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</p:sldMasterIdLst>
  <p:notesMasterIdLst>
    <p:notesMasterId r:id="rId13"/>
  </p:notesMasterIdLst>
  <p:sldIdLst>
    <p:sldId id="528" r:id="rId3"/>
    <p:sldId id="529" r:id="rId4"/>
    <p:sldId id="530" r:id="rId5"/>
    <p:sldId id="531" r:id="rId6"/>
    <p:sldId id="532" r:id="rId7"/>
    <p:sldId id="533" r:id="rId8"/>
    <p:sldId id="534" r:id="rId9"/>
    <p:sldId id="535" r:id="rId10"/>
    <p:sldId id="536" r:id="rId11"/>
    <p:sldId id="537" r:id="rId12"/>
  </p:sldIdLst>
  <p:sldSz cx="9144000" cy="6858000" type="screen4x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0A032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52" autoAdjust="0"/>
    <p:restoredTop sz="94675" autoAdjust="0"/>
  </p:normalViewPr>
  <p:slideViewPr>
    <p:cSldViewPr>
      <p:cViewPr>
        <p:scale>
          <a:sx n="71" d="100"/>
          <a:sy n="71" d="100"/>
        </p:scale>
        <p:origin x="-120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8562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760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230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8890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447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821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1096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2344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301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015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087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85AF0-E3E4-42C3-B6CD-A23083C77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041B8-D341-4B83-A3A9-966824847D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62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sharefaith.com/images/3/1277322075767_370/slide-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0" y="2667000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『</a:t>
            </a:r>
            <a:r>
              <a:rPr lang="zh-TW" altLang="en-US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聖經的價值</a:t>
            </a:r>
            <a:r>
              <a:rPr lang="en-US" altLang="zh-TW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』</a:t>
            </a:r>
            <a:endParaRPr lang="en-US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1219200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 smtClean="0">
                <a:solidFill>
                  <a:srgbClr val="002060"/>
                </a:solidFill>
                <a:latin typeface="華康儷圓 Std W8" pitchFamily="50" charset="-120"/>
                <a:ea typeface="華康儷圓 Std W8" pitchFamily="50" charset="-120"/>
              </a:rPr>
              <a:t>主日信息</a:t>
            </a:r>
            <a:endParaRPr lang="en-US" sz="4800" dirty="0">
              <a:solidFill>
                <a:srgbClr val="002060"/>
              </a:solidFill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7790" y="4535269"/>
            <a:ext cx="2653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儷圓 Std W8" pitchFamily="50" charset="-120"/>
                <a:ea typeface="華康儷圓 Std W8" pitchFamily="50" charset="-120"/>
              </a:rPr>
              <a:t>薛忠勇</a:t>
            </a:r>
            <a:r>
              <a:rPr lang="zh-TW" altLang="en-US" sz="3600" dirty="0">
                <a:solidFill>
                  <a:srgbClr val="002060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2800" dirty="0" smtClean="0">
                <a:solidFill>
                  <a:srgbClr val="002060"/>
                </a:solidFill>
                <a:latin typeface="華康儷圓 Std W8" pitchFamily="50" charset="-120"/>
                <a:ea typeface="華康儷圓 Std W8" pitchFamily="50" charset="-120"/>
              </a:rPr>
              <a:t>弟兄</a:t>
            </a:r>
            <a:endParaRPr lang="en-US" sz="2800" dirty="0">
              <a:solidFill>
                <a:srgbClr val="002060"/>
              </a:solidFill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6573" y="3560802"/>
            <a:ext cx="39004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提摩太後書 </a:t>
            </a:r>
            <a:r>
              <a:rPr lang="en-US" altLang="zh-TW" sz="30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3:14-17</a:t>
            </a:r>
            <a:endParaRPr lang="en-US" sz="3000" dirty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1109" y="152400"/>
            <a:ext cx="8982891" cy="615553"/>
          </a:xfrm>
          <a:prstGeom prst="rect">
            <a:avLst/>
          </a:prstGeom>
          <a:solidFill>
            <a:schemeClr val="accent2">
              <a:lumMod val="75000"/>
              <a:alpha val="5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itchFamily="66" charset="-120"/>
              </a:rPr>
              <a:t>1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itchFamily="66" charset="-120"/>
              </a:rPr>
              <a:t>月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itchFamily="66" charset="-120"/>
              </a:rPr>
              <a:t>6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itchFamily="66" charset="-120"/>
              </a:rPr>
              <a:t>日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itchFamily="66" charset="-120"/>
              </a:rPr>
              <a:t>2013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魏碑體 Std W7" pitchFamily="66" charset="-120"/>
              </a:rPr>
              <a:t>年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19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前言：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838200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聖經是一本奇妙的書！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447800"/>
            <a:ext cx="61446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銷量最多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至今發行超過七億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057400"/>
            <a:ext cx="61446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譯本最多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超過兩千多種語言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667000"/>
            <a:ext cx="71160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價格最高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古手抄本值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250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萬美元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039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前言：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838200"/>
            <a:ext cx="26564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偉人的評價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-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447800"/>
            <a:ext cx="876233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林   肯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聖經是上帝給人最好的禮物，藉著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救主耶穌，賜給人最大的福祉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590800"/>
            <a:ext cx="861485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愛迪生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我介紹人讀聖經，因它可以使人生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快樂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733800"/>
            <a:ext cx="85539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拿破崙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聖經裡有無窮的寶藏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有奧秘的力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量：順之者生，逆之者亡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876800"/>
            <a:ext cx="905728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甘   德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–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聖經不僅能滿足人類的需要，且能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醫治人類病態，權威最高，感人最深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998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background.net/plog-content/images/powerpoint/religious-powerpoint-backgrounds/words-bible-background-powerpoi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9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1284506"/>
            <a:ext cx="845819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0000"/>
                </a:solidFill>
                <a:latin typeface="華康儷圓 Std W8" pitchFamily="50" charset="-120"/>
                <a:ea typeface="華康儷圓 Std W8" pitchFamily="50" charset="-120"/>
              </a:rPr>
              <a:t>14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但你所學習的，所確信的，要存在心裡；</a:t>
            </a:r>
            <a:endParaRPr lang="en-US" altLang="zh-TW" sz="3400" dirty="0" smtClean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   </a:t>
            </a:r>
            <a:r>
              <a:rPr lang="zh-TW" altLang="en-US" sz="1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因為你知道是跟誰學的，  </a:t>
            </a:r>
          </a:p>
          <a:p>
            <a:r>
              <a:rPr lang="en-US" altLang="zh-TW" sz="3400" dirty="0" smtClean="0">
                <a:solidFill>
                  <a:srgbClr val="FF0000"/>
                </a:solidFill>
                <a:latin typeface="華康儷圓 Std W8" pitchFamily="50" charset="-120"/>
                <a:ea typeface="華康儷圓 Std W8" pitchFamily="50" charset="-120"/>
              </a:rPr>
              <a:t>15</a:t>
            </a:r>
            <a:r>
              <a:rPr lang="en-US" altLang="zh-TW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並且知道你是從小明白聖經，這聖經能</a:t>
            </a:r>
            <a:endParaRPr lang="en-US" altLang="zh-TW" sz="3400" dirty="0" smtClean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   </a:t>
            </a:r>
            <a:r>
              <a:rPr lang="zh-TW" altLang="en-US" sz="1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使你因信基督耶穌，有得救的智慧。  </a:t>
            </a:r>
          </a:p>
          <a:p>
            <a:r>
              <a:rPr lang="en-US" altLang="zh-TW" sz="3400" dirty="0" smtClean="0">
                <a:solidFill>
                  <a:srgbClr val="FF0000"/>
                </a:solidFill>
                <a:latin typeface="華康儷圓 Std W8" pitchFamily="50" charset="-120"/>
                <a:ea typeface="華康儷圓 Std W8" pitchFamily="50" charset="-120"/>
              </a:rPr>
              <a:t>16</a:t>
            </a:r>
            <a:r>
              <a:rPr lang="en-US" altLang="zh-TW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聖經都是神所默示的，於教訓、督責、</a:t>
            </a:r>
            <a:endParaRPr lang="en-US" altLang="zh-TW" sz="3400" dirty="0" smtClean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   </a:t>
            </a:r>
            <a:r>
              <a:rPr lang="zh-TW" altLang="en-US" sz="1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使人歸正、教導人學義都是有益的，  </a:t>
            </a:r>
          </a:p>
          <a:p>
            <a:r>
              <a:rPr lang="en-US" altLang="zh-TW" sz="3400" dirty="0" smtClean="0">
                <a:solidFill>
                  <a:srgbClr val="FF0000"/>
                </a:solidFill>
                <a:latin typeface="華康儷圓 Std W8" pitchFamily="50" charset="-120"/>
                <a:ea typeface="華康儷圓 Std W8" pitchFamily="50" charset="-120"/>
              </a:rPr>
              <a:t>17</a:t>
            </a:r>
            <a:r>
              <a:rPr lang="en-US" altLang="zh-TW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叫屬神的人得以完全，預備行各樣的善</a:t>
            </a:r>
            <a:endParaRPr lang="en-US" altLang="zh-TW" sz="3400" dirty="0" smtClean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   </a:t>
            </a:r>
            <a:r>
              <a:rPr lang="zh-TW" altLang="en-US" sz="1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事。 </a:t>
            </a:r>
            <a:endParaRPr lang="en-US" sz="3400" dirty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48202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提摩太後書第三章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69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43797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聖經的來源與權威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762000"/>
            <a:ext cx="67313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「聖經都是神所默示的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...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」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(16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節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059" y="1371600"/>
            <a:ext cx="823174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由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40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多位不同人物，經過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1600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年的時間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0157" y="1981200"/>
            <a:ext cx="508344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默示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=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原文指</a:t>
            </a:r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「神吹氣」</a:t>
            </a:r>
            <a:endParaRPr lang="en-US" sz="34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pic>
        <p:nvPicPr>
          <p:cNvPr id="4100" name="Picture 4" descr="http://www.probertencyclopaedia.com/photolib/people/Men%20Workers%20in%20a%20Hat%20Factory%20c19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485" y="3733800"/>
            <a:ext cx="4742399" cy="292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1.etsystatic.com/007/1/7248892/il_fullxfull.380097029_nj8z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4063" y="2915948"/>
            <a:ext cx="3587537" cy="378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scottchristensen.com.au/Images/painting-proce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34" y="3578916"/>
            <a:ext cx="6147383" cy="32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us.123rf.com/400wm/400/400/emjaysmith/emjaysmith1104/emjaysmith110400014/9235911-an-illustration-of-artists-paint-brushes-with-colorful-pain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7383" y="2895600"/>
            <a:ext cx="2984660" cy="378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us.123rf.com/400wm/400/400/russianart/russianart0906/russianart090600041/5003617-artist-paint-brushes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40"/>
          <a:stretch/>
        </p:blipFill>
        <p:spPr bwMode="auto">
          <a:xfrm>
            <a:off x="34833" y="3578916"/>
            <a:ext cx="6112549" cy="32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unomaha.edu/israelcenter/img/jerusalem_israe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978" y="3320143"/>
            <a:ext cx="9190104" cy="30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9484" y="3276600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以色列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3276600"/>
            <a:ext cx="9132043" cy="756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「天地都要廢去，神的話語卻永遠長存」</a:t>
            </a:r>
            <a:r>
              <a:rPr lang="en-US" altLang="zh-TW" sz="28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參太</a:t>
            </a:r>
            <a:r>
              <a:rPr lang="en-US" altLang="zh-TW" sz="2800" dirty="0" smtClean="0">
                <a:solidFill>
                  <a:prstClr val="black"/>
                </a:solidFill>
                <a:latin typeface="華康儷圓 Std W8" pitchFamily="50" charset="-120"/>
                <a:ea typeface="華康儷圓 Std W8" pitchFamily="50" charset="-120"/>
              </a:rPr>
              <a:t>24:35)</a:t>
            </a:r>
            <a:endParaRPr lang="en-US" sz="2800" dirty="0">
              <a:solidFill>
                <a:prstClr val="black"/>
              </a:solidFill>
              <a:latin typeface="華康儷圓 Std W8" pitchFamily="50" charset="-120"/>
              <a:ea typeface="華康儷圓 Std W8" pitchFamily="50" charset="-120"/>
            </a:endParaRPr>
          </a:p>
        </p:txBody>
      </p:sp>
      <p:pic>
        <p:nvPicPr>
          <p:cNvPr id="4114" name="Picture 18" descr="http://www.propagandamatrix.com/diocletia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4329" y="38100"/>
            <a:ext cx="243967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://www.livius.org/a/1/emperors/constantine_sylvester_stallone_cm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1259" y="0"/>
            <a:ext cx="2164341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35371" y="259080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暴君戴克里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67078" y="2590800"/>
            <a:ext cx="21852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康士坦丁大帝</a:t>
            </a:r>
            <a:endParaRPr lang="en-US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63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5" grpId="0" animBg="1"/>
      <p:bldP spid="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30716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聖經的目的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762000"/>
            <a:ext cx="890500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「這聖經能使你因信基督耶穌有得救的智慧」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                                    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(15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節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0157" y="1371600"/>
            <a:ext cx="64347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啟示神的救贖計劃及人如何得救 </a:t>
            </a:r>
            <a:endParaRPr lang="en-US" sz="34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pic>
        <p:nvPicPr>
          <p:cNvPr id="1030" name="Picture 6" descr="http://fc01.deviantart.net/fs31/i/2008/224/a/e/Ancient_Prison_by_p_h_o_t_o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646" y="2810691"/>
            <a:ext cx="5822354" cy="38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1.gstatic.com/images?q=tbn:ANd9GcRJ6kFer-KNh3mGBJdjdUHZ6k7_Xsme9tjrrll5i0qycusa__UvH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89804"/>
            <a:ext cx="5601882" cy="364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1000" y="3233678"/>
            <a:ext cx="5601882" cy="286232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聖經最中間的一節   詩</a:t>
            </a:r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118:8</a:t>
            </a:r>
          </a:p>
          <a:p>
            <a:r>
              <a:rPr lang="zh-TW" altLang="en-US" sz="3000" dirty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以斯拉</a:t>
            </a:r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7:21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包含所有英文字母</a:t>
            </a:r>
            <a:endParaRPr lang="en-US" altLang="zh-TW" sz="3000" dirty="0" smtClean="0">
              <a:solidFill>
                <a:prstClr val="black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   (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除了字母</a:t>
            </a:r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“J”)</a:t>
            </a:r>
          </a:p>
          <a:p>
            <a:r>
              <a:rPr lang="zh-TW" altLang="en-US" sz="3000" dirty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以斯帖</a:t>
            </a:r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8:9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是聖經最長的一節</a:t>
            </a:r>
            <a:endParaRPr lang="en-US" altLang="zh-TW" sz="3000" dirty="0" smtClean="0">
              <a:solidFill>
                <a:prstClr val="black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聖經中沒有人名或地名超過</a:t>
            </a:r>
            <a:endParaRPr lang="en-US" altLang="zh-TW" sz="3000" dirty="0" smtClean="0">
              <a:solidFill>
                <a:prstClr val="black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  </a:t>
            </a:r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6</a:t>
            </a:r>
            <a:r>
              <a:rPr lang="zh-TW" altLang="en-US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個音節</a:t>
            </a:r>
            <a:r>
              <a:rPr lang="en-US" altLang="zh-TW" sz="3000" dirty="0" smtClean="0">
                <a:solidFill>
                  <a:prstClr val="black"/>
                </a:solidFill>
                <a:latin typeface="華康圓體 Std W8" pitchFamily="50" charset="-120"/>
                <a:ea typeface="華康圓體 Std W8" pitchFamily="50" charset="-120"/>
              </a:rPr>
              <a:t>...</a:t>
            </a:r>
            <a:endParaRPr lang="en-US" sz="3000" dirty="0">
              <a:solidFill>
                <a:prstClr val="black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  <p:pic>
        <p:nvPicPr>
          <p:cNvPr id="1034" name="Picture 10" descr="http://www.stufffundieslike.com/wp-content/uploads/2011/08/BurningBib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03744"/>
            <a:ext cx="6400800" cy="432219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511730" y="533400"/>
            <a:ext cx="2736669" cy="990600"/>
          </a:xfrm>
          <a:prstGeom prst="ellipse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367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30716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聖經的功用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762000"/>
            <a:ext cx="8686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「聖經都是神所默示的，於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教訓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、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督責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、使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人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歸正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、教導人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學義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都是有益的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，叫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屬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神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的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人得以完全，預備行各樣的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善事。」 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                                 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(16-17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節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872" y="2895600"/>
            <a:ext cx="83070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積極與消極、激勵與警告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=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如「兩刃的利劍 」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                                           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參來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4:12)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9677389"/>
              </p:ext>
            </p:extLst>
          </p:nvPr>
        </p:nvGraphicFramePr>
        <p:xfrm>
          <a:off x="1066800" y="3810000"/>
          <a:ext cx="6172200" cy="2133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3000"/>
                <a:gridCol w="2112666"/>
                <a:gridCol w="2916534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200" b="0" dirty="0" smtClean="0">
                          <a:solidFill>
                            <a:srgbClr val="002060"/>
                          </a:solidFill>
                          <a:effectLst/>
                          <a:latin typeface="華康圓體 Std W8" pitchFamily="50" charset="-120"/>
                          <a:ea typeface="華康圓體 Std W8" pitchFamily="50" charset="-120"/>
                        </a:rPr>
                        <a:t>正面</a:t>
                      </a:r>
                      <a:endParaRPr lang="en-US" sz="3200" b="0" dirty="0">
                        <a:solidFill>
                          <a:srgbClr val="002060"/>
                        </a:solidFill>
                        <a:effectLst/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="0" dirty="0" smtClean="0">
                          <a:solidFill>
                            <a:srgbClr val="002060"/>
                          </a:solidFill>
                          <a:effectLst/>
                          <a:latin typeface="華康圓體 Std W8" pitchFamily="50" charset="-120"/>
                          <a:ea typeface="華康圓體 Std W8" pitchFamily="50" charset="-120"/>
                        </a:rPr>
                        <a:t>教訓</a:t>
                      </a:r>
                      <a:endParaRPr lang="en-US" altLang="zh-TW" sz="3200" b="0" dirty="0" smtClean="0">
                        <a:solidFill>
                          <a:srgbClr val="002060"/>
                        </a:solidFill>
                        <a:effectLst/>
                        <a:latin typeface="華康圓體 Std W8" pitchFamily="50" charset="-120"/>
                        <a:ea typeface="華康圓體 Std W8" pitchFamily="50" charset="-120"/>
                      </a:endParaRPr>
                    </a:p>
                    <a:p>
                      <a:r>
                        <a:rPr lang="en-US" sz="3200" b="0" dirty="0" smtClean="0">
                          <a:solidFill>
                            <a:srgbClr val="002060"/>
                          </a:solidFill>
                          <a:effectLst/>
                          <a:latin typeface="華康圓體 Std W8" pitchFamily="50" charset="-120"/>
                          <a:ea typeface="華康圓體 Std W8" pitchFamily="50" charset="-120"/>
                          <a:cs typeface="Arial" pitchFamily="34" charset="0"/>
                        </a:rPr>
                        <a:t>Teaching</a:t>
                      </a:r>
                      <a:endParaRPr lang="en-US" sz="3200" b="0" dirty="0">
                        <a:solidFill>
                          <a:srgbClr val="002060"/>
                        </a:solidFill>
                        <a:effectLst/>
                        <a:latin typeface="華康圓體 Std W8" pitchFamily="50" charset="-120"/>
                        <a:ea typeface="華康圓體 Std W8" pitchFamily="50" charset="-12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="0" dirty="0" smtClean="0">
                          <a:solidFill>
                            <a:srgbClr val="002060"/>
                          </a:solidFill>
                          <a:effectLst/>
                          <a:latin typeface="華康圓體 Std W8" pitchFamily="50" charset="-120"/>
                          <a:ea typeface="華康圓體 Std W8" pitchFamily="50" charset="-120"/>
                        </a:rPr>
                        <a:t>使人歸正</a:t>
                      </a:r>
                      <a:endParaRPr lang="en-US" altLang="zh-TW" sz="3200" b="0" dirty="0" smtClean="0">
                        <a:solidFill>
                          <a:srgbClr val="002060"/>
                        </a:solidFill>
                        <a:effectLst/>
                        <a:latin typeface="華康圓體 Std W8" pitchFamily="50" charset="-120"/>
                        <a:ea typeface="華康圓體 Std W8" pitchFamily="50" charset="-120"/>
                      </a:endParaRPr>
                    </a:p>
                    <a:p>
                      <a:r>
                        <a:rPr lang="en-US" sz="3200" b="0" dirty="0" smtClean="0">
                          <a:solidFill>
                            <a:srgbClr val="002060"/>
                          </a:solidFill>
                          <a:effectLst/>
                          <a:latin typeface="華康圓體 Std W8" pitchFamily="50" charset="-120"/>
                          <a:ea typeface="華康圓體 Std W8" pitchFamily="50" charset="-120"/>
                        </a:rPr>
                        <a:t>Correction</a:t>
                      </a:r>
                      <a:endParaRPr lang="en-US" sz="3200" b="0" dirty="0">
                        <a:solidFill>
                          <a:srgbClr val="002060"/>
                        </a:solidFill>
                        <a:effectLst/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負面</a:t>
                      </a:r>
                      <a:endParaRPr lang="en-US" sz="3200" dirty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督責</a:t>
                      </a:r>
                      <a:endParaRPr lang="en-US" altLang="zh-TW" sz="3200" dirty="0" smtClean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  <a:p>
                      <a:r>
                        <a:rPr lang="en-US" sz="3200" dirty="0" smtClean="0">
                          <a:latin typeface="華康圓體 Std W8" pitchFamily="50" charset="-120"/>
                          <a:ea typeface="華康圓體 Std W8" pitchFamily="50" charset="-120"/>
                          <a:cs typeface="Arial" pitchFamily="34" charset="0"/>
                        </a:rPr>
                        <a:t>Rebuking</a:t>
                      </a:r>
                      <a:endParaRPr lang="en-US" sz="3200" dirty="0">
                        <a:latin typeface="華康圓體 Std W8" pitchFamily="50" charset="-120"/>
                        <a:ea typeface="華康圓體 Std W8" pitchFamily="50" charset="-12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教人學義</a:t>
                      </a:r>
                      <a:endParaRPr lang="en-US" altLang="zh-TW" sz="3200" dirty="0" smtClean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  <a:p>
                      <a:r>
                        <a:rPr lang="en-US" sz="3200" dirty="0" smtClean="0">
                          <a:latin typeface="華康圓體 Std W8" pitchFamily="50" charset="-120"/>
                          <a:ea typeface="華康圓體 Std W8" pitchFamily="50" charset="-120"/>
                        </a:rPr>
                        <a:t>Instruction</a:t>
                      </a:r>
                      <a:endParaRPr lang="en-US" sz="3200" dirty="0">
                        <a:latin typeface="華康圓體 Std W8" pitchFamily="50" charset="-120"/>
                        <a:ea typeface="華康圓體 Std W8" pitchFamily="50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23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dn.theatlanticwire.com/img/upload/2012/08/23/7062800113_eda2d4c87e_z/lar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6"/>
          <a:stretch/>
        </p:blipFill>
        <p:spPr bwMode="auto">
          <a:xfrm>
            <a:off x="0" y="3048000"/>
            <a:ext cx="569595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rojantopher.files.wordpress.com/2011/09/moral-deterior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6100" y="228600"/>
            <a:ext cx="6057900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4.bp.blogspot.com/_2c0_VIeCwM4/S6BHyjejRYI/AAAAAAAAADk/uz2zqeBj9nQ/s320/1_fullsiz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1" y="152400"/>
            <a:ext cx="3193142" cy="304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standupamericanow.org/sites/default/files/images/Screen%20shot%202012-11-08%20at%202.55.10%20PM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0662" y="3048000"/>
            <a:ext cx="3763338" cy="32766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664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30716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聖經的功用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762000"/>
            <a:ext cx="8686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「聖經都是神所默示的，於教訓、督責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、使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人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歸正、教導人學義都是有益的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，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叫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屬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神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的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人得以完全，預備行各樣的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善事。」 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                                           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(16-17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節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419600" y="26670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438400"/>
            <a:ext cx="323678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讀、遵行、經</a:t>
            </a:r>
            <a:r>
              <a:rPr lang="zh-TW" altLang="en-US" sz="34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歷</a:t>
            </a:r>
            <a:endParaRPr lang="en-US" sz="3400" dirty="0">
              <a:solidFill>
                <a:srgbClr val="002060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  <p:pic>
        <p:nvPicPr>
          <p:cNvPr id="4098" name="Picture 2" descr="http://gospelherald.com/files/gen/gen_20071027_m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3643586" cy="255051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2531" y="5161002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  <a:cs typeface="Arial" pitchFamily="34" charset="0"/>
              </a:rPr>
              <a:t>麥希真牧師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3276600"/>
            <a:ext cx="48461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「打你的右臉，連左臉也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轉過來由他打」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太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5:39)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4267200"/>
            <a:ext cx="55002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「看哪，耶和華的忿怒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...</a:t>
            </a:r>
          </a:p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必轉到惡人頭上」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耶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30:23)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76399" y="2476381"/>
            <a:ext cx="10567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儷圓 Std W8" pitchFamily="50" charset="-120"/>
                <a:ea typeface="華康儷圓 Std W8" pitchFamily="50" charset="-120"/>
              </a:rPr>
              <a:t>改變</a:t>
            </a:r>
            <a:endParaRPr lang="en-US" sz="3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689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9" grpId="0"/>
      <p:bldP spid="12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moncentral.com/OptimizedImages/O/p/OpenBible_slide1x_365_y_2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350769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四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對聖經的態度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685800"/>
            <a:ext cx="2819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A.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尊重敬仰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28956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「只是你們要行道，不要單單聽道，自</a:t>
            </a:r>
            <a:r>
              <a:rPr lang="zh-TW" altLang="en-US" sz="3000" dirty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己</a:t>
            </a:r>
            <a:r>
              <a:rPr lang="zh-TW" altLang="en-US" sz="30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欺哄自己」  </a:t>
            </a:r>
            <a:endParaRPr lang="en-US" altLang="zh-TW" sz="3000" dirty="0" smtClean="0">
              <a:solidFill>
                <a:srgbClr val="4BACC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zh-TW" altLang="en-US" sz="30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</a:t>
            </a:r>
            <a:r>
              <a:rPr lang="en-US" altLang="zh-TW" sz="28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</a:t>
            </a:r>
            <a:r>
              <a:rPr lang="zh-TW" altLang="en-US" sz="28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雅</a:t>
            </a:r>
            <a:r>
              <a:rPr lang="en-US" altLang="zh-TW" sz="28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1:22)</a:t>
            </a:r>
            <a:endParaRPr lang="en-US" sz="2800" dirty="0">
              <a:solidFill>
                <a:srgbClr val="4BACC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886200"/>
            <a:ext cx="8776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「人若知道行善，卻不去行，這就是他的罪了」</a:t>
            </a:r>
            <a:endParaRPr lang="en-US" altLang="zh-TW" sz="3000" dirty="0" smtClean="0">
              <a:solidFill>
                <a:srgbClr val="4BACC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zh-TW" altLang="en-US" sz="30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</a:t>
            </a:r>
            <a:r>
              <a:rPr lang="en-US" altLang="zh-TW" sz="28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</a:t>
            </a:r>
            <a:r>
              <a:rPr lang="zh-TW" altLang="en-US" sz="28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雅</a:t>
            </a:r>
            <a:r>
              <a:rPr lang="en-US" altLang="zh-TW" sz="2800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4:17)</a:t>
            </a:r>
            <a:endParaRPr lang="en-US" sz="2800" dirty="0">
              <a:solidFill>
                <a:srgbClr val="4BACC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1219200"/>
            <a:ext cx="2819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B.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珍惜愛護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1746647"/>
            <a:ext cx="2819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C.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用功勤讀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280047"/>
            <a:ext cx="2819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D.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8" pitchFamily="50" charset="-120"/>
                <a:ea typeface="華康儷圓 Std W8" pitchFamily="50" charset="-120"/>
              </a:rPr>
              <a:t> 認真實行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圓 Std W8" pitchFamily="50" charset="-120"/>
              <a:ea typeface="華康儷圓 Std W8" pitchFamily="50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793521"/>
            <a:ext cx="48013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「但你所學的，所確信的，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 要存在心裡，因為你知道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是跟誰學的」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(14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節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pic>
        <p:nvPicPr>
          <p:cNvPr id="5122" name="Picture 2" descr="http://img2.findthebest.com/sites/default/files/478/media/images/Who_Wants_to_Be_a_Milliona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862203"/>
            <a:ext cx="4380994" cy="439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1-games.softpedia-static.com/screenshots/Albasoft-Who-Wants-to-Be-a-Millionaire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761" y="793521"/>
            <a:ext cx="8192671" cy="60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90800" y="2721114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latin typeface="華康圓體 Std W8" pitchFamily="50" charset="-120"/>
                <a:ea typeface="華康圓體 Std W8" pitchFamily="50" charset="-120"/>
              </a:rPr>
              <a:t>你的生命線是什麼？</a:t>
            </a:r>
            <a:endParaRPr lang="en-US" sz="4000" dirty="0">
              <a:solidFill>
                <a:srgbClr val="FFFF00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31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2" grpId="0"/>
      <p:bldP spid="11" grpId="0"/>
      <p:bldP spid="13" grpId="0"/>
      <p:bldP spid="14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4537</TotalTime>
  <Words>912</Words>
  <Application>Microsoft Office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華康儷圓 Std W8</vt:lpstr>
      <vt:lpstr>Calibri</vt:lpstr>
      <vt:lpstr>華康魏碑體 Std W7</vt:lpstr>
      <vt:lpstr>華康圓體 Std W8</vt:lpstr>
      <vt:lpstr>Wingdings</vt:lpstr>
      <vt:lpstr>2_Custom Design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275</cp:revision>
  <dcterms:created xsi:type="dcterms:W3CDTF">2012-04-26T21:17:43Z</dcterms:created>
  <dcterms:modified xsi:type="dcterms:W3CDTF">2013-01-05T20:16:15Z</dcterms:modified>
</cp:coreProperties>
</file>