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72" r:id="rId2"/>
    <p:sldMasterId id="2147483685" r:id="rId3"/>
  </p:sldMasterIdLst>
  <p:notesMasterIdLst>
    <p:notesMasterId r:id="rId11"/>
  </p:notesMasterIdLst>
  <p:sldIdLst>
    <p:sldId id="268" r:id="rId4"/>
    <p:sldId id="330" r:id="rId5"/>
    <p:sldId id="339" r:id="rId6"/>
    <p:sldId id="340" r:id="rId7"/>
    <p:sldId id="341" r:id="rId8"/>
    <p:sldId id="342" r:id="rId9"/>
    <p:sldId id="343" r:id="rId10"/>
  </p:sldIdLst>
  <p:sldSz cx="9144000" cy="6858000" type="screen4x3"/>
  <p:notesSz cx="6858000" cy="9144000"/>
  <p:embeddedFontLst>
    <p:embeddedFont>
      <p:font typeface="Calibri" pitchFamily="34" charset="0"/>
      <p:regular r:id="rId12"/>
      <p:bold r:id="rId13"/>
      <p:italic r:id="rId14"/>
      <p:boldItalic r:id="rId15"/>
    </p:embeddedFont>
    <p:embeddedFont>
      <p:font typeface="新細明體" pitchFamily="18" charset="-120"/>
      <p:regular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66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1" d="100"/>
          <a:sy n="81" d="100"/>
        </p:scale>
        <p:origin x="-150" y="10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font" Target="fonts/font2.fntdata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font" Target="fonts/font1.fntdata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5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font" Target="fonts/font4.fntdata"/><Relationship Id="rId10" Type="http://schemas.openxmlformats.org/officeDocument/2006/relationships/slide" Target="slides/slide7.xml"/><Relationship Id="rId19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FAE8F0-3E61-448E-97A0-874C600728A0}" type="datetimeFigureOut">
              <a:rPr lang="en-US" smtClean="0"/>
              <a:t>4/4/2013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332DA5-3F4A-4C94-B293-918F57BD0D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4741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A5D13-1345-4379-9373-AB6DF343D06D}" type="datetimeFigureOut">
              <a:rPr lang="en-US" smtClean="0"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1A831-06EC-4A19-866B-3A3F3BAE46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6782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A5D13-1345-4379-9373-AB6DF343D06D}" type="datetimeFigureOut">
              <a:rPr lang="en-US" smtClean="0"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1A831-06EC-4A19-866B-3A3F3BAE46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0420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A5D13-1345-4379-9373-AB6DF343D06D}" type="datetimeFigureOut">
              <a:rPr lang="en-US" smtClean="0"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1A831-06EC-4A19-866B-3A3F3BAE46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6415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A5D13-1345-4379-9373-AB6DF343D06D}" type="datetimeFigureOut">
              <a:rPr lang="en-US" smtClean="0"/>
              <a:t>4/4/2013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1A831-06EC-4A19-866B-3A3F3BAE46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4354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A5D13-1345-4379-9373-AB6DF343D06D}" type="datetimeFigureOut">
              <a:rPr lang="en-US" smtClean="0"/>
              <a:t>4/4/2013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1A831-06EC-4A19-866B-3A3F3BAE46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2438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A5D13-1345-4379-9373-AB6DF343D06D}" type="datetimeFigureOut">
              <a:rPr lang="en-US" smtClean="0"/>
              <a:t>4/4/2013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1A831-06EC-4A19-866B-3A3F3BAE46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0946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A5D13-1345-4379-9373-AB6DF343D06D}" type="datetimeFigureOut">
              <a:rPr lang="en-US" smtClean="0"/>
              <a:t>4/4/2013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1A831-06EC-4A19-866B-3A3F3BAE46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4000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A5D13-1345-4379-9373-AB6DF343D06D}" type="datetimeFigureOut">
              <a:rPr lang="en-US" smtClean="0"/>
              <a:t>4/4/2013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1A831-06EC-4A19-866B-3A3F3BAE46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3211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A5D13-1345-4379-9373-AB6DF343D06D}" type="datetimeFigureOut">
              <a:rPr lang="en-US" smtClean="0"/>
              <a:t>4/4/2013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1A831-06EC-4A19-866B-3A3F3BAE46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953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A5D13-1345-4379-9373-AB6DF343D06D}" type="datetimeFigureOut">
              <a:rPr lang="en-US" smtClean="0"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1A831-06EC-4A19-866B-3A3F3BAE46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9453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A5D13-1345-4379-9373-AB6DF343D06D}" type="datetimeFigureOut">
              <a:rPr lang="en-US" smtClean="0"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1A831-06EC-4A19-866B-3A3F3BAE46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1473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4A90D46-C67F-461B-933A-8654CB20B268}" type="datetimeFigureOut">
              <a:rPr lang="en-US"/>
              <a:pPr>
                <a:defRPr/>
              </a:pPr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B24774C-C409-4A69-94E3-F89806EBE8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0913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2EADE894-2BA1-44E5-93A7-BC320FF76407}" type="datetimeFigureOut">
              <a:rPr lang="en-US"/>
              <a:pPr>
                <a:defRPr/>
              </a:pPr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86031C3-ED48-4112-824B-C7E81A7BCB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1466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2756A1B-CBA8-4F4A-B5B5-877006859E35}" type="datetimeFigureOut">
              <a:rPr lang="en-US"/>
              <a:pPr>
                <a:defRPr/>
              </a:pPr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FB7CA1CB-8904-43B4-A8E8-FFE1E9C078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9276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72044CF-8D22-4606-8DCB-7F96B7FC1C34}" type="datetimeFigureOut">
              <a:rPr lang="en-US"/>
              <a:pPr>
                <a:defRPr/>
              </a:pPr>
              <a:t>4/4/2013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5F9CE55-5670-47A7-9FB2-65ABD58DF3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0971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6DACB74-87E6-4DC5-9CEE-F8FA15128E11}" type="datetimeFigureOut">
              <a:rPr lang="en-US"/>
              <a:pPr>
                <a:defRPr/>
              </a:pPr>
              <a:t>4/4/2013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42BC73B-36A9-4BB1-9757-E0597BB65D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69320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5F733D0-BC1F-4D60-970C-6FF30EC0BE0B}" type="datetimeFigureOut">
              <a:rPr lang="en-US"/>
              <a:pPr>
                <a:defRPr/>
              </a:pPr>
              <a:t>4/4/2013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365901A-4124-4A03-80A9-2897A66CCA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69071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CFC2451-13F7-414E-84C6-9EB9560D3350}" type="datetimeFigureOut">
              <a:rPr lang="en-US"/>
              <a:pPr>
                <a:defRPr/>
              </a:pPr>
              <a:t>4/4/2013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12E0E88-3371-418C-A629-0A83BBBEF4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4769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97CE30B-530E-4B15-92A1-A98DEFA74F26}" type="datetimeFigureOut">
              <a:rPr lang="en-US"/>
              <a:pPr>
                <a:defRPr/>
              </a:pPr>
              <a:t>4/4/2013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B099E57-87A2-4736-B78A-54B4605025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3958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F5EB0C8-B787-44A2-A6FE-21299F4018FB}" type="datetimeFigureOut">
              <a:rPr lang="en-US"/>
              <a:pPr>
                <a:defRPr/>
              </a:pPr>
              <a:t>4/4/2013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94F2F1F-3FD2-4ABA-BF85-D245349415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2063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A3250131-8067-4981-8A8C-DDC79A1C95F0}" type="datetimeFigureOut">
              <a:rPr lang="en-US"/>
              <a:pPr>
                <a:defRPr/>
              </a:pPr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F93EA59-9A97-4759-A4B8-76BCD6DD33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744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90569E36-F096-4401-BD8B-07243E704A35}" type="datetimeFigureOut">
              <a:rPr lang="en-US"/>
              <a:pPr>
                <a:defRPr/>
              </a:pPr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FDA6080B-5D32-48B2-8097-1F638C8500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75025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F06B2E1-3EB5-478C-8B49-C867CE68C325}" type="datetimeFigureOut">
              <a:rPr lang="en-US"/>
              <a:pPr>
                <a:defRPr/>
              </a:pPr>
              <a:t>4/4/2013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9347C1E-A967-4A9A-A56A-94203BE805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49350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2B8C94-786A-4054-A65C-704BD88FA8F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809541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BA01E1-1C6B-4ECB-BF49-1F42FBD14C0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464712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8CC631-E48F-4305-B574-F88CA51C9E7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824217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3D6CEB-1FB8-449E-8EF0-B9BF9AB08D2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885365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F75A9B-B80F-45A8-8409-891D3B9D953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962836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D9CE40-3D38-4833-A12B-0518306B62A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32925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5C3CE6-8715-44DD-A36D-E4B8605ADE0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620242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429042-11B8-4CB7-8160-FDB58842EC4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334579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BA5C76-70D3-4ACF-8FF7-844086827EA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171793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76AEDF-64B0-47C3-B549-CFD93E3D436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100483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7E8BC4-A0A8-4FBC-9CA6-AE16FD492BC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83756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DA5D13-1345-4379-9373-AB6DF343D06D}" type="datetimeFigureOut">
              <a:rPr lang="en-US" smtClean="0"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D1A831-06EC-4A19-866B-3A3F3BAE46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3196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2E535F44-8F9E-43AB-AEE6-15FC854AC8B9}" type="datetimeFigureOut">
              <a:rPr lang="en-US"/>
              <a:pPr>
                <a:defRPr/>
              </a:pPr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342EAE0B-F28A-419B-9DF7-905291E22F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476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3190466-9BF6-44D2-ADF3-888AFD16247C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26053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5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7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7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7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www.studentministry.org/wp-content/uploads/2012/02/easter-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0" y="780450"/>
            <a:ext cx="92964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600" dirty="0" smtClean="0">
                <a:latin typeface="華康華綜體 Std W5" pitchFamily="34" charset="-120"/>
                <a:ea typeface="華康華綜體 Std W5" pitchFamily="34" charset="-120"/>
              </a:rPr>
              <a:t>       信息</a:t>
            </a:r>
            <a:r>
              <a:rPr lang="zh-TW" altLang="en-US" sz="4600" dirty="0">
                <a:latin typeface="華康華綜體 Std W5" pitchFamily="34" charset="-120"/>
                <a:ea typeface="華康華綜體 Std W5" pitchFamily="34" charset="-120"/>
              </a:rPr>
              <a:t>：</a:t>
            </a:r>
            <a:r>
              <a:rPr lang="zh-TW" altLang="en-US" sz="4600" dirty="0" smtClean="0">
                <a:latin typeface="華康華綜體 Std W5" pitchFamily="34" charset="-120"/>
                <a:ea typeface="華康華綜體 Std W5" pitchFamily="34" charset="-120"/>
              </a:rPr>
              <a:t>「</a:t>
            </a:r>
            <a:r>
              <a:rPr lang="zh-TW" altLang="en-US" sz="4600" dirty="0">
                <a:latin typeface="華康華綜體 Std W5" pitchFamily="34" charset="-120"/>
                <a:ea typeface="華康華綜體 Std W5" pitchFamily="34" charset="-120"/>
              </a:rPr>
              <a:t>復活日的得</a:t>
            </a:r>
            <a:r>
              <a:rPr lang="zh-TW" altLang="en-US" sz="4600" dirty="0" smtClean="0">
                <a:latin typeface="華康華綜體 Std W5" pitchFamily="34" charset="-120"/>
                <a:ea typeface="華康華綜體 Std W5" pitchFamily="34" charset="-120"/>
              </a:rPr>
              <a:t>勝」</a:t>
            </a:r>
            <a:endParaRPr lang="en-US" altLang="zh-TW" sz="4600" dirty="0" smtClean="0">
              <a:latin typeface="華康華綜體 Std W5" pitchFamily="34" charset="-120"/>
              <a:ea typeface="華康華綜體 Std W5" pitchFamily="34" charset="-120"/>
            </a:endParaRPr>
          </a:p>
          <a:p>
            <a:r>
              <a:rPr lang="zh-TW" altLang="en-US" sz="4600" dirty="0" smtClean="0">
                <a:latin typeface="華康華綜體 Std W5" pitchFamily="34" charset="-120"/>
                <a:ea typeface="華康華綜體 Std W5" pitchFamily="34" charset="-120"/>
              </a:rPr>
              <a:t>    </a:t>
            </a:r>
            <a:r>
              <a:rPr lang="en-US" altLang="zh-TW" sz="4000" dirty="0" smtClean="0">
                <a:solidFill>
                  <a:srgbClr val="C00000"/>
                </a:solidFill>
                <a:latin typeface="華康華綜體 Std W5" pitchFamily="34" charset="-120"/>
                <a:ea typeface="華康華綜體 Std W5" pitchFamily="34" charset="-120"/>
              </a:rPr>
              <a:t>Message</a:t>
            </a:r>
            <a:r>
              <a:rPr lang="zh-TW" altLang="en-US" sz="4000" dirty="0" smtClean="0">
                <a:solidFill>
                  <a:srgbClr val="C00000"/>
                </a:solidFill>
                <a:latin typeface="華康華綜體 Std W5" pitchFamily="34" charset="-120"/>
                <a:ea typeface="華康華綜體 Std W5" pitchFamily="34" charset="-120"/>
              </a:rPr>
              <a:t>： </a:t>
            </a:r>
            <a:r>
              <a:rPr lang="en-US" altLang="zh-TW" sz="4000" dirty="0" smtClean="0">
                <a:solidFill>
                  <a:srgbClr val="C00000"/>
                </a:solidFill>
                <a:latin typeface="華康華綜體 Std W5" pitchFamily="34" charset="-120"/>
                <a:ea typeface="華康華綜體 Std W5" pitchFamily="34" charset="-120"/>
              </a:rPr>
              <a:t>The </a:t>
            </a:r>
            <a:r>
              <a:rPr lang="en-US" altLang="zh-TW" sz="4000" dirty="0">
                <a:solidFill>
                  <a:srgbClr val="C00000"/>
                </a:solidFill>
                <a:latin typeface="華康華綜體 Std W5" pitchFamily="34" charset="-120"/>
                <a:ea typeface="華康華綜體 Std W5" pitchFamily="34" charset="-120"/>
              </a:rPr>
              <a:t>Victory of Easter</a:t>
            </a:r>
            <a:endParaRPr lang="en-US" sz="4000" dirty="0">
              <a:solidFill>
                <a:srgbClr val="C00000"/>
              </a:solidFill>
              <a:latin typeface="華康華綜體 Std W5" pitchFamily="34" charset="-120"/>
              <a:ea typeface="華康華綜體 Std W5" pitchFamily="34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19400" y="3752671"/>
            <a:ext cx="342433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latin typeface="華康華綜體 Std W5" pitchFamily="34" charset="-120"/>
                <a:ea typeface="華康華綜體 Std W5" pitchFamily="34" charset="-120"/>
              </a:rPr>
              <a:t>邢承中  </a:t>
            </a:r>
            <a:r>
              <a:rPr lang="zh-TW" altLang="en-US" sz="3000" dirty="0" smtClean="0">
                <a:latin typeface="華康華綜體 Std W5" pitchFamily="34" charset="-120"/>
                <a:ea typeface="華康華綜體 Std W5" pitchFamily="34" charset="-120"/>
              </a:rPr>
              <a:t>弟兄</a:t>
            </a:r>
            <a:endParaRPr lang="en-US" altLang="zh-TW" sz="3000" dirty="0" smtClean="0">
              <a:latin typeface="華康華綜體 Std W5" pitchFamily="34" charset="-120"/>
              <a:ea typeface="華康華綜體 Std W5" pitchFamily="34" charset="-120"/>
            </a:endParaRPr>
          </a:p>
          <a:p>
            <a:r>
              <a:rPr lang="en-US" sz="3600" dirty="0" smtClean="0">
                <a:solidFill>
                  <a:srgbClr val="C00000"/>
                </a:solidFill>
                <a:latin typeface="華康華綜體 Std W5" pitchFamily="34" charset="-120"/>
                <a:ea typeface="華康華綜體 Std W5" pitchFamily="34" charset="-120"/>
              </a:rPr>
              <a:t>Chen Chung </a:t>
            </a:r>
            <a:r>
              <a:rPr lang="en-US" sz="3600" dirty="0" err="1" smtClean="0">
                <a:solidFill>
                  <a:srgbClr val="C00000"/>
                </a:solidFill>
                <a:latin typeface="華康華綜體 Std W5" pitchFamily="34" charset="-120"/>
                <a:ea typeface="華康華綜體 Std W5" pitchFamily="34" charset="-120"/>
              </a:rPr>
              <a:t>Hsin</a:t>
            </a:r>
            <a:endParaRPr lang="en-US" sz="3600" dirty="0">
              <a:solidFill>
                <a:srgbClr val="C00000"/>
              </a:solidFill>
              <a:latin typeface="華康華綜體 Std W5" pitchFamily="34" charset="-120"/>
              <a:ea typeface="華康華綜體 Std W5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38994" y="5008602"/>
            <a:ext cx="434606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itchFamily="34" charset="-120"/>
                <a:ea typeface="華康華綜體 Std W5" pitchFamily="34" charset="-120"/>
              </a:rPr>
              <a:t>翻譯 </a:t>
            </a:r>
            <a:r>
              <a:rPr lang="en-US" altLang="zh-TW" sz="30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itchFamily="34" charset="-120"/>
                <a:ea typeface="華康華綜體 Std W5" pitchFamily="34" charset="-120"/>
              </a:rPr>
              <a:t>Translator</a:t>
            </a:r>
            <a:r>
              <a:rPr lang="zh-TW" altLang="en-US" sz="30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華綜體 Std W5" pitchFamily="34" charset="-120"/>
                <a:ea typeface="華康華綜體 Std W5" pitchFamily="34" charset="-120"/>
              </a:rPr>
              <a:t>：傅玉雲</a:t>
            </a:r>
            <a:endParaRPr lang="en-US" sz="30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華綜體 Std W5" pitchFamily="34" charset="-120"/>
              <a:ea typeface="華康華綜體 Std W5" pitchFamily="34" charset="-12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905000" y="2290732"/>
            <a:ext cx="5692744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600" dirty="0"/>
              <a:t/>
            </a:r>
            <a:br>
              <a:rPr lang="en-US" sz="4600" dirty="0"/>
            </a:br>
            <a:endParaRPr lang="en-US" sz="4600" dirty="0"/>
          </a:p>
        </p:txBody>
      </p:sp>
    </p:spTree>
    <p:extLst>
      <p:ext uri="{BB962C8B-B14F-4D97-AF65-F5344CB8AC3E}">
        <p14:creationId xmlns:p14="http://schemas.microsoft.com/office/powerpoint/2010/main" val="2618276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TW" altLang="en-US" sz="3600" b="1" smtClean="0">
                <a:ea typeface="新細明體" pitchFamily="18" charset="-120"/>
              </a:rPr>
              <a:t>內容 </a:t>
            </a:r>
            <a:r>
              <a:rPr lang="en-US" sz="3600" b="1" smtClean="0"/>
              <a:t>Content</a:t>
            </a:r>
          </a:p>
        </p:txBody>
      </p:sp>
      <p:pic>
        <p:nvPicPr>
          <p:cNvPr id="14338" name="Picture 2" descr="http://cdn.divinecaroline.com/sites/default/files/styles/story_detail_enlarge/public/TOK3285_30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609600"/>
            <a:ext cx="8229600" cy="5334000"/>
          </a:xfrm>
        </p:spPr>
        <p:txBody>
          <a:bodyPr/>
          <a:lstStyle/>
          <a:p>
            <a:pPr eaLnBrk="1" hangingPunct="1"/>
            <a:r>
              <a:rPr lang="zh-TW" altLang="en-US" sz="3400" dirty="0" smtClean="0">
                <a:ea typeface="華康宗楷體 Std W7" pitchFamily="66" charset="-120"/>
              </a:rPr>
              <a:t>聖經經文 </a:t>
            </a:r>
            <a:r>
              <a:rPr lang="en-US" sz="3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華康宗楷體 Std W7" pitchFamily="66" charset="-120"/>
              </a:rPr>
              <a:t>Bible Reading</a:t>
            </a:r>
          </a:p>
          <a:p>
            <a:pPr lvl="1" eaLnBrk="1" hangingPunct="1"/>
            <a:r>
              <a:rPr lang="en-US" altLang="zh-TW" sz="3400" b="1" dirty="0" smtClean="0">
                <a:ea typeface="華康宗楷體 Std W7" pitchFamily="66" charset="-120"/>
              </a:rPr>
              <a:t>(</a:t>
            </a:r>
            <a:r>
              <a:rPr lang="zh-TW" altLang="en-US" sz="3400" dirty="0" smtClean="0">
                <a:ea typeface="華康宗楷體 Std W7" pitchFamily="66" charset="-120"/>
              </a:rPr>
              <a:t>路加福音 </a:t>
            </a:r>
            <a:r>
              <a:rPr lang="en-US" altLang="zh-TW" sz="3400" b="1" dirty="0" smtClean="0">
                <a:ea typeface="華康宗楷體 Std W7" pitchFamily="66" charset="-120"/>
              </a:rPr>
              <a:t>24:1-12) </a:t>
            </a:r>
            <a:r>
              <a:rPr lang="en-US" altLang="zh-TW" sz="3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華康宗楷體 Std W7" pitchFamily="66" charset="-120"/>
              </a:rPr>
              <a:t>(</a:t>
            </a:r>
            <a:r>
              <a:rPr lang="en-US" altLang="zh-TW" sz="3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華康宗楷體 Std W7" pitchFamily="66" charset="-120"/>
              </a:rPr>
              <a:t>Luke 24:1-12</a:t>
            </a:r>
            <a:r>
              <a:rPr lang="en-US" altLang="zh-TW" sz="3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華康宗楷體 Std W7" pitchFamily="66" charset="-120"/>
              </a:rPr>
              <a:t>)</a:t>
            </a:r>
          </a:p>
          <a:p>
            <a:pPr lvl="1" eaLnBrk="1" hangingPunct="1"/>
            <a:r>
              <a:rPr lang="en-US" altLang="zh-TW" sz="3400" b="1" dirty="0" smtClean="0">
                <a:ea typeface="華康宗楷體 Std W7" pitchFamily="66" charset="-120"/>
              </a:rPr>
              <a:t>(</a:t>
            </a:r>
            <a:r>
              <a:rPr lang="zh-TW" altLang="en-US" sz="3400" dirty="0" smtClean="0">
                <a:ea typeface="華康宗楷體 Std W7" pitchFamily="66" charset="-120"/>
              </a:rPr>
              <a:t>約翰福音 </a:t>
            </a:r>
            <a:r>
              <a:rPr lang="en-US" sz="3400" b="1" dirty="0" smtClean="0">
                <a:ea typeface="華康宗楷體 Std W7" pitchFamily="66" charset="-120"/>
              </a:rPr>
              <a:t>20:1-8) </a:t>
            </a:r>
            <a:r>
              <a:rPr lang="en-US" sz="3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華康宗楷體 Std W7" pitchFamily="66" charset="-120"/>
              </a:rPr>
              <a:t>(John 20:1-8)</a:t>
            </a:r>
          </a:p>
          <a:p>
            <a:pPr eaLnBrk="1" hangingPunct="1"/>
            <a:r>
              <a:rPr lang="zh-TW" altLang="en-US" sz="3400" dirty="0" smtClean="0">
                <a:ea typeface="華康宗楷體 Std W7" pitchFamily="66" charset="-120"/>
              </a:rPr>
              <a:t>引言</a:t>
            </a:r>
            <a:r>
              <a:rPr lang="zh-TW" altLang="en-US" sz="3400" b="1" dirty="0" smtClean="0">
                <a:ea typeface="華康宗楷體 Std W7" pitchFamily="66" charset="-120"/>
              </a:rPr>
              <a:t>  </a:t>
            </a:r>
            <a:r>
              <a:rPr lang="en-US" altLang="zh-TW" sz="3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華康宗楷體 Std W7" pitchFamily="66" charset="-120"/>
              </a:rPr>
              <a:t>Introduction</a:t>
            </a:r>
            <a:endParaRPr lang="en-US" sz="34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華康宗楷體 Std W7" pitchFamily="66" charset="-120"/>
            </a:endParaRPr>
          </a:p>
          <a:p>
            <a:pPr eaLnBrk="1" hangingPunct="1"/>
            <a:r>
              <a:rPr lang="zh-TW" altLang="en-US" sz="3400" dirty="0" smtClean="0">
                <a:ea typeface="華康宗楷體 Std W7" pitchFamily="66" charset="-120"/>
              </a:rPr>
              <a:t>勝過罪  </a:t>
            </a:r>
            <a:r>
              <a:rPr lang="en-US" altLang="zh-TW" sz="3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華康宗楷體 Std W7" pitchFamily="66" charset="-120"/>
              </a:rPr>
              <a:t>Victory over Sin</a:t>
            </a:r>
            <a:r>
              <a:rPr lang="zh-TW" altLang="en-US" sz="3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華康宗楷體 Std W7" pitchFamily="66" charset="-120"/>
              </a:rPr>
              <a:t>  </a:t>
            </a:r>
            <a:endParaRPr lang="en-US" altLang="zh-TW" sz="3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華康宗楷體 Std W7" pitchFamily="66" charset="-120"/>
            </a:endParaRPr>
          </a:p>
          <a:p>
            <a:pPr eaLnBrk="1" hangingPunct="1"/>
            <a:r>
              <a:rPr lang="zh-TW" altLang="en-US" sz="3400" dirty="0" smtClean="0">
                <a:ea typeface="華康宗楷體 Std W7" pitchFamily="66" charset="-120"/>
              </a:rPr>
              <a:t>勝過死亡  </a:t>
            </a:r>
            <a:r>
              <a:rPr lang="en-US" altLang="zh-TW" sz="3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華康宗楷體 Std W7" pitchFamily="66" charset="-120"/>
              </a:rPr>
              <a:t>Victory over Death</a:t>
            </a:r>
            <a:endParaRPr lang="en-US" sz="34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華康宗楷體 Std W7" pitchFamily="66" charset="-120"/>
            </a:endParaRPr>
          </a:p>
          <a:p>
            <a:pPr eaLnBrk="1" hangingPunct="1"/>
            <a:r>
              <a:rPr lang="zh-TW" altLang="en-US" sz="3400" dirty="0" smtClean="0">
                <a:ea typeface="華康宗楷體 Std W7" pitchFamily="66" charset="-120"/>
              </a:rPr>
              <a:t>勝過隔絕  </a:t>
            </a:r>
            <a:r>
              <a:rPr lang="en-US" altLang="zh-TW" sz="3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華康宗楷體 Std W7" pitchFamily="66" charset="-120"/>
              </a:rPr>
              <a:t>Victory over Separation</a:t>
            </a:r>
          </a:p>
          <a:p>
            <a:pPr eaLnBrk="1" hangingPunct="1"/>
            <a:r>
              <a:rPr lang="zh-TW" altLang="en-US" sz="3400" dirty="0" smtClean="0">
                <a:ea typeface="華康宗楷體 Std W7" pitchFamily="66" charset="-120"/>
              </a:rPr>
              <a:t>結語  </a:t>
            </a:r>
            <a:r>
              <a:rPr lang="en-US" altLang="zh-TW" sz="3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華康宗楷體 Std W7" pitchFamily="66" charset="-120"/>
              </a:rPr>
              <a:t>Reflections</a:t>
            </a:r>
            <a:endParaRPr lang="en-US" sz="34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華康宗楷體 Std W7" pitchFamily="66" charset="-120"/>
            </a:endParaRPr>
          </a:p>
          <a:p>
            <a:pPr eaLnBrk="1" hangingPunct="1"/>
            <a:endParaRPr lang="en-US" b="1" dirty="0" smtClean="0"/>
          </a:p>
        </p:txBody>
      </p:sp>
    </p:spTree>
    <p:extLst>
      <p:ext uri="{BB962C8B-B14F-4D97-AF65-F5344CB8AC3E}">
        <p14:creationId xmlns:p14="http://schemas.microsoft.com/office/powerpoint/2010/main" val="3407964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cdn.divinecaroline.com/sites/default/files/styles/story_detail_enlarge/public/TOK3285_30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914400"/>
          </a:xfrm>
        </p:spPr>
        <p:txBody>
          <a:bodyPr/>
          <a:lstStyle/>
          <a:p>
            <a:pPr eaLnBrk="1" hangingPunct="1"/>
            <a:r>
              <a:rPr lang="en-US" altLang="zh-TW" b="1" dirty="0" smtClean="0">
                <a:ea typeface="新細明體" pitchFamily="18" charset="-120"/>
              </a:rPr>
              <a:t/>
            </a:r>
            <a:br>
              <a:rPr lang="en-US" altLang="zh-TW" b="1" dirty="0" smtClean="0">
                <a:ea typeface="新細明體" pitchFamily="18" charset="-120"/>
              </a:rPr>
            </a:br>
            <a:r>
              <a:rPr lang="zh-TW" altLang="en-US" sz="3600" dirty="0" smtClean="0">
                <a:latin typeface="華康宗楷體 Std W7" pitchFamily="66" charset="-120"/>
                <a:ea typeface="華康宗楷體 Std W7" pitchFamily="66" charset="-120"/>
              </a:rPr>
              <a:t>引言  </a:t>
            </a:r>
            <a:r>
              <a:rPr lang="en-US" altLang="zh-TW" sz="3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新細明體" pitchFamily="18" charset="-120"/>
              </a:rPr>
              <a:t>Introduction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dirty="0" smtClean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8483701"/>
              </p:ext>
            </p:extLst>
          </p:nvPr>
        </p:nvGraphicFramePr>
        <p:xfrm>
          <a:off x="381000" y="1905000"/>
          <a:ext cx="8534400" cy="3535440"/>
        </p:xfrm>
        <a:graphic>
          <a:graphicData uri="http://schemas.openxmlformats.org/drawingml/2006/table">
            <a:tbl>
              <a:tblPr/>
              <a:tblGrid>
                <a:gridCol w="2172393"/>
                <a:gridCol w="4112029"/>
                <a:gridCol w="2249978"/>
              </a:tblGrid>
              <a:tr h="396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+mn-lt"/>
                          <a:ea typeface="華康宗楷體 Std W7" pitchFamily="66" charset="-120"/>
                        </a:rPr>
                        <a:t>景象</a:t>
                      </a:r>
                      <a:r>
                        <a:rPr kumimoji="0" lang="zh-TW" altLang="en-US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lt"/>
                          <a:ea typeface="華康宗楷體 Std W7" pitchFamily="66" charset="-120"/>
                        </a:rPr>
                        <a:t>  </a:t>
                      </a:r>
                      <a:r>
                        <a:rPr kumimoji="0" lang="en-US" altLang="zh-TW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  <a:ea typeface="華康宗楷體 Std W7" pitchFamily="66" charset="-120"/>
                        </a:rPr>
                        <a:t>Scene</a:t>
                      </a:r>
                      <a:endParaRPr kumimoji="0" lang="en-US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lt"/>
                        <a:ea typeface="華康宗楷體 Std W7" pitchFamily="66" charset="-120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+mn-lt"/>
                          <a:ea typeface="華康宗楷體 Std W7" pitchFamily="66" charset="-120"/>
                        </a:rPr>
                        <a:t>變換 </a:t>
                      </a:r>
                      <a:r>
                        <a:rPr kumimoji="0" lang="en-US" altLang="zh-TW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  <a:ea typeface="華康宗楷體 Std W7" pitchFamily="66" charset="-120"/>
                        </a:rPr>
                        <a:t>Transformation</a:t>
                      </a:r>
                      <a:endParaRPr kumimoji="0" lang="en-US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lt"/>
                        <a:ea typeface="華康宗楷體 Std W7" pitchFamily="66" charset="-120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+mn-lt"/>
                          <a:ea typeface="華康宗楷體 Std W7" pitchFamily="66" charset="-120"/>
                        </a:rPr>
                        <a:t>得勝  </a:t>
                      </a:r>
                      <a:r>
                        <a:rPr kumimoji="0" lang="en-US" altLang="zh-TW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  <a:ea typeface="華康宗楷體 Std W7" pitchFamily="66" charset="-120"/>
                        </a:rPr>
                        <a:t>Victory</a:t>
                      </a:r>
                      <a:endParaRPr kumimoji="0" lang="en-US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lt"/>
                        <a:ea typeface="華康宗楷體 Std W7" pitchFamily="66" charset="-120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700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華康宗楷體 Std W7" pitchFamily="66" charset="-120"/>
                        </a:rPr>
                        <a:t>空十字架</a:t>
                      </a:r>
                      <a:endParaRPr kumimoji="0" lang="en-US" altLang="zh-TW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華康宗楷體 Std W7" pitchFamily="66" charset="-12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華康宗楷體 Std W7" pitchFamily="66" charset="-120"/>
                        </a:rPr>
                        <a:t>Empty Cross</a:t>
                      </a: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華康宗楷體 Std W7" pitchFamily="66" charset="-120"/>
                        </a:rPr>
                        <a:t>羞辱→榮耀</a:t>
                      </a:r>
                      <a:endParaRPr kumimoji="0" lang="en-US" altLang="zh-TW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華康宗楷體 Std W7" pitchFamily="66" charset="-12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華康宗楷體 Std W7" pitchFamily="66" charset="-120"/>
                        </a:rPr>
                        <a:t>Shame</a:t>
                      </a:r>
                      <a:r>
                        <a:rPr kumimoji="0" lang="zh-TW" altLang="en-US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華康宗楷體 Std W7" pitchFamily="66" charset="-120"/>
                        </a:rPr>
                        <a:t>→</a:t>
                      </a:r>
                      <a:r>
                        <a:rPr kumimoji="0" lang="en-US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華康宗楷體 Std W7" pitchFamily="66" charset="-120"/>
                        </a:rPr>
                        <a:t>Glory</a:t>
                      </a: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華康宗楷體 Std W7" pitchFamily="66" charset="-120"/>
                        </a:rPr>
                        <a:t>勝過罪</a:t>
                      </a:r>
                      <a:endParaRPr kumimoji="0" lang="en-US" altLang="zh-TW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華康宗楷體 Std W7" pitchFamily="66" charset="-12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華康宗楷體 Std W7" pitchFamily="66" charset="-120"/>
                        </a:rPr>
                        <a:t>Over Sin</a:t>
                      </a: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700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華康宗楷體 Std W7" pitchFamily="66" charset="-120"/>
                        </a:rPr>
                        <a:t>空墳墓</a:t>
                      </a:r>
                      <a:endParaRPr kumimoji="0" lang="en-US" altLang="zh-TW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華康宗楷體 Std W7" pitchFamily="66" charset="-12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華康宗楷體 Std W7" pitchFamily="66" charset="-120"/>
                        </a:rPr>
                        <a:t>Empty Tomb</a:t>
                      </a: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華康宗楷體 Std W7" pitchFamily="66" charset="-120"/>
                        </a:rPr>
                        <a:t>死亡→生命</a:t>
                      </a:r>
                      <a:endParaRPr kumimoji="0" lang="en-US" altLang="zh-TW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華康宗楷體 Std W7" pitchFamily="66" charset="-12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華康宗楷體 Std W7" pitchFamily="66" charset="-120"/>
                        </a:rPr>
                        <a:t>Death</a:t>
                      </a:r>
                      <a:r>
                        <a:rPr kumimoji="0" lang="zh-TW" altLang="en-US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華康宗楷體 Std W7" pitchFamily="66" charset="-120"/>
                        </a:rPr>
                        <a:t>→</a:t>
                      </a:r>
                      <a:r>
                        <a:rPr kumimoji="0" lang="en-US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華康宗楷體 Std W7" pitchFamily="66" charset="-120"/>
                        </a:rPr>
                        <a:t>Life</a:t>
                      </a: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華康宗楷體 Std W7" pitchFamily="66" charset="-120"/>
                        </a:rPr>
                        <a:t>勝過死亡</a:t>
                      </a:r>
                      <a:endParaRPr kumimoji="0" lang="en-US" altLang="zh-TW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華康宗楷體 Std W7" pitchFamily="66" charset="-12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華康宗楷體 Std W7" pitchFamily="66" charset="-120"/>
                        </a:rPr>
                        <a:t>Over Death</a:t>
                      </a: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  <a:tr h="700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華康宗楷體 Std W7" pitchFamily="66" charset="-120"/>
                        </a:rPr>
                        <a:t>空裹頭巾</a:t>
                      </a:r>
                      <a:endParaRPr kumimoji="0" lang="en-US" altLang="zh-TW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華康宗楷體 Std W7" pitchFamily="66" charset="-12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華康宗楷體 Std W7" pitchFamily="66" charset="-120"/>
                        </a:rPr>
                        <a:t>Empty Burial Cloth</a:t>
                      </a: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華康宗楷體 Std W7" pitchFamily="66" charset="-120"/>
                        </a:rPr>
                        <a:t>隔絕→同在</a:t>
                      </a:r>
                      <a:endParaRPr kumimoji="0" lang="en-US" altLang="zh-TW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華康宗楷體 Std W7" pitchFamily="66" charset="-12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華康宗楷體 Std W7" pitchFamily="66" charset="-120"/>
                        </a:rPr>
                        <a:t>Separation</a:t>
                      </a:r>
                      <a:r>
                        <a:rPr kumimoji="0" lang="zh-TW" altLang="en-US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華康宗楷體 Std W7" pitchFamily="66" charset="-120"/>
                        </a:rPr>
                        <a:t>→</a:t>
                      </a:r>
                      <a:r>
                        <a:rPr kumimoji="0" lang="en-US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華康宗楷體 Std W7" pitchFamily="66" charset="-120"/>
                        </a:rPr>
                        <a:t>Togetherness</a:t>
                      </a: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華康宗楷體 Std W7" pitchFamily="66" charset="-120"/>
                        </a:rPr>
                        <a:t>勝過隔絕</a:t>
                      </a:r>
                      <a:endParaRPr kumimoji="0" lang="en-US" altLang="zh-TW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華康宗楷體 Std W7" pitchFamily="66" charset="-12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華康宗楷體 Std W7" pitchFamily="66" charset="-120"/>
                        </a:rPr>
                        <a:t>Over Separation</a:t>
                      </a: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6714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cdn.divinecaroline.com/sites/default/files/styles/story_detail_enlarge/public/TOK3285_30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zh-TW" altLang="en-US" sz="3600" dirty="0" smtClean="0">
                <a:latin typeface="華康宗楷體 Std W7" pitchFamily="66" charset="-120"/>
                <a:ea typeface="華康宗楷體 Std W7" pitchFamily="66" charset="-120"/>
              </a:rPr>
              <a:t>勝過罪  </a:t>
            </a:r>
            <a:r>
              <a:rPr lang="en-US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Victory Over Sin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sz="half" idx="1"/>
          </p:nvPr>
        </p:nvSpPr>
        <p:spPr>
          <a:xfrm>
            <a:off x="0" y="1143000"/>
            <a:ext cx="4572000" cy="4525963"/>
          </a:xfrm>
        </p:spPr>
        <p:txBody>
          <a:bodyPr/>
          <a:lstStyle/>
          <a:p>
            <a:pPr eaLnBrk="1" hangingPunct="1">
              <a:spcBef>
                <a:spcPts val="100"/>
              </a:spcBef>
            </a:pPr>
            <a:r>
              <a:rPr lang="zh-TW" altLang="en-US" sz="3200" dirty="0" smtClean="0">
                <a:latin typeface="華康宗楷體 Std W7" pitchFamily="66" charset="-120"/>
                <a:ea typeface="華康宗楷體 Std W7" pitchFamily="66" charset="-120"/>
              </a:rPr>
              <a:t>十字架的救恩滿足神</a:t>
            </a:r>
            <a:endParaRPr lang="en-US" altLang="zh-TW" sz="3200" dirty="0" smtClean="0">
              <a:latin typeface="華康宗楷體 Std W7" pitchFamily="66" charset="-120"/>
              <a:ea typeface="華康宗楷體 Std W7" pitchFamily="66" charset="-120"/>
            </a:endParaRP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en-US" altLang="zh-TW" sz="3200" dirty="0"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en-US" altLang="zh-TW" sz="3200" dirty="0" smtClean="0">
                <a:latin typeface="華康宗楷體 Std W7" pitchFamily="66" charset="-120"/>
                <a:ea typeface="華康宗楷體 Std W7" pitchFamily="66" charset="-120"/>
              </a:rPr>
              <a:t>  </a:t>
            </a:r>
            <a:r>
              <a:rPr lang="zh-TW" altLang="en-US" sz="3200" dirty="0" smtClean="0">
                <a:latin typeface="華康宗楷體 Std W7" pitchFamily="66" charset="-120"/>
                <a:ea typeface="華康宗楷體 Std W7" pitchFamily="66" charset="-120"/>
              </a:rPr>
              <a:t>赦罪的應許 </a:t>
            </a:r>
            <a:endParaRPr lang="en-US" altLang="zh-TW" sz="3200" dirty="0" smtClean="0">
              <a:latin typeface="華康宗楷體 Std W7" pitchFamily="66" charset="-120"/>
              <a:ea typeface="華康宗楷體 Std W7" pitchFamily="66" charset="-120"/>
            </a:endParaRPr>
          </a:p>
          <a:p>
            <a:pPr lvl="1" algn="just" eaLnBrk="1" hangingPunct="1">
              <a:spcBef>
                <a:spcPts val="100"/>
              </a:spcBef>
            </a:pPr>
            <a:r>
              <a:rPr lang="zh-TW" altLang="en-US" sz="3000" dirty="0" smtClean="0">
                <a:latin typeface="華康宗楷體 Std W7" pitchFamily="66" charset="-120"/>
                <a:ea typeface="華康宗楷體 Std W7" pitchFamily="66" charset="-120"/>
              </a:rPr>
              <a:t>在十架上，耶穌以無</a:t>
            </a:r>
            <a:endParaRPr lang="en-US" altLang="zh-TW" sz="3000" dirty="0" smtClean="0">
              <a:latin typeface="華康宗楷體 Std W7" pitchFamily="66" charset="-120"/>
              <a:ea typeface="華康宗楷體 Std W7" pitchFamily="66" charset="-120"/>
            </a:endParaRPr>
          </a:p>
          <a:p>
            <a:pPr marL="457200" lvl="1" indent="0" algn="just" eaLnBrk="1" hangingPunct="1">
              <a:spcBef>
                <a:spcPts val="100"/>
              </a:spcBef>
              <a:buNone/>
            </a:pPr>
            <a:r>
              <a:rPr lang="en-US" altLang="zh-TW" sz="3000" dirty="0"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en-US" altLang="zh-TW" sz="3000" dirty="0" smtClean="0">
                <a:latin typeface="華康宗楷體 Std W7" pitchFamily="66" charset="-120"/>
                <a:ea typeface="華康宗楷體 Std W7" pitchFamily="66" charset="-120"/>
              </a:rPr>
              <a:t>  </a:t>
            </a:r>
            <a:r>
              <a:rPr lang="zh-TW" altLang="en-US" sz="3000" dirty="0" smtClean="0">
                <a:latin typeface="華康宗楷體 Std W7" pitchFamily="66" charset="-120"/>
                <a:ea typeface="華康宗楷體 Std W7" pitchFamily="66" charset="-120"/>
              </a:rPr>
              <a:t>罪的生命代贖世人的</a:t>
            </a:r>
            <a:endParaRPr lang="en-US" altLang="zh-TW" sz="3000" dirty="0" smtClean="0">
              <a:latin typeface="華康宗楷體 Std W7" pitchFamily="66" charset="-120"/>
              <a:ea typeface="華康宗楷體 Std W7" pitchFamily="66" charset="-120"/>
            </a:endParaRPr>
          </a:p>
          <a:p>
            <a:pPr marL="457200" lvl="1" indent="0" algn="just" eaLnBrk="1" hangingPunct="1">
              <a:spcBef>
                <a:spcPts val="100"/>
              </a:spcBef>
              <a:buNone/>
            </a:pPr>
            <a:r>
              <a:rPr lang="en-US" altLang="zh-TW" sz="3000" dirty="0"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en-US" altLang="zh-TW" sz="3000" dirty="0" smtClean="0">
                <a:latin typeface="華康宗楷體 Std W7" pitchFamily="66" charset="-120"/>
                <a:ea typeface="華康宗楷體 Std W7" pitchFamily="66" charset="-120"/>
              </a:rPr>
              <a:t>  </a:t>
            </a:r>
            <a:r>
              <a:rPr lang="zh-TW" altLang="en-US" sz="3000" dirty="0" smtClean="0">
                <a:latin typeface="華康宗楷體 Std W7" pitchFamily="66" charset="-120"/>
                <a:ea typeface="華康宗楷體 Std W7" pitchFamily="66" charset="-120"/>
              </a:rPr>
              <a:t>罪行</a:t>
            </a:r>
            <a:endParaRPr lang="en-US" altLang="zh-TW" sz="3000" dirty="0" smtClean="0">
              <a:latin typeface="華康宗楷體 Std W7" pitchFamily="66" charset="-120"/>
              <a:ea typeface="華康宗楷體 Std W7" pitchFamily="66" charset="-120"/>
            </a:endParaRPr>
          </a:p>
          <a:p>
            <a:pPr lvl="1" algn="just" eaLnBrk="1" hangingPunct="1">
              <a:spcBef>
                <a:spcPts val="100"/>
              </a:spcBef>
            </a:pPr>
            <a:r>
              <a:rPr lang="zh-TW" altLang="en-US" sz="3000" dirty="0" smtClean="0">
                <a:latin typeface="華康宗楷體 Std W7" pitchFamily="66" charset="-120"/>
                <a:ea typeface="華康宗楷體 Std W7" pitchFamily="66" charset="-120"/>
              </a:rPr>
              <a:t>從此，羞辱的十字架</a:t>
            </a:r>
            <a:endParaRPr lang="en-US" altLang="zh-TW" sz="3000" dirty="0" smtClean="0">
              <a:latin typeface="華康宗楷體 Std W7" pitchFamily="66" charset="-120"/>
              <a:ea typeface="華康宗楷體 Std W7" pitchFamily="66" charset="-120"/>
            </a:endParaRPr>
          </a:p>
          <a:p>
            <a:pPr marL="457200" lvl="1" indent="0" algn="just" eaLnBrk="1" hangingPunct="1">
              <a:spcBef>
                <a:spcPts val="100"/>
              </a:spcBef>
              <a:buNone/>
            </a:pPr>
            <a:r>
              <a:rPr lang="en-US" altLang="zh-TW" sz="3000" dirty="0"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en-US" altLang="zh-TW" sz="3000" dirty="0" smtClean="0">
                <a:latin typeface="華康宗楷體 Std W7" pitchFamily="66" charset="-120"/>
                <a:ea typeface="華康宗楷體 Std W7" pitchFamily="66" charset="-120"/>
              </a:rPr>
              <a:t>  </a:t>
            </a:r>
            <a:r>
              <a:rPr lang="zh-TW" altLang="en-US" sz="3000" dirty="0" smtClean="0">
                <a:latin typeface="華康宗楷體 Std W7" pitchFamily="66" charset="-120"/>
                <a:ea typeface="華康宗楷體 Std W7" pitchFamily="66" charset="-120"/>
              </a:rPr>
              <a:t>成為榮耀的記號</a:t>
            </a:r>
            <a:endParaRPr lang="en-US" altLang="zh-TW" sz="3000" dirty="0" smtClean="0">
              <a:latin typeface="華康宗楷體 Std W7" pitchFamily="66" charset="-120"/>
              <a:ea typeface="華康宗楷體 Std W7" pitchFamily="66" charset="-120"/>
            </a:endParaRPr>
          </a:p>
          <a:p>
            <a:pPr lvl="1" algn="just" eaLnBrk="1" hangingPunct="1">
              <a:spcBef>
                <a:spcPts val="100"/>
              </a:spcBef>
            </a:pPr>
            <a:r>
              <a:rPr lang="zh-TW" altLang="en-US" sz="3000" dirty="0" smtClean="0">
                <a:latin typeface="華康宗楷體 Std W7" pitchFamily="66" charset="-120"/>
                <a:ea typeface="華康宗楷體 Std W7" pitchFamily="66" charset="-120"/>
              </a:rPr>
              <a:t>如同耶穌釘死在十架</a:t>
            </a:r>
            <a:endParaRPr lang="en-US" altLang="zh-TW" sz="3000" dirty="0" smtClean="0">
              <a:latin typeface="華康宗楷體 Std W7" pitchFamily="66" charset="-120"/>
              <a:ea typeface="華康宗楷體 Std W7" pitchFamily="66" charset="-120"/>
            </a:endParaRPr>
          </a:p>
          <a:p>
            <a:pPr marL="457200" lvl="1" indent="0" algn="just" eaLnBrk="1" hangingPunct="1">
              <a:spcBef>
                <a:spcPts val="100"/>
              </a:spcBef>
              <a:buNone/>
            </a:pPr>
            <a:r>
              <a:rPr lang="en-US" altLang="zh-TW" sz="3000" dirty="0"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en-US" altLang="zh-TW" sz="3000" dirty="0" smtClean="0">
                <a:latin typeface="華康宗楷體 Std W7" pitchFamily="66" charset="-120"/>
                <a:ea typeface="華康宗楷體 Std W7" pitchFamily="66" charset="-120"/>
              </a:rPr>
              <a:t>  </a:t>
            </a:r>
            <a:r>
              <a:rPr lang="zh-TW" altLang="en-US" sz="3000" dirty="0" smtClean="0">
                <a:latin typeface="華康宗楷體 Std W7" pitchFamily="66" charset="-120"/>
                <a:ea typeface="華康宗楷體 Std W7" pitchFamily="66" charset="-120"/>
              </a:rPr>
              <a:t>上，凡屬祂的，亦當</a:t>
            </a:r>
            <a:endParaRPr lang="en-US" altLang="zh-TW" sz="3000" dirty="0" smtClean="0">
              <a:latin typeface="華康宗楷體 Std W7" pitchFamily="66" charset="-120"/>
              <a:ea typeface="華康宗楷體 Std W7" pitchFamily="66" charset="-120"/>
            </a:endParaRPr>
          </a:p>
          <a:p>
            <a:pPr marL="457200" lvl="1" indent="0" algn="just" eaLnBrk="1" hangingPunct="1">
              <a:spcBef>
                <a:spcPts val="100"/>
              </a:spcBef>
              <a:buNone/>
            </a:pPr>
            <a:r>
              <a:rPr lang="en-US" altLang="zh-TW" sz="3000" dirty="0"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en-US" altLang="zh-TW" sz="3000" dirty="0" smtClean="0">
                <a:latin typeface="華康宗楷體 Std W7" pitchFamily="66" charset="-120"/>
                <a:ea typeface="華康宗楷體 Std W7" pitchFamily="66" charset="-120"/>
              </a:rPr>
              <a:t>  </a:t>
            </a:r>
            <a:r>
              <a:rPr lang="zh-TW" altLang="en-US" sz="3000" dirty="0" smtClean="0">
                <a:latin typeface="華康宗楷體 Std W7" pitchFamily="66" charset="-120"/>
                <a:ea typeface="華康宗楷體 Std W7" pitchFamily="66" charset="-120"/>
              </a:rPr>
              <a:t>將我們的罪性釘在十</a:t>
            </a:r>
            <a:endParaRPr lang="en-US" altLang="zh-TW" sz="3000" dirty="0" smtClean="0">
              <a:latin typeface="華康宗楷體 Std W7" pitchFamily="66" charset="-120"/>
              <a:ea typeface="華康宗楷體 Std W7" pitchFamily="66" charset="-120"/>
            </a:endParaRPr>
          </a:p>
          <a:p>
            <a:pPr marL="457200" lvl="1" indent="0" algn="just" eaLnBrk="1" hangingPunct="1">
              <a:spcBef>
                <a:spcPts val="100"/>
              </a:spcBef>
              <a:buNone/>
            </a:pPr>
            <a:r>
              <a:rPr lang="en-US" altLang="zh-TW" sz="3000" dirty="0"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en-US" altLang="zh-TW" sz="3000" dirty="0" smtClean="0">
                <a:latin typeface="華康宗楷體 Std W7" pitchFamily="66" charset="-120"/>
                <a:ea typeface="華康宗楷體 Std W7" pitchFamily="66" charset="-120"/>
              </a:rPr>
              <a:t>  </a:t>
            </a:r>
            <a:r>
              <a:rPr lang="zh-TW" altLang="en-US" sz="3000" dirty="0" smtClean="0">
                <a:latin typeface="華康宗楷體 Std W7" pitchFamily="66" charset="-120"/>
                <a:ea typeface="華康宗楷體 Std W7" pitchFamily="66" charset="-120"/>
              </a:rPr>
              <a:t>架上</a:t>
            </a:r>
            <a:endParaRPr lang="en-US" sz="3000" dirty="0" smtClean="0"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3316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189037"/>
            <a:ext cx="4495800" cy="5059363"/>
          </a:xfrm>
        </p:spPr>
        <p:txBody>
          <a:bodyPr/>
          <a:lstStyle/>
          <a:p>
            <a:pPr eaLnBrk="1" hangingPunct="1"/>
            <a:r>
              <a:rPr lang="en-US" sz="2400" b="1" dirty="0" smtClean="0"/>
              <a:t>The Salvation on the cross fulfills God’s promise to forgive sins</a:t>
            </a:r>
          </a:p>
          <a:p>
            <a:pPr lvl="1" eaLnBrk="1" hangingPunct="1"/>
            <a:r>
              <a:rPr lang="en-US" sz="2200" b="1" dirty="0" smtClean="0"/>
              <a:t>On the cross, Jesus offered His sinless life for the forgiveness of our sins</a:t>
            </a:r>
          </a:p>
          <a:p>
            <a:pPr lvl="1" eaLnBrk="1" hangingPunct="1"/>
            <a:r>
              <a:rPr lang="en-US" sz="2200" b="1" dirty="0" smtClean="0"/>
              <a:t>Hence, the cross transforms shame to glory</a:t>
            </a:r>
          </a:p>
          <a:p>
            <a:pPr lvl="1" eaLnBrk="1" hangingPunct="1"/>
            <a:r>
              <a:rPr lang="en-US" sz="2200" b="1" dirty="0" smtClean="0"/>
              <a:t>Like Jesus who died on the cross, we who belong to Him should have also crucified the sin on the cross</a:t>
            </a:r>
          </a:p>
          <a:p>
            <a:pPr lvl="1" eaLnBrk="1" hangingPunct="1"/>
            <a:endParaRPr lang="en-US" b="1" dirty="0" smtClean="0"/>
          </a:p>
        </p:txBody>
      </p:sp>
    </p:spTree>
    <p:extLst>
      <p:ext uri="{BB962C8B-B14F-4D97-AF65-F5344CB8AC3E}">
        <p14:creationId xmlns:p14="http://schemas.microsoft.com/office/powerpoint/2010/main" val="3882696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cdn.divinecaroline.com/sites/default/files/styles/story_detail_enlarge/public/TOK3285_30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zh-TW" altLang="en-US" sz="3600" dirty="0" smtClean="0">
                <a:latin typeface="華康宗楷體 Std W7" pitchFamily="66" charset="-120"/>
                <a:ea typeface="華康宗楷體 Std W7" pitchFamily="66" charset="-120"/>
              </a:rPr>
              <a:t>勝過死亡</a:t>
            </a:r>
            <a:r>
              <a:rPr lang="en-US" altLang="zh-TW" sz="3600" b="1" dirty="0" smtClean="0">
                <a:ea typeface="新細明體" pitchFamily="18" charset="-120"/>
              </a:rPr>
              <a:t>  </a:t>
            </a:r>
            <a:r>
              <a:rPr lang="en-US" altLang="zh-TW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新細明體" pitchFamily="18" charset="-120"/>
              </a:rPr>
              <a:t>Victory Over Death</a:t>
            </a:r>
            <a:endParaRPr lang="en-US" sz="32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339" name="Content Placeholder 2"/>
          <p:cNvSpPr>
            <a:spLocks noGrp="1"/>
          </p:cNvSpPr>
          <p:nvPr>
            <p:ph sz="half" idx="1"/>
          </p:nvPr>
        </p:nvSpPr>
        <p:spPr>
          <a:xfrm>
            <a:off x="0" y="1143000"/>
            <a:ext cx="4572000" cy="4525963"/>
          </a:xfrm>
        </p:spPr>
        <p:txBody>
          <a:bodyPr/>
          <a:lstStyle/>
          <a:p>
            <a:pPr algn="just" eaLnBrk="1" hangingPunct="1">
              <a:spcBef>
                <a:spcPts val="100"/>
              </a:spcBef>
            </a:pPr>
            <a:r>
              <a:rPr lang="zh-TW" altLang="en-US" sz="3200" dirty="0" smtClean="0">
                <a:latin typeface="華康宗楷體 Std W7" pitchFamily="66" charset="-120"/>
                <a:ea typeface="華康宗楷體 Std W7" pitchFamily="66" charset="-120"/>
              </a:rPr>
              <a:t>空墳墓滿足神賜復</a:t>
            </a:r>
            <a:r>
              <a:rPr lang="zh-TW" altLang="en-US" sz="3200" dirty="0">
                <a:latin typeface="華康宗楷體 Std W7" pitchFamily="66" charset="-120"/>
                <a:ea typeface="華康宗楷體 Std W7" pitchFamily="66" charset="-120"/>
              </a:rPr>
              <a:t>活</a:t>
            </a:r>
            <a:endParaRPr lang="en-US" altLang="zh-TW" sz="3200" dirty="0" smtClean="0">
              <a:latin typeface="華康宗楷體 Std W7" pitchFamily="66" charset="-120"/>
              <a:ea typeface="華康宗楷體 Std W7" pitchFamily="66" charset="-120"/>
            </a:endParaRPr>
          </a:p>
          <a:p>
            <a:pPr marL="0" indent="0" algn="just" eaLnBrk="1" hangingPunct="1">
              <a:spcBef>
                <a:spcPts val="100"/>
              </a:spcBef>
              <a:buNone/>
            </a:pPr>
            <a:r>
              <a:rPr lang="zh-TW" altLang="en-US" sz="3200" dirty="0" smtClean="0">
                <a:latin typeface="華康宗楷體 Std W7" pitchFamily="66" charset="-120"/>
                <a:ea typeface="華康宗楷體 Std W7" pitchFamily="66" charset="-120"/>
              </a:rPr>
              <a:t>   的生命的應許</a:t>
            </a:r>
            <a:endParaRPr lang="en-US" altLang="zh-TW" sz="3200" dirty="0" smtClean="0">
              <a:latin typeface="華康宗楷體 Std W7" pitchFamily="66" charset="-120"/>
              <a:ea typeface="華康宗楷體 Std W7" pitchFamily="66" charset="-120"/>
            </a:endParaRPr>
          </a:p>
          <a:p>
            <a:pPr lvl="1" algn="just" eaLnBrk="1" hangingPunct="1">
              <a:spcBef>
                <a:spcPts val="100"/>
              </a:spcBef>
            </a:pPr>
            <a:r>
              <a:rPr lang="zh-TW" altLang="en-US" sz="3000" dirty="0" smtClean="0">
                <a:latin typeface="華康宗楷體 Std W7" pitchFamily="66" charset="-120"/>
                <a:ea typeface="華康宗楷體 Std W7" pitchFamily="66" charset="-120"/>
              </a:rPr>
              <a:t>空墳墓見證神戰勝</a:t>
            </a:r>
            <a:endParaRPr lang="en-US" altLang="zh-TW" sz="3000" dirty="0" smtClean="0">
              <a:latin typeface="華康宗楷體 Std W7" pitchFamily="66" charset="-120"/>
              <a:ea typeface="華康宗楷體 Std W7" pitchFamily="66" charset="-120"/>
            </a:endParaRPr>
          </a:p>
          <a:p>
            <a:pPr marL="457200" lvl="1" indent="0" algn="just" eaLnBrk="1" hangingPunct="1">
              <a:spcBef>
                <a:spcPts val="100"/>
              </a:spcBef>
              <a:buNone/>
            </a:pPr>
            <a:r>
              <a:rPr lang="en-US" altLang="zh-TW" sz="3000" dirty="0"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en-US" altLang="zh-TW" sz="3000" dirty="0" smtClean="0">
                <a:latin typeface="華康宗楷體 Std W7" pitchFamily="66" charset="-120"/>
                <a:ea typeface="華康宗楷體 Std W7" pitchFamily="66" charset="-120"/>
              </a:rPr>
              <a:t>  </a:t>
            </a:r>
            <a:r>
              <a:rPr lang="zh-TW" altLang="en-US" sz="3000" dirty="0" smtClean="0">
                <a:latin typeface="華康宗楷體 Std W7" pitchFamily="66" charset="-120"/>
                <a:ea typeface="華康宗楷體 Std W7" pitchFamily="66" charset="-120"/>
              </a:rPr>
              <a:t>死亡的復活大能</a:t>
            </a:r>
            <a:endParaRPr lang="en-US" altLang="zh-TW" sz="3000" dirty="0" smtClean="0">
              <a:latin typeface="華康宗楷體 Std W7" pitchFamily="66" charset="-120"/>
              <a:ea typeface="華康宗楷體 Std W7" pitchFamily="66" charset="-120"/>
            </a:endParaRPr>
          </a:p>
          <a:p>
            <a:pPr lvl="1" algn="just" eaLnBrk="1" hangingPunct="1">
              <a:spcBef>
                <a:spcPts val="100"/>
              </a:spcBef>
            </a:pPr>
            <a:r>
              <a:rPr lang="zh-TW" altLang="en-US" sz="3000" dirty="0" smtClean="0">
                <a:latin typeface="華康宗楷體 Std W7" pitchFamily="66" charset="-120"/>
                <a:ea typeface="華康宗楷體 Std W7" pitchFamily="66" charset="-120"/>
              </a:rPr>
              <a:t>我們若在祂的死上</a:t>
            </a:r>
            <a:r>
              <a:rPr lang="zh-TW" altLang="en-US" sz="3000" dirty="0">
                <a:latin typeface="華康宗楷體 Std W7" pitchFamily="66" charset="-120"/>
                <a:ea typeface="華康宗楷體 Std W7" pitchFamily="66" charset="-120"/>
              </a:rPr>
              <a:t>與</a:t>
            </a:r>
            <a:endParaRPr lang="en-US" altLang="zh-TW" sz="3000" dirty="0" smtClean="0">
              <a:latin typeface="華康宗楷體 Std W7" pitchFamily="66" charset="-120"/>
              <a:ea typeface="華康宗楷體 Std W7" pitchFamily="66" charset="-120"/>
            </a:endParaRPr>
          </a:p>
          <a:p>
            <a:pPr marL="457200" lvl="1" indent="0" algn="just" eaLnBrk="1" hangingPunct="1">
              <a:spcBef>
                <a:spcPts val="100"/>
              </a:spcBef>
              <a:buNone/>
            </a:pPr>
            <a:r>
              <a:rPr lang="en-US" altLang="zh-TW" sz="3000" dirty="0"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en-US" altLang="zh-TW" sz="3000" dirty="0" smtClean="0">
                <a:latin typeface="華康宗楷體 Std W7" pitchFamily="66" charset="-120"/>
                <a:ea typeface="華康宗楷體 Std W7" pitchFamily="66" charset="-120"/>
              </a:rPr>
              <a:t>  </a:t>
            </a:r>
            <a:r>
              <a:rPr lang="zh-TW" altLang="en-US" sz="3000" dirty="0" smtClean="0">
                <a:latin typeface="華康宗楷體 Std W7" pitchFamily="66" charset="-120"/>
                <a:ea typeface="華康宗楷體 Std W7" pitchFamily="66" charset="-120"/>
              </a:rPr>
              <a:t>祂聯合，也必在</a:t>
            </a:r>
            <a:r>
              <a:rPr lang="zh-TW" altLang="en-US" sz="3000" dirty="0">
                <a:latin typeface="華康宗楷體 Std W7" pitchFamily="66" charset="-120"/>
                <a:ea typeface="華康宗楷體 Std W7" pitchFamily="66" charset="-120"/>
              </a:rPr>
              <a:t>祂的</a:t>
            </a:r>
            <a:endParaRPr lang="en-US" altLang="zh-TW" sz="3000" dirty="0" smtClean="0">
              <a:latin typeface="華康宗楷體 Std W7" pitchFamily="66" charset="-120"/>
              <a:ea typeface="華康宗楷體 Std W7" pitchFamily="66" charset="-120"/>
            </a:endParaRPr>
          </a:p>
          <a:p>
            <a:pPr marL="457200" lvl="1" indent="0" algn="just" eaLnBrk="1" hangingPunct="1">
              <a:spcBef>
                <a:spcPts val="100"/>
              </a:spcBef>
              <a:buNone/>
            </a:pPr>
            <a:r>
              <a:rPr lang="zh-TW" altLang="en-US" sz="3000" dirty="0" smtClean="0">
                <a:latin typeface="華康宗楷體 Std W7" pitchFamily="66" charset="-120"/>
                <a:ea typeface="華康宗楷體 Std W7" pitchFamily="66" charset="-120"/>
              </a:rPr>
              <a:t>   復活上與祂聯合</a:t>
            </a:r>
            <a:endParaRPr lang="en-US" altLang="zh-TW" sz="3000" dirty="0" smtClean="0">
              <a:latin typeface="華康宗楷體 Std W7" pitchFamily="66" charset="-120"/>
              <a:ea typeface="華康宗楷體 Std W7" pitchFamily="66" charset="-120"/>
            </a:endParaRPr>
          </a:p>
          <a:p>
            <a:pPr lvl="1" algn="just" eaLnBrk="1" hangingPunct="1">
              <a:spcBef>
                <a:spcPts val="100"/>
              </a:spcBef>
            </a:pPr>
            <a:r>
              <a:rPr lang="zh-TW" altLang="en-US" sz="3000" dirty="0" smtClean="0">
                <a:latin typeface="華康宗楷體 Std W7" pitchFamily="66" charset="-120"/>
                <a:ea typeface="華康宗楷體 Std W7" pitchFamily="66" charset="-120"/>
              </a:rPr>
              <a:t>當那日，我們必全然</a:t>
            </a:r>
            <a:endParaRPr lang="en-US" altLang="zh-TW" sz="3000" dirty="0" smtClean="0">
              <a:latin typeface="華康宗楷體 Std W7" pitchFamily="66" charset="-120"/>
              <a:ea typeface="華康宗楷體 Std W7" pitchFamily="66" charset="-120"/>
            </a:endParaRPr>
          </a:p>
          <a:p>
            <a:pPr marL="457200" lvl="1" indent="0" algn="just" eaLnBrk="1" hangingPunct="1">
              <a:spcBef>
                <a:spcPts val="100"/>
              </a:spcBef>
              <a:buNone/>
            </a:pPr>
            <a:r>
              <a:rPr lang="en-US" altLang="zh-TW" sz="3000" dirty="0"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en-US" altLang="zh-TW" sz="3000" dirty="0" smtClean="0">
                <a:latin typeface="華康宗楷體 Std W7" pitchFamily="66" charset="-120"/>
                <a:ea typeface="華康宗楷體 Std W7" pitchFamily="66" charset="-120"/>
              </a:rPr>
              <a:t>  </a:t>
            </a:r>
            <a:r>
              <a:rPr lang="zh-TW" altLang="en-US" sz="3000" dirty="0" smtClean="0">
                <a:latin typeface="華康宗楷體 Std W7" pitchFamily="66" charset="-120"/>
                <a:ea typeface="華康宗楷體 Std W7" pitchFamily="66" charset="-120"/>
              </a:rPr>
              <a:t>復活</a:t>
            </a:r>
            <a:endParaRPr lang="en-US" altLang="zh-TW" sz="3000" dirty="0" smtClean="0">
              <a:latin typeface="華康宗楷體 Std W7" pitchFamily="66" charset="-120"/>
              <a:ea typeface="華康宗楷體 Std W7" pitchFamily="66" charset="-120"/>
            </a:endParaRPr>
          </a:p>
          <a:p>
            <a:pPr lvl="1" eaLnBrk="1" hangingPunct="1"/>
            <a:endParaRPr lang="en-US" b="1" dirty="0" smtClean="0"/>
          </a:p>
        </p:txBody>
      </p:sp>
      <p:sp>
        <p:nvSpPr>
          <p:cNvPr id="14340" name="Content Placeholder 3"/>
          <p:cNvSpPr>
            <a:spLocks noGrp="1"/>
          </p:cNvSpPr>
          <p:nvPr>
            <p:ph sz="half" idx="2"/>
          </p:nvPr>
        </p:nvSpPr>
        <p:spPr>
          <a:xfrm>
            <a:off x="4343400" y="1143000"/>
            <a:ext cx="4572000" cy="5562600"/>
          </a:xfrm>
        </p:spPr>
        <p:txBody>
          <a:bodyPr/>
          <a:lstStyle/>
          <a:p>
            <a:pPr eaLnBrk="1" hangingPunct="1"/>
            <a:r>
              <a:rPr lang="en-US" sz="2400" b="1" dirty="0" smtClean="0"/>
              <a:t>The Salvation through the empty tomb fulfills God’s promise of our resurrection</a:t>
            </a:r>
          </a:p>
          <a:p>
            <a:pPr lvl="1" eaLnBrk="1" hangingPunct="1"/>
            <a:r>
              <a:rPr lang="en-US" sz="2200" b="1" dirty="0" smtClean="0"/>
              <a:t>The empty tomb demonstrates God’s power over death and His power of resurrection</a:t>
            </a:r>
          </a:p>
          <a:p>
            <a:pPr lvl="1" eaLnBrk="1" hangingPunct="1"/>
            <a:r>
              <a:rPr lang="en-US" sz="2200" b="1" dirty="0" smtClean="0"/>
              <a:t>If we have been united with him in his death, we will certainly also be united with him in his resurrection</a:t>
            </a:r>
          </a:p>
          <a:p>
            <a:pPr lvl="1" eaLnBrk="1" hangingPunct="1"/>
            <a:r>
              <a:rPr lang="en-US" sz="2200" b="1" dirty="0" smtClean="0"/>
              <a:t>On that day, we will be raised to eternal life</a:t>
            </a:r>
          </a:p>
        </p:txBody>
      </p:sp>
    </p:spTree>
    <p:extLst>
      <p:ext uri="{BB962C8B-B14F-4D97-AF65-F5344CB8AC3E}">
        <p14:creationId xmlns:p14="http://schemas.microsoft.com/office/powerpoint/2010/main" val="2319375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cdn.divinecaroline.com/sites/default/files/styles/story_detail_enlarge/public/TOK3285_30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zh-TW" altLang="en-US" sz="3600" dirty="0" smtClean="0">
                <a:latin typeface="華康宗楷體 Std W7" pitchFamily="66" charset="-120"/>
                <a:ea typeface="華康宗楷體 Std W7" pitchFamily="66" charset="-120"/>
              </a:rPr>
              <a:t>勝過隔絕  </a:t>
            </a:r>
            <a:r>
              <a:rPr lang="en-US" altLang="zh-TW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新細明體" pitchFamily="18" charset="-120"/>
              </a:rPr>
              <a:t>Victory Over Separation</a:t>
            </a:r>
            <a:endParaRPr lang="en-US" sz="32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363" name="Content Placeholder 2"/>
          <p:cNvSpPr>
            <a:spLocks noGrp="1"/>
          </p:cNvSpPr>
          <p:nvPr>
            <p:ph sz="half" idx="1"/>
          </p:nvPr>
        </p:nvSpPr>
        <p:spPr>
          <a:xfrm>
            <a:off x="0" y="1295400"/>
            <a:ext cx="4572000" cy="42672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ts val="300"/>
              </a:spcBef>
            </a:pPr>
            <a:r>
              <a:rPr lang="zh-TW" altLang="en-US" sz="3200" dirty="0" smtClean="0">
                <a:latin typeface="華康宗楷體 Std W7" pitchFamily="66" charset="-120"/>
                <a:ea typeface="華康宗楷體 Std W7" pitchFamily="66" charset="-120"/>
              </a:rPr>
              <a:t>捲著的裹頭巾滿足神 </a:t>
            </a:r>
            <a:endParaRPr lang="en-US" altLang="zh-TW" sz="3200" dirty="0" smtClean="0">
              <a:latin typeface="華康宗楷體 Std W7" pitchFamily="66" charset="-120"/>
              <a:ea typeface="華康宗楷體 Std W7" pitchFamily="66" charset="-120"/>
            </a:endParaRPr>
          </a:p>
          <a:p>
            <a:pPr marL="0" indent="0" eaLnBrk="1" hangingPunct="1">
              <a:lnSpc>
                <a:spcPct val="90000"/>
              </a:lnSpc>
              <a:spcBef>
                <a:spcPts val="300"/>
              </a:spcBef>
              <a:buNone/>
            </a:pPr>
            <a:r>
              <a:rPr lang="en-US" altLang="zh-TW" sz="3200" dirty="0"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en-US" altLang="zh-TW" sz="3200" dirty="0" smtClean="0">
                <a:latin typeface="華康宗楷體 Std W7" pitchFamily="66" charset="-120"/>
                <a:ea typeface="華康宗楷體 Std W7" pitchFamily="66" charset="-120"/>
              </a:rPr>
              <a:t>  </a:t>
            </a:r>
            <a:r>
              <a:rPr lang="zh-TW" altLang="en-US" sz="3200" dirty="0" smtClean="0">
                <a:latin typeface="華康宗楷體 Std W7" pitchFamily="66" charset="-120"/>
                <a:ea typeface="華康宗楷體 Std W7" pitchFamily="66" charset="-120"/>
              </a:rPr>
              <a:t>與我們同在的應許</a:t>
            </a:r>
            <a:endParaRPr lang="en-US" altLang="zh-TW" sz="3200" dirty="0" smtClean="0">
              <a:latin typeface="華康宗楷體 Std W7" pitchFamily="66" charset="-120"/>
              <a:ea typeface="華康宗楷體 Std W7" pitchFamily="66" charset="-120"/>
            </a:endParaRPr>
          </a:p>
          <a:p>
            <a:pPr lvl="1" algn="just" eaLnBrk="1" hangingPunct="1">
              <a:lnSpc>
                <a:spcPct val="90000"/>
              </a:lnSpc>
              <a:spcBef>
                <a:spcPts val="300"/>
              </a:spcBef>
            </a:pPr>
            <a:r>
              <a:rPr lang="zh-TW" altLang="en-US" sz="3000" dirty="0" smtClean="0">
                <a:latin typeface="華康宗楷體 Std W7" pitchFamily="66" charset="-120"/>
                <a:ea typeface="華康宗楷體 Std W7" pitchFamily="66" charset="-120"/>
              </a:rPr>
              <a:t>空裹頭巾表明祂是活</a:t>
            </a:r>
            <a:endParaRPr lang="en-US" altLang="zh-TW" sz="3000" dirty="0" smtClean="0">
              <a:latin typeface="華康宗楷體 Std W7" pitchFamily="66" charset="-120"/>
              <a:ea typeface="華康宗楷體 Std W7" pitchFamily="66" charset="-120"/>
            </a:endParaRPr>
          </a:p>
          <a:p>
            <a:pPr marL="457200" lvl="1" indent="0" algn="just" eaLnBrk="1" hangingPunct="1">
              <a:lnSpc>
                <a:spcPct val="90000"/>
              </a:lnSpc>
              <a:spcBef>
                <a:spcPts val="300"/>
              </a:spcBef>
              <a:buNone/>
            </a:pPr>
            <a:r>
              <a:rPr lang="en-US" altLang="zh-TW" sz="3000" dirty="0"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en-US" altLang="zh-TW" sz="3000" dirty="0" smtClean="0">
                <a:latin typeface="華康宗楷體 Std W7" pitchFamily="66" charset="-120"/>
                <a:ea typeface="華康宗楷體 Std W7" pitchFamily="66" charset="-120"/>
              </a:rPr>
              <a:t>  </a:t>
            </a:r>
            <a:r>
              <a:rPr lang="zh-TW" altLang="en-US" sz="3000" dirty="0" smtClean="0">
                <a:latin typeface="華康宗楷體 Std W7" pitchFamily="66" charset="-120"/>
                <a:ea typeface="華康宗楷體 Std W7" pitchFamily="66" charset="-120"/>
              </a:rPr>
              <a:t>的救主；祂已超越時</a:t>
            </a:r>
            <a:endParaRPr lang="en-US" altLang="zh-TW" sz="3000" dirty="0" smtClean="0">
              <a:latin typeface="華康宗楷體 Std W7" pitchFamily="66" charset="-120"/>
              <a:ea typeface="華康宗楷體 Std W7" pitchFamily="66" charset="-120"/>
            </a:endParaRPr>
          </a:p>
          <a:p>
            <a:pPr marL="457200" lvl="1" indent="0" algn="just" eaLnBrk="1" hangingPunct="1">
              <a:lnSpc>
                <a:spcPct val="90000"/>
              </a:lnSpc>
              <a:spcBef>
                <a:spcPts val="300"/>
              </a:spcBef>
              <a:buNone/>
            </a:pPr>
            <a:r>
              <a:rPr lang="en-US" altLang="zh-TW" sz="3000" dirty="0"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en-US" altLang="zh-TW" sz="3000" dirty="0" smtClean="0">
                <a:latin typeface="華康宗楷體 Std W7" pitchFamily="66" charset="-120"/>
                <a:ea typeface="華康宗楷體 Std W7" pitchFamily="66" charset="-120"/>
              </a:rPr>
              <a:t>  </a:t>
            </a:r>
            <a:r>
              <a:rPr lang="zh-TW" altLang="en-US" sz="3000" dirty="0" smtClean="0">
                <a:latin typeface="華康宗楷體 Std W7" pitchFamily="66" charset="-120"/>
                <a:ea typeface="華康宗楷體 Std W7" pitchFamily="66" charset="-120"/>
              </a:rPr>
              <a:t>空</a:t>
            </a:r>
            <a:endParaRPr lang="en-US" altLang="zh-TW" sz="3000" dirty="0" smtClean="0">
              <a:latin typeface="華康宗楷體 Std W7" pitchFamily="66" charset="-120"/>
              <a:ea typeface="華康宗楷體 Std W7" pitchFamily="66" charset="-120"/>
            </a:endParaRPr>
          </a:p>
          <a:p>
            <a:pPr lvl="1" algn="just" eaLnBrk="1" hangingPunct="1">
              <a:lnSpc>
                <a:spcPct val="90000"/>
              </a:lnSpc>
              <a:spcBef>
                <a:spcPts val="300"/>
              </a:spcBef>
            </a:pPr>
            <a:r>
              <a:rPr lang="zh-TW" altLang="en-US" sz="3000" dirty="0" smtClean="0">
                <a:latin typeface="華康宗楷體 Std W7" pitchFamily="66" charset="-120"/>
                <a:ea typeface="華康宗楷體 Std W7" pitchFamily="66" charset="-120"/>
              </a:rPr>
              <a:t>我們得以脫離隔絕， </a:t>
            </a:r>
            <a:endParaRPr lang="en-US" altLang="zh-TW" sz="3000" dirty="0" smtClean="0">
              <a:latin typeface="華康宗楷體 Std W7" pitchFamily="66" charset="-120"/>
              <a:ea typeface="華康宗楷體 Std W7" pitchFamily="66" charset="-120"/>
            </a:endParaRPr>
          </a:p>
          <a:p>
            <a:pPr marL="457200" lvl="1" indent="0" algn="just" eaLnBrk="1" hangingPunct="1">
              <a:lnSpc>
                <a:spcPct val="90000"/>
              </a:lnSpc>
              <a:spcBef>
                <a:spcPts val="300"/>
              </a:spcBef>
              <a:buNone/>
            </a:pPr>
            <a:r>
              <a:rPr lang="en-US" altLang="zh-TW" sz="3000" dirty="0"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en-US" altLang="zh-TW" sz="3000" dirty="0" smtClean="0">
                <a:latin typeface="華康宗楷體 Std W7" pitchFamily="66" charset="-120"/>
                <a:ea typeface="華康宗楷體 Std W7" pitchFamily="66" charset="-120"/>
              </a:rPr>
              <a:t>  </a:t>
            </a:r>
            <a:r>
              <a:rPr lang="zh-TW" altLang="en-US" sz="3000" dirty="0" smtClean="0">
                <a:latin typeface="華康宗楷體 Std W7" pitchFamily="66" charset="-120"/>
                <a:ea typeface="華康宗楷體 Std W7" pitchFamily="66" charset="-120"/>
              </a:rPr>
              <a:t>與神親近</a:t>
            </a:r>
            <a:endParaRPr lang="en-US" altLang="zh-TW" sz="3000" dirty="0" smtClean="0">
              <a:latin typeface="華康宗楷體 Std W7" pitchFamily="66" charset="-120"/>
              <a:ea typeface="華康宗楷體 Std W7" pitchFamily="66" charset="-120"/>
            </a:endParaRPr>
          </a:p>
          <a:p>
            <a:pPr lvl="1" algn="just" eaLnBrk="1" hangingPunct="1">
              <a:lnSpc>
                <a:spcPct val="90000"/>
              </a:lnSpc>
              <a:spcBef>
                <a:spcPts val="300"/>
              </a:spcBef>
            </a:pPr>
            <a:r>
              <a:rPr lang="zh-TW" altLang="en-US" sz="3000" dirty="0" smtClean="0">
                <a:latin typeface="華康宗楷體 Std W7" pitchFamily="66" charset="-120"/>
                <a:ea typeface="華康宗楷體 Std W7" pitchFamily="66" charset="-120"/>
              </a:rPr>
              <a:t>祂願隨時隨地與我們</a:t>
            </a:r>
            <a:endParaRPr lang="en-US" altLang="zh-TW" sz="3000" dirty="0" smtClean="0">
              <a:latin typeface="華康宗楷體 Std W7" pitchFamily="66" charset="-120"/>
              <a:ea typeface="華康宗楷體 Std W7" pitchFamily="66" charset="-120"/>
            </a:endParaRPr>
          </a:p>
          <a:p>
            <a:pPr marL="457200" lvl="1" indent="0" algn="just" eaLnBrk="1" hangingPunct="1">
              <a:lnSpc>
                <a:spcPct val="90000"/>
              </a:lnSpc>
              <a:spcBef>
                <a:spcPts val="300"/>
              </a:spcBef>
              <a:buNone/>
            </a:pPr>
            <a:r>
              <a:rPr lang="en-US" altLang="zh-TW" sz="3000" dirty="0"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en-US" altLang="zh-TW" sz="3000" dirty="0" smtClean="0">
                <a:latin typeface="華康宗楷體 Std W7" pitchFamily="66" charset="-120"/>
                <a:ea typeface="華康宗楷體 Std W7" pitchFamily="66" charset="-120"/>
              </a:rPr>
              <a:t>  </a:t>
            </a:r>
            <a:r>
              <a:rPr lang="zh-TW" altLang="en-US" sz="3000" dirty="0" smtClean="0">
                <a:latin typeface="華康宗楷體 Std W7" pitchFamily="66" charset="-120"/>
                <a:ea typeface="華康宗楷體 Std W7" pitchFamily="66" charset="-120"/>
              </a:rPr>
              <a:t>同在，以保護，供應，</a:t>
            </a:r>
            <a:endParaRPr lang="en-US" altLang="zh-TW" sz="3000" dirty="0" smtClean="0">
              <a:latin typeface="華康宗楷體 Std W7" pitchFamily="66" charset="-120"/>
              <a:ea typeface="華康宗楷體 Std W7" pitchFamily="66" charset="-120"/>
            </a:endParaRPr>
          </a:p>
          <a:p>
            <a:pPr marL="457200" lvl="1" indent="0" algn="just" eaLnBrk="1" hangingPunct="1">
              <a:lnSpc>
                <a:spcPct val="90000"/>
              </a:lnSpc>
              <a:spcBef>
                <a:spcPts val="300"/>
              </a:spcBef>
              <a:buNone/>
            </a:pPr>
            <a:r>
              <a:rPr lang="en-US" altLang="zh-TW" sz="3000" dirty="0">
                <a:latin typeface="華康宗楷體 Std W7" pitchFamily="66" charset="-120"/>
                <a:ea typeface="華康宗楷體 Std W7" pitchFamily="66" charset="-120"/>
              </a:rPr>
              <a:t> </a:t>
            </a:r>
            <a:r>
              <a:rPr lang="en-US" altLang="zh-TW" sz="3000" dirty="0" smtClean="0">
                <a:latin typeface="華康宗楷體 Std W7" pitchFamily="66" charset="-120"/>
                <a:ea typeface="華康宗楷體 Std W7" pitchFamily="66" charset="-120"/>
              </a:rPr>
              <a:t>  </a:t>
            </a:r>
            <a:r>
              <a:rPr lang="zh-TW" altLang="en-US" sz="3000" dirty="0" smtClean="0">
                <a:latin typeface="華康宗楷體 Std W7" pitchFamily="66" charset="-120"/>
                <a:ea typeface="華康宗楷體 Std W7" pitchFamily="66" charset="-120"/>
              </a:rPr>
              <a:t>與眷顧幫助我們</a:t>
            </a:r>
            <a:endParaRPr lang="en-US" sz="3000" dirty="0" smtClean="0"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295400"/>
            <a:ext cx="4495800" cy="4953000"/>
          </a:xfrm>
        </p:spPr>
        <p:txBody>
          <a:bodyPr>
            <a:normAutofit lnSpcReduction="10000"/>
          </a:bodyPr>
          <a:lstStyle/>
          <a:p>
            <a:pPr algn="just" eaLnBrk="1" hangingPunct="1">
              <a:defRPr/>
            </a:pPr>
            <a:r>
              <a:rPr lang="en-US" altLang="zh-TW" sz="2400" b="1" dirty="0" smtClean="0"/>
              <a:t>The Salvation through the folded up burial cloth fulfills God’s promise to be with us</a:t>
            </a:r>
          </a:p>
          <a:p>
            <a:pPr lvl="1" algn="just" eaLnBrk="1" hangingPunct="1">
              <a:defRPr/>
            </a:pPr>
            <a:r>
              <a:rPr lang="en-US" sz="2200" b="1" dirty="0" smtClean="0"/>
              <a:t>The empty burial cloth demonstrates that He is a living Savior, who has transcended over time and space</a:t>
            </a:r>
          </a:p>
          <a:p>
            <a:pPr lvl="1" algn="just" eaLnBrk="1" hangingPunct="1">
              <a:defRPr/>
            </a:pPr>
            <a:r>
              <a:rPr lang="en-US" sz="2200" b="1" dirty="0" smtClean="0"/>
              <a:t>We are therefore no more separated from God</a:t>
            </a:r>
          </a:p>
          <a:p>
            <a:pPr lvl="1" algn="just" eaLnBrk="1" hangingPunct="1">
              <a:defRPr/>
            </a:pPr>
            <a:r>
              <a:rPr lang="en-US" sz="2200" b="1" dirty="0" smtClean="0"/>
              <a:t>He is willing to be with us and help us with His protection, provision, and providence</a:t>
            </a:r>
          </a:p>
        </p:txBody>
      </p:sp>
    </p:spTree>
    <p:extLst>
      <p:ext uri="{BB962C8B-B14F-4D97-AF65-F5344CB8AC3E}">
        <p14:creationId xmlns:p14="http://schemas.microsoft.com/office/powerpoint/2010/main" val="1688389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cdn.divinecaroline.com/sites/default/files/styles/story_detail_enlarge/public/TOK3285_30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zh-TW" altLang="en-US" sz="3600" dirty="0" smtClean="0">
                <a:latin typeface="華康宗楷體 Std W7" pitchFamily="66" charset="-120"/>
                <a:ea typeface="華康宗楷體 Std W7" pitchFamily="66" charset="-120"/>
              </a:rPr>
              <a:t>結語</a:t>
            </a:r>
            <a:r>
              <a:rPr lang="zh-TW" altLang="en-US" sz="3600" b="1" dirty="0" smtClean="0">
                <a:ea typeface="新細明體" pitchFamily="18" charset="-120"/>
              </a:rPr>
              <a:t>  </a:t>
            </a:r>
            <a:r>
              <a:rPr lang="en-US" altLang="zh-TW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新細明體" pitchFamily="18" charset="-120"/>
              </a:rPr>
              <a:t>Reflections</a:t>
            </a:r>
            <a:endParaRPr lang="en-U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387" name="Content Placeholder 2"/>
          <p:cNvSpPr>
            <a:spLocks noGrp="1"/>
          </p:cNvSpPr>
          <p:nvPr>
            <p:ph sz="half" idx="1"/>
          </p:nvPr>
        </p:nvSpPr>
        <p:spPr>
          <a:xfrm>
            <a:off x="0" y="1143000"/>
            <a:ext cx="4191000" cy="4800600"/>
          </a:xfrm>
        </p:spPr>
        <p:txBody>
          <a:bodyPr/>
          <a:lstStyle/>
          <a:p>
            <a:pPr indent="0" algn="just" eaLnBrk="1" hangingPunct="1">
              <a:spcBef>
                <a:spcPts val="300"/>
              </a:spcBef>
            </a:pPr>
            <a:r>
              <a:rPr lang="zh-TW" altLang="en-US" sz="3200" dirty="0" smtClean="0">
                <a:latin typeface="華康宗楷體 Std W7" pitchFamily="66" charset="-120"/>
                <a:ea typeface="華康宗楷體 Std W7" pitchFamily="66" charset="-120"/>
              </a:rPr>
              <a:t>在此復活主日，我們當一同慶祝主的復活，並祂復活大能帶給我們生命的影響</a:t>
            </a:r>
            <a:endParaRPr lang="en-US" altLang="zh-TW" sz="3200" dirty="0" smtClean="0">
              <a:latin typeface="華康宗楷體 Std W7" pitchFamily="66" charset="-120"/>
              <a:ea typeface="華康宗楷體 Std W7" pitchFamily="66" charset="-120"/>
            </a:endParaRPr>
          </a:p>
          <a:p>
            <a:pPr indent="0" algn="just" eaLnBrk="1" hangingPunct="1">
              <a:spcBef>
                <a:spcPts val="300"/>
              </a:spcBef>
            </a:pPr>
            <a:r>
              <a:rPr lang="zh-TW" altLang="en-US" sz="3200" dirty="0" smtClean="0">
                <a:latin typeface="華康宗楷體 Std W7" pitchFamily="66" charset="-120"/>
                <a:ea typeface="華康宗楷體 Std W7" pitchFamily="66" charset="-120"/>
              </a:rPr>
              <a:t>這復活大能已勝過罪，死亡，與隔絕</a:t>
            </a:r>
            <a:endParaRPr lang="en-US" altLang="zh-TW" sz="3200" dirty="0" smtClean="0">
              <a:latin typeface="華康宗楷體 Std W7" pitchFamily="66" charset="-120"/>
              <a:ea typeface="華康宗楷體 Std W7" pitchFamily="66" charset="-120"/>
            </a:endParaRPr>
          </a:p>
          <a:p>
            <a:pPr indent="0" algn="just" eaLnBrk="1" hangingPunct="1">
              <a:spcBef>
                <a:spcPts val="300"/>
              </a:spcBef>
            </a:pPr>
            <a:r>
              <a:rPr lang="zh-TW" altLang="en-US" sz="3200" dirty="0" smtClean="0">
                <a:latin typeface="華康宗楷體 Std W7" pitchFamily="66" charset="-120"/>
                <a:ea typeface="華康宗楷體 Std W7" pitchFamily="66" charset="-120"/>
              </a:rPr>
              <a:t>藉這復活大能，我們罪得赦免，得賜永生，並得耶穌基督為生命的主</a:t>
            </a:r>
            <a:endParaRPr lang="en-US" sz="3200" dirty="0" smtClean="0">
              <a:latin typeface="華康宗楷體 Std W7" pitchFamily="66" charset="-120"/>
              <a:ea typeface="華康宗楷體 Std W7" pitchFamily="66" charset="-120"/>
            </a:endParaRPr>
          </a:p>
        </p:txBody>
      </p:sp>
      <p:sp>
        <p:nvSpPr>
          <p:cNvPr id="16388" name="Content Placeholder 3"/>
          <p:cNvSpPr>
            <a:spLocks noGrp="1"/>
          </p:cNvSpPr>
          <p:nvPr>
            <p:ph sz="half" idx="2"/>
          </p:nvPr>
        </p:nvSpPr>
        <p:spPr>
          <a:xfrm>
            <a:off x="4495800" y="1143000"/>
            <a:ext cx="4495800" cy="5029200"/>
          </a:xfrm>
        </p:spPr>
        <p:txBody>
          <a:bodyPr/>
          <a:lstStyle/>
          <a:p>
            <a:pPr algn="just" eaLnBrk="1" hangingPunct="1"/>
            <a:r>
              <a:rPr lang="en-US" sz="2400" b="1" dirty="0" smtClean="0"/>
              <a:t>On this day of Ester, Let’s celebrate Christ’s victory and resurrection, and the effect of the power of resurrection on our lives</a:t>
            </a:r>
          </a:p>
          <a:p>
            <a:pPr algn="just" eaLnBrk="1" hangingPunct="1"/>
            <a:r>
              <a:rPr lang="en-US" sz="2400" b="1" dirty="0" smtClean="0"/>
              <a:t>This power has overcome sin, death and separation</a:t>
            </a:r>
          </a:p>
          <a:p>
            <a:pPr algn="just" eaLnBrk="1" hangingPunct="1"/>
            <a:r>
              <a:rPr lang="en-US" sz="2400" b="1" dirty="0" smtClean="0"/>
              <a:t>Through this power, we are redeemed, given eternal life and having Jesus as our personal savior and counselor</a:t>
            </a:r>
          </a:p>
        </p:txBody>
      </p:sp>
    </p:spTree>
    <p:extLst>
      <p:ext uri="{BB962C8B-B14F-4D97-AF65-F5344CB8AC3E}">
        <p14:creationId xmlns:p14="http://schemas.microsoft.com/office/powerpoint/2010/main" val="3288336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2816</TotalTime>
  <Words>726</Words>
  <Application>Microsoft Office PowerPoint</Application>
  <PresentationFormat>On-screen Show (4:3)</PresentationFormat>
  <Paragraphs>89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Arial</vt:lpstr>
      <vt:lpstr>Calibri</vt:lpstr>
      <vt:lpstr>華康宗楷體 Std W7</vt:lpstr>
      <vt:lpstr>新細明體</vt:lpstr>
      <vt:lpstr>華康華綜體 Std W5</vt:lpstr>
      <vt:lpstr>Office Theme</vt:lpstr>
      <vt:lpstr>2_Custom Design</vt:lpstr>
      <vt:lpstr>Default Design</vt:lpstr>
      <vt:lpstr>PowerPoint Presentation</vt:lpstr>
      <vt:lpstr>內容 Content</vt:lpstr>
      <vt:lpstr> 引言  Introduction </vt:lpstr>
      <vt:lpstr>勝過罪  Victory Over Sin</vt:lpstr>
      <vt:lpstr>勝過死亡  Victory Over Death</vt:lpstr>
      <vt:lpstr>勝過隔絕  Victory Over Separation</vt:lpstr>
      <vt:lpstr>結語  Reflections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Balex</dc:creator>
  <cp:lastModifiedBy>Eileen</cp:lastModifiedBy>
  <cp:revision>113</cp:revision>
  <dcterms:created xsi:type="dcterms:W3CDTF">2012-03-14T00:08:19Z</dcterms:created>
  <dcterms:modified xsi:type="dcterms:W3CDTF">2013-04-04T21:36:38Z</dcterms:modified>
</cp:coreProperties>
</file>