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69" r:id="rId2"/>
  </p:sldMasterIdLst>
  <p:notesMasterIdLst>
    <p:notesMasterId r:id="rId13"/>
  </p:notesMasterIdLst>
  <p:sldIdLst>
    <p:sldId id="515" r:id="rId3"/>
    <p:sldId id="516" r:id="rId4"/>
    <p:sldId id="517" r:id="rId5"/>
    <p:sldId id="518" r:id="rId6"/>
    <p:sldId id="519" r:id="rId7"/>
    <p:sldId id="520" r:id="rId8"/>
    <p:sldId id="521" r:id="rId9"/>
    <p:sldId id="522" r:id="rId10"/>
    <p:sldId id="523" r:id="rId11"/>
    <p:sldId id="524" r:id="rId12"/>
  </p:sldIdLst>
  <p:sldSz cx="9144000" cy="6858000" type="screen4x3"/>
  <p:notesSz cx="6858000" cy="9144000"/>
  <p:embeddedFontLs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新細明體" pitchFamily="18" charset="-12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105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C6444-F253-4D12-A2D7-FEB2AB0507FE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58106-B996-4FFA-929F-479CA12DCF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7292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4A90D46-C67F-461B-933A-8654CB20B268}" type="datetimeFigureOut">
              <a:rPr lang="en-US"/>
              <a:pPr>
                <a:defRPr/>
              </a:pPr>
              <a:t>5/18/2013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B24774C-C409-4A69-94E3-F89806EBE8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1408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EADE894-2BA1-44E5-93A7-BC320FF76407}" type="datetimeFigureOut">
              <a:rPr lang="en-US"/>
              <a:pPr>
                <a:defRPr/>
              </a:pPr>
              <a:t>5/18/2013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86031C3-ED48-4112-824B-C7E81A7BCB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523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2756A1B-CBA8-4F4A-B5B5-877006859E35}" type="datetimeFigureOut">
              <a:rPr lang="en-US"/>
              <a:pPr>
                <a:defRPr/>
              </a:pPr>
              <a:t>5/18/2013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B7CA1CB-8904-43B4-A8E8-FFE1E9C078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2607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72044CF-8D22-4606-8DCB-7F96B7FC1C34}" type="datetimeFigureOut">
              <a:rPr lang="en-US"/>
              <a:pPr>
                <a:defRPr/>
              </a:pPr>
              <a:t>5/18/2013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5F9CE55-5670-47A7-9FB2-65ABD58DF3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6723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6DACB74-87E6-4DC5-9CEE-F8FA15128E11}" type="datetimeFigureOut">
              <a:rPr lang="en-US"/>
              <a:pPr>
                <a:defRPr/>
              </a:pPr>
              <a:t>5/18/2013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42BC73B-36A9-4BB1-9757-E0597BB65D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6037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5F733D0-BC1F-4D60-970C-6FF30EC0BE0B}" type="datetimeFigureOut">
              <a:rPr lang="en-US"/>
              <a:pPr>
                <a:defRPr/>
              </a:pPr>
              <a:t>5/18/2013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365901A-4124-4A03-80A9-2897A66CCA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811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CFC2451-13F7-414E-84C6-9EB9560D3350}" type="datetimeFigureOut">
              <a:rPr lang="en-US"/>
              <a:pPr>
                <a:defRPr/>
              </a:pPr>
              <a:t>5/18/2013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12E0E88-3371-418C-A629-0A83BBBEF4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6292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7CE30B-530E-4B15-92A1-A98DEFA74F26}" type="datetimeFigureOut">
              <a:rPr lang="en-US"/>
              <a:pPr>
                <a:defRPr/>
              </a:pPr>
              <a:t>5/18/2013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B099E57-87A2-4736-B78A-54B4605025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5817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F5EB0C8-B787-44A2-A6FE-21299F4018FB}" type="datetimeFigureOut">
              <a:rPr lang="en-US"/>
              <a:pPr>
                <a:defRPr/>
              </a:pPr>
              <a:t>5/18/2013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94F2F1F-3FD2-4ABA-BF85-D245349415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4996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3250131-8067-4981-8A8C-DDC79A1C95F0}" type="datetimeFigureOut">
              <a:rPr lang="en-US"/>
              <a:pPr>
                <a:defRPr/>
              </a:pPr>
              <a:t>5/18/2013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F93EA59-9A97-4759-A4B8-76BCD6DD33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1468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0569E36-F096-4401-BD8B-07243E704A35}" type="datetimeFigureOut">
              <a:rPr lang="en-US"/>
              <a:pPr>
                <a:defRPr/>
              </a:pPr>
              <a:t>5/18/2013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DA6080B-5D32-48B2-8097-1F638C8500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24164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06B2E1-3EB5-478C-8B49-C867CE68C325}" type="datetimeFigureOut">
              <a:rPr lang="en-US"/>
              <a:pPr>
                <a:defRPr/>
              </a:pPr>
              <a:t>5/18/2013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347C1E-A967-4A9A-A56A-94203BE805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14260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7ED20-5D6B-4F45-BF8A-0D97197C37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43118-4111-4281-9782-ECC3D3ADB97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5712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7ED20-5D6B-4F45-BF8A-0D97197C37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43118-4111-4281-9782-ECC3D3ADB97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81314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7ED20-5D6B-4F45-BF8A-0D97197C37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43118-4111-4281-9782-ECC3D3ADB97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53040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7ED20-5D6B-4F45-BF8A-0D97197C37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43118-4111-4281-9782-ECC3D3ADB97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0470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7ED20-5D6B-4F45-BF8A-0D97197C37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43118-4111-4281-9782-ECC3D3ADB97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25076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7ED20-5D6B-4F45-BF8A-0D97197C37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43118-4111-4281-9782-ECC3D3ADB97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45062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7ED20-5D6B-4F45-BF8A-0D97197C37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43118-4111-4281-9782-ECC3D3ADB97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03871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7ED20-5D6B-4F45-BF8A-0D97197C37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43118-4111-4281-9782-ECC3D3ADB97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26458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7ED20-5D6B-4F45-BF8A-0D97197C37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43118-4111-4281-9782-ECC3D3ADB97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58420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7ED20-5D6B-4F45-BF8A-0D97197C37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43118-4111-4281-9782-ECC3D3ADB97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59958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7ED20-5D6B-4F45-BF8A-0D97197C37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43118-4111-4281-9782-ECC3D3ADB97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3558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2E535F44-8F9E-43AB-AEE6-15FC854AC8B9}" type="datetimeFigureOut">
              <a:rPr lang="en-US"/>
              <a:pPr>
                <a:defRPr/>
              </a:pPr>
              <a:t>5/18/2013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342EAE0B-F28A-419B-9DF7-905291E22F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4385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7ED20-5D6B-4F45-BF8A-0D97197C37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43118-4111-4281-9782-ECC3D3ADB97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2693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4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yberbrethren.com/wp-content/uploads/2011/11/Freedom-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607"/>
          <a:stretch/>
        </p:blipFill>
        <p:spPr bwMode="auto">
          <a:xfrm>
            <a:off x="-24807" y="762000"/>
            <a:ext cx="9168807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24599" y="6030702"/>
            <a:ext cx="26677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7964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zh-TW" altLang="en-US" sz="3600" dirty="0" smtClean="0">
                <a:solidFill>
                  <a:srgbClr val="F7964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 </a:t>
            </a:r>
            <a:r>
              <a:rPr lang="en-US" altLang="zh-TW" sz="3600" dirty="0" smtClean="0">
                <a:solidFill>
                  <a:srgbClr val="F7964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</a:t>
            </a:r>
            <a:r>
              <a:rPr lang="zh-TW" altLang="en-US" sz="3600" dirty="0" smtClean="0">
                <a:solidFill>
                  <a:srgbClr val="F7964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zh-TW" altLang="en-US" sz="3600" dirty="0" smtClean="0">
                <a:solidFill>
                  <a:srgbClr val="F7964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 </a:t>
            </a:r>
            <a:r>
              <a:rPr lang="en-US" altLang="zh-TW" sz="3600" dirty="0" smtClean="0">
                <a:solidFill>
                  <a:srgbClr val="F7964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2013</a:t>
            </a:r>
            <a:endParaRPr lang="en-US" sz="3600" dirty="0">
              <a:solidFill>
                <a:srgbClr val="F79646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12814" y="0"/>
            <a:ext cx="213391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F79646">
                    <a:lumMod val="50000"/>
                  </a:srgbClr>
                </a:solidFill>
                <a:latin typeface="華康黑體 Std W9" pitchFamily="34" charset="-120"/>
                <a:ea typeface="華康黑體 Std W9" pitchFamily="34" charset="-120"/>
              </a:rPr>
              <a:t>主日信息</a:t>
            </a:r>
            <a:endParaRPr lang="en-US" sz="3800" dirty="0">
              <a:solidFill>
                <a:srgbClr val="F79646">
                  <a:lumMod val="50000"/>
                </a:srgbClr>
              </a:solidFill>
              <a:latin typeface="華康黑體 Std W9" pitchFamily="34" charset="-120"/>
              <a:ea typeface="華康黑體 Std W9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5000" y="1752600"/>
            <a:ext cx="531427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0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『</a:t>
            </a:r>
            <a:r>
              <a:rPr lang="zh-TW" altLang="en-US" sz="50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基督裡的自由</a:t>
            </a:r>
            <a:r>
              <a:rPr lang="en-US" altLang="zh-TW" sz="50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』</a:t>
            </a:r>
            <a:endParaRPr lang="en-US" sz="5000" dirty="0">
              <a:solidFill>
                <a:srgbClr val="C00000"/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84511" y="2514600"/>
            <a:ext cx="27590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(</a:t>
            </a:r>
            <a:r>
              <a:rPr lang="zh-TW" altLang="en-US" sz="32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約 </a:t>
            </a:r>
            <a:r>
              <a:rPr lang="en-US" altLang="zh-TW" sz="32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8:31-36)</a:t>
            </a:r>
            <a:endParaRPr lang="en-US" sz="3200" dirty="0">
              <a:solidFill>
                <a:srgbClr val="C00000"/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082" y="6032615"/>
            <a:ext cx="25442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F79646">
                    <a:lumMod val="50000"/>
                  </a:srgbClr>
                </a:solidFill>
                <a:latin typeface="華康黑體 Std W9" pitchFamily="34" charset="-120"/>
                <a:ea typeface="華康黑體 Std W9" pitchFamily="34" charset="-120"/>
              </a:rPr>
              <a:t>薛忠勇 </a:t>
            </a:r>
            <a:r>
              <a:rPr lang="zh-TW" altLang="en-US" sz="3000" dirty="0" smtClean="0">
                <a:solidFill>
                  <a:srgbClr val="F79646">
                    <a:lumMod val="50000"/>
                  </a:srgbClr>
                </a:solidFill>
                <a:latin typeface="華康黑體 Std W9" pitchFamily="34" charset="-120"/>
                <a:ea typeface="華康黑體 Std W9" pitchFamily="34" charset="-120"/>
              </a:rPr>
              <a:t>弟兄</a:t>
            </a:r>
            <a:endParaRPr lang="en-US" sz="3000" dirty="0">
              <a:solidFill>
                <a:srgbClr val="F79646">
                  <a:lumMod val="50000"/>
                </a:srgbClr>
              </a:solidFill>
              <a:latin typeface="華康黑體 Std W9" pitchFamily="34" charset="-120"/>
              <a:ea typeface="華康黑體 Std W9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049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thecia.com.au/reviews/a/images/amazing-grace-poster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1887" y="0"/>
            <a:ext cx="91558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i43.tower.com/images/mm100212201/william-wilberforce-biography-stephen-tomkins-paperback-cover-ar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48000" cy="4457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6" name="Picture 2" descr="http://draltang.files.wordpress.com/2007/09/amazing-grace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90423" y="571500"/>
            <a:ext cx="6053577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3.hdnux.com/photos/10/07/04/2126134/5/628x47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432"/>
          <a:stretch/>
        </p:blipFill>
        <p:spPr bwMode="auto">
          <a:xfrm>
            <a:off x="3162300" y="609600"/>
            <a:ext cx="5981700" cy="39552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80" name="Picture 8" descr="http://www.vivaliberty.com/wp-content/uploads/2012/11/patrick-henry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2094"/>
            <a:ext cx="3961039" cy="39552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221" t="51353" r="76396" b="35000"/>
          <a:stretch/>
        </p:blipFill>
        <p:spPr bwMode="auto">
          <a:xfrm>
            <a:off x="7044931" y="76200"/>
            <a:ext cx="1972235" cy="2006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17996" y="-22770"/>
            <a:ext cx="2026104" cy="41062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900"/>
              </a:lnSpc>
            </a:pPr>
            <a:endParaRPr lang="en-US" altLang="zh-TW" sz="4000" dirty="0" smtClean="0">
              <a:solidFill>
                <a:srgbClr val="C00000"/>
              </a:solidFill>
              <a:latin typeface="華康黑體 Std W9" pitchFamily="34" charset="-120"/>
              <a:ea typeface="華康黑體 Std W9" pitchFamily="34" charset="-120"/>
            </a:endParaRPr>
          </a:p>
          <a:p>
            <a:pPr algn="ctr">
              <a:lnSpc>
                <a:spcPts val="3900"/>
              </a:lnSpc>
            </a:pPr>
            <a:endParaRPr lang="en-US" sz="4000" dirty="0">
              <a:solidFill>
                <a:srgbClr val="C00000"/>
              </a:solidFill>
              <a:latin typeface="華康黑體 Std W9" pitchFamily="34" charset="-120"/>
              <a:ea typeface="華康黑體 Std W9" pitchFamily="34" charset="-120"/>
            </a:endParaRPr>
          </a:p>
          <a:p>
            <a:pPr algn="ctr">
              <a:lnSpc>
                <a:spcPts val="3900"/>
              </a:lnSpc>
            </a:pPr>
            <a:endParaRPr lang="en-US" sz="4000" dirty="0" smtClean="0">
              <a:solidFill>
                <a:srgbClr val="C00000"/>
              </a:solidFill>
              <a:latin typeface="華康黑體 Std W9" pitchFamily="34" charset="-120"/>
              <a:ea typeface="華康黑體 Std W9" pitchFamily="34" charset="-120"/>
            </a:endParaRPr>
          </a:p>
          <a:p>
            <a:pPr algn="ctr">
              <a:lnSpc>
                <a:spcPts val="3900"/>
              </a:lnSpc>
            </a:pPr>
            <a:endParaRPr lang="en-US" sz="4000" dirty="0">
              <a:solidFill>
                <a:srgbClr val="C00000"/>
              </a:solidFill>
              <a:latin typeface="華康黑體 Std W9" pitchFamily="34" charset="-120"/>
              <a:ea typeface="華康黑體 Std W9" pitchFamily="34" charset="-120"/>
            </a:endParaRPr>
          </a:p>
          <a:p>
            <a:pPr algn="ctr">
              <a:lnSpc>
                <a:spcPts val="3900"/>
              </a:lnSpc>
            </a:pPr>
            <a:endParaRPr lang="en-US" sz="4000" dirty="0" smtClean="0">
              <a:solidFill>
                <a:srgbClr val="C00000"/>
              </a:solidFill>
              <a:latin typeface="華康黑體 Std W9" pitchFamily="34" charset="-120"/>
              <a:ea typeface="華康黑體 Std W9" pitchFamily="34" charset="-120"/>
            </a:endParaRPr>
          </a:p>
          <a:p>
            <a:pPr algn="ctr">
              <a:lnSpc>
                <a:spcPts val="3900"/>
              </a:lnSpc>
            </a:pPr>
            <a:endParaRPr lang="en-US" sz="4000" dirty="0">
              <a:solidFill>
                <a:srgbClr val="C00000"/>
              </a:solidFill>
              <a:latin typeface="華康黑體 Std W9" pitchFamily="34" charset="-120"/>
              <a:ea typeface="華康黑體 Std W9" pitchFamily="34" charset="-120"/>
            </a:endParaRPr>
          </a:p>
          <a:p>
            <a:pPr algn="ctr">
              <a:lnSpc>
                <a:spcPts val="3900"/>
              </a:lnSpc>
            </a:pPr>
            <a:endParaRPr lang="en-US" sz="4000" dirty="0" smtClean="0">
              <a:solidFill>
                <a:srgbClr val="C00000"/>
              </a:solidFill>
              <a:latin typeface="華康黑體 Std W9" pitchFamily="34" charset="-120"/>
              <a:ea typeface="華康黑體 Std W9" pitchFamily="34" charset="-120"/>
            </a:endParaRPr>
          </a:p>
          <a:p>
            <a:pPr algn="ctr">
              <a:lnSpc>
                <a:spcPts val="4000"/>
              </a:lnSpc>
            </a:pPr>
            <a:endParaRPr lang="en-US" sz="4000" dirty="0">
              <a:solidFill>
                <a:srgbClr val="C00000"/>
              </a:solidFill>
              <a:latin typeface="華康黑體 Std W9" pitchFamily="34" charset="-120"/>
              <a:ea typeface="華康黑體 Std W9" pitchFamily="34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88048" y="1267361"/>
            <a:ext cx="228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TW" altLang="en-US" sz="4000" dirty="0">
                <a:solidFill>
                  <a:srgbClr val="C00000"/>
                </a:solidFill>
                <a:latin typeface="華康黑體 Std W9" pitchFamily="34" charset="-120"/>
                <a:ea typeface="華康黑體 Std W9" pitchFamily="34" charset="-120"/>
              </a:rPr>
              <a:t>不自由</a:t>
            </a:r>
            <a:endParaRPr lang="en-US" altLang="zh-TW" sz="4000" dirty="0">
              <a:solidFill>
                <a:srgbClr val="C00000"/>
              </a:solidFill>
              <a:latin typeface="華康黑體 Std W9" pitchFamily="34" charset="-120"/>
              <a:ea typeface="華康黑體 Std W9" pitchFamily="34" charset="-120"/>
            </a:endParaRPr>
          </a:p>
          <a:p>
            <a:pPr algn="ctr"/>
            <a:r>
              <a:rPr lang="zh-TW" altLang="en-US" sz="4000" dirty="0">
                <a:solidFill>
                  <a:srgbClr val="C00000"/>
                </a:solidFill>
                <a:latin typeface="華康黑體 Std W9" pitchFamily="34" charset="-120"/>
                <a:ea typeface="華康黑體 Std W9" pitchFamily="34" charset="-120"/>
              </a:rPr>
              <a:t>無寧死</a:t>
            </a:r>
            <a:endParaRPr lang="en-US" altLang="zh-TW" sz="4000" dirty="0">
              <a:solidFill>
                <a:srgbClr val="C00000"/>
              </a:solidFill>
              <a:latin typeface="華康黑體 Std W9" pitchFamily="34" charset="-120"/>
              <a:ea typeface="華康黑體 Std W9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116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loadpaper.com/large/Religious_wallpapers_346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" y="228600"/>
            <a:ext cx="353494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一</a:t>
            </a:r>
            <a:r>
              <a:rPr lang="en-US" altLang="zh-TW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.</a:t>
            </a:r>
            <a:r>
              <a:rPr lang="zh-TW" altLang="en-US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 世人要的自由</a:t>
            </a:r>
            <a:endParaRPr lang="en-US" sz="3400" dirty="0">
              <a:solidFill>
                <a:srgbClr val="C00000"/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832247"/>
            <a:ext cx="353494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二</a:t>
            </a:r>
            <a:r>
              <a:rPr lang="en-US" altLang="zh-TW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.</a:t>
            </a:r>
            <a:r>
              <a:rPr lang="zh-TW" altLang="en-US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 基督裡的自由</a:t>
            </a:r>
            <a:endParaRPr lang="en-US" sz="3400" dirty="0">
              <a:solidFill>
                <a:srgbClr val="C00000"/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1441847"/>
            <a:ext cx="440697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三</a:t>
            </a:r>
            <a:r>
              <a:rPr lang="en-US" altLang="zh-TW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.</a:t>
            </a:r>
            <a:r>
              <a:rPr lang="zh-TW" altLang="en-US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 自由的代價與責任</a:t>
            </a:r>
            <a:endParaRPr lang="en-US" sz="3400" dirty="0">
              <a:solidFill>
                <a:srgbClr val="C00000"/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51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loadpaper.com/large/Religious_wallpapers_346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" y="228600"/>
            <a:ext cx="353494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一</a:t>
            </a:r>
            <a:r>
              <a:rPr lang="en-US" altLang="zh-TW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.</a:t>
            </a:r>
            <a:r>
              <a:rPr lang="zh-TW" altLang="en-US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 世人要的自由</a:t>
            </a:r>
            <a:endParaRPr lang="en-US" sz="3400" dirty="0">
              <a:solidFill>
                <a:srgbClr val="C00000"/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067" y="832247"/>
            <a:ext cx="436209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  <a:sym typeface="Wingdings"/>
              </a:rPr>
              <a:t></a:t>
            </a:r>
            <a:r>
              <a:rPr lang="zh-TW" altLang="en-US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為所欲為 </a:t>
            </a:r>
            <a:r>
              <a:rPr lang="en-US" altLang="zh-TW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(</a:t>
            </a:r>
            <a:r>
              <a:rPr lang="zh-TW" altLang="en-US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不受約束</a:t>
            </a:r>
            <a:r>
              <a:rPr lang="en-US" altLang="zh-TW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)</a:t>
            </a:r>
            <a:endParaRPr lang="en-US" sz="3400" dirty="0">
              <a:solidFill>
                <a:srgbClr val="C00000"/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1518047"/>
            <a:ext cx="807916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</a:rPr>
              <a:t>「因為所有犯罪的，就是罪的奴僕」</a:t>
            </a:r>
            <a:r>
              <a:rPr lang="en-US" altLang="zh-TW" sz="2800" dirty="0" smtClean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</a:rPr>
              <a:t>(34</a:t>
            </a:r>
            <a:r>
              <a:rPr lang="zh-TW" altLang="en-US" sz="2800" dirty="0" smtClean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</a:rPr>
              <a:t>節</a:t>
            </a:r>
            <a:r>
              <a:rPr lang="en-US" altLang="zh-TW" sz="2800" dirty="0" smtClean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</a:rPr>
              <a:t>)</a:t>
            </a:r>
            <a:endParaRPr lang="en-US" sz="2800" dirty="0">
              <a:solidFill>
                <a:srgbClr val="002060"/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0" y="228600"/>
            <a:ext cx="273023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</a:rPr>
              <a:t>=</a:t>
            </a:r>
            <a:r>
              <a:rPr lang="zh-TW" altLang="en-US" sz="3400" dirty="0" smtClean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</a:rPr>
              <a:t> 虛假的自由</a:t>
            </a:r>
            <a:endParaRPr lang="en-US" sz="3400" dirty="0">
              <a:solidFill>
                <a:srgbClr val="002060"/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  <p:pic>
        <p:nvPicPr>
          <p:cNvPr id="2052" name="Picture 4" descr="http://images.sodahead.com/profiles/0/0/2/9/6/0/8/7/5/No-religion-9026045067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39343" y="2178231"/>
            <a:ext cx="4510824" cy="4510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farm4.static.flickr.com/3062/2971673126_c4514e6752.jpg?v=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413221"/>
            <a:ext cx="4539343" cy="3685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images.sodahead.com/polls/002248957/63661722_polls_anti_religion_0706_705577_answer_2_xlarge_answer_2_xlarge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92311" y="2362198"/>
            <a:ext cx="4225051" cy="4191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optimisman.com/wp-content/uploads/2012/06/head-in-sand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754" y="2590800"/>
            <a:ext cx="4309846" cy="3401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thumb1.visualizeus.com/thumbs/09/07/05/bill,clinton,bw,celebrities,history,humor,illustration,lonely,lonely,man,man,walking,political,humor,rain,reflection,satire-48aba4c5e9bd8a5878bbb0a79c59d4b1_m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0" y="2514600"/>
            <a:ext cx="397498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4.bp.blogspot.com/-KhLykif-ijQ/UE97pU-8v3I/AAAAAAAAz9k/06FLfvS6LJ4/s1600/tissot-flight-of-the-prisoners-from-jerusalem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97854"/>
            <a:ext cx="9144000" cy="5960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50563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loadpaper.com/large/Religious_wallpapers_346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" y="228600"/>
            <a:ext cx="353494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二</a:t>
            </a:r>
            <a:r>
              <a:rPr lang="en-US" altLang="zh-TW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.</a:t>
            </a:r>
            <a:r>
              <a:rPr lang="zh-TW" altLang="en-US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 基督裡的自由</a:t>
            </a:r>
            <a:endParaRPr lang="en-US" sz="3400" dirty="0">
              <a:solidFill>
                <a:srgbClr val="C00000"/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762000"/>
            <a:ext cx="73914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「真理必叫人得以自由」</a:t>
            </a:r>
            <a:r>
              <a:rPr lang="en-US" altLang="zh-TW" sz="28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(32</a:t>
            </a:r>
            <a:r>
              <a:rPr lang="zh-TW" altLang="en-US" sz="28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節</a:t>
            </a:r>
            <a:r>
              <a:rPr lang="en-US" altLang="zh-TW" sz="28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)</a:t>
            </a:r>
            <a:endParaRPr lang="en-US" sz="2800" dirty="0">
              <a:solidFill>
                <a:srgbClr val="C00000"/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8200" y="1975247"/>
            <a:ext cx="58674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「無知是對生命的一種限制」</a:t>
            </a:r>
            <a:endParaRPr lang="en-US" sz="2800" dirty="0">
              <a:solidFill>
                <a:srgbClr val="C00000"/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14400" y="1365647"/>
            <a:ext cx="8458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400" dirty="0" smtClean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</a:rPr>
              <a:t>A.</a:t>
            </a:r>
            <a:r>
              <a:rPr lang="zh-TW" altLang="en-US" sz="3400" dirty="0" smtClean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</a:rPr>
              <a:t>真理使人擺脫無知 </a:t>
            </a:r>
            <a:r>
              <a:rPr lang="en-US" altLang="zh-TW" sz="3000" b="1" i="1" dirty="0" smtClean="0">
                <a:solidFill>
                  <a:srgbClr val="002060"/>
                </a:solidFill>
                <a:ea typeface="華康圓體 Std W9" pitchFamily="50" charset="-120"/>
              </a:rPr>
              <a:t>Freedom from Ignorance</a:t>
            </a:r>
            <a:endParaRPr lang="en-US" sz="3000" b="1" i="1" dirty="0">
              <a:solidFill>
                <a:srgbClr val="002060"/>
              </a:solidFill>
              <a:ea typeface="華康圓體 Std W9" pitchFamily="50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2508647"/>
            <a:ext cx="71628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除了學問教育，還有「道德」教育</a:t>
            </a:r>
            <a:endParaRPr lang="en-US" sz="2800" dirty="0">
              <a:solidFill>
                <a:srgbClr val="C00000"/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200" y="3118247"/>
            <a:ext cx="86868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</a:rPr>
              <a:t>「屬靈」方面完全無知 </a:t>
            </a:r>
            <a:r>
              <a:rPr lang="en-US" altLang="zh-TW" sz="3200" b="1" i="1" dirty="0" smtClean="0">
                <a:solidFill>
                  <a:srgbClr val="002060"/>
                </a:solidFill>
                <a:ea typeface="華康圓體 Std W9" pitchFamily="50" charset="-120"/>
              </a:rPr>
              <a:t>spiritual ignorance</a:t>
            </a:r>
            <a:endParaRPr lang="en-US" sz="3200" b="1" i="1" dirty="0">
              <a:solidFill>
                <a:srgbClr val="002060"/>
              </a:solidFill>
              <a:ea typeface="華康圓體 Std W9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3362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8" grpId="0"/>
      <p:bldP spid="19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loadpaper.com/large/Religious_wallpapers_346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" y="228600"/>
            <a:ext cx="353494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二</a:t>
            </a:r>
            <a:r>
              <a:rPr lang="en-US" altLang="zh-TW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.</a:t>
            </a:r>
            <a:r>
              <a:rPr lang="zh-TW" altLang="en-US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 基督裡的自由</a:t>
            </a:r>
            <a:endParaRPr lang="en-US" sz="3400" dirty="0">
              <a:solidFill>
                <a:srgbClr val="C00000"/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1295400"/>
            <a:ext cx="586410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  <a:sym typeface="Wingdings"/>
              </a:rPr>
              <a:t>B.</a:t>
            </a:r>
            <a:r>
              <a:rPr lang="zh-TW" altLang="en-US" sz="3400" dirty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</a:rPr>
              <a:t>受真</a:t>
            </a:r>
            <a:r>
              <a:rPr lang="zh-TW" altLang="en-US" sz="3400" dirty="0" smtClean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</a:rPr>
              <a:t>理約束</a:t>
            </a:r>
            <a:r>
              <a:rPr lang="zh-TW" altLang="en-US" sz="3400" dirty="0" smtClean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  <a:sym typeface="Wingdings"/>
              </a:rPr>
              <a:t>反而是得到自</a:t>
            </a:r>
            <a:r>
              <a:rPr lang="zh-TW" altLang="en-US" sz="3400" dirty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  <a:sym typeface="Wingdings"/>
              </a:rPr>
              <a:t>由</a:t>
            </a:r>
            <a:endParaRPr lang="en-US" sz="3400" dirty="0">
              <a:solidFill>
                <a:srgbClr val="002060"/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762000"/>
            <a:ext cx="73914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「真理必叫人得以自由」</a:t>
            </a:r>
            <a:r>
              <a:rPr lang="en-US" altLang="zh-TW" sz="28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(32</a:t>
            </a:r>
            <a:r>
              <a:rPr lang="zh-TW" altLang="en-US" sz="28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節</a:t>
            </a:r>
            <a:r>
              <a:rPr lang="en-US" altLang="zh-TW" sz="28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)</a:t>
            </a:r>
            <a:endParaRPr lang="en-US" sz="2800" dirty="0">
              <a:solidFill>
                <a:srgbClr val="C00000"/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0" y="228600"/>
            <a:ext cx="25795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</a:rPr>
              <a:t>=</a:t>
            </a:r>
            <a:r>
              <a:rPr lang="zh-TW" altLang="en-US" sz="3200" dirty="0" smtClean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</a:rPr>
              <a:t> 真正的自由</a:t>
            </a:r>
            <a:endParaRPr lang="en-US" sz="3200" dirty="0">
              <a:solidFill>
                <a:srgbClr val="002060"/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48400" y="228600"/>
            <a:ext cx="29899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</a:rPr>
              <a:t>=</a:t>
            </a:r>
            <a:r>
              <a:rPr lang="zh-TW" altLang="en-US" sz="3200" dirty="0" smtClean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</a:rPr>
              <a:t> 不自由的自由</a:t>
            </a:r>
            <a:endParaRPr lang="en-US" sz="3200" dirty="0">
              <a:solidFill>
                <a:srgbClr val="002060"/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  <p:pic>
        <p:nvPicPr>
          <p:cNvPr id="5129" name="Picture 9" descr="http://tarheelconstructionlaw.files.wordpress.com/2012/06/train-on-track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3130153"/>
            <a:ext cx="4858326" cy="3346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1" name="Picture 11" descr="http://zerotips.com/wp-content/uploads/2012/02/blue-water-fish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4518" y="3139085"/>
            <a:ext cx="4874807" cy="3490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3" name="Picture 13" descr="http://www.cumbiniresort.com/images/gallery/large/fish_on_the_beach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3139085"/>
            <a:ext cx="5209424" cy="3490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838200" y="1905000"/>
            <a:ext cx="8001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「使我們成為</a:t>
            </a:r>
            <a:r>
              <a:rPr lang="en-US" altLang="zh-TW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﹝</a:t>
            </a:r>
            <a:r>
              <a:rPr lang="zh-TW" altLang="en-US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該成為</a:t>
            </a:r>
            <a:r>
              <a:rPr lang="en-US" altLang="zh-TW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﹞</a:t>
            </a:r>
            <a:r>
              <a:rPr lang="zh-TW" altLang="en-US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的人，發揮出</a:t>
            </a:r>
            <a:endParaRPr lang="en-US" altLang="zh-TW" sz="3400" dirty="0" smtClean="0">
              <a:solidFill>
                <a:srgbClr val="C00000"/>
              </a:solidFill>
              <a:latin typeface="華康圓體 Std W9" pitchFamily="50" charset="-120"/>
              <a:ea typeface="華康圓體 Std W9" pitchFamily="50" charset="-120"/>
            </a:endParaRPr>
          </a:p>
          <a:p>
            <a:r>
              <a:rPr lang="zh-TW" altLang="en-US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   生命中最大潛能的真善美」</a:t>
            </a:r>
            <a:endParaRPr lang="en-US" sz="2800" dirty="0">
              <a:solidFill>
                <a:srgbClr val="C00000"/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  <p:pic>
        <p:nvPicPr>
          <p:cNvPr id="5139" name="Picture 19" descr="https://encrypted-tbn3.gstatic.com/images?q=tbn:ANd9GcSCfjDGamooTexuerrf8Yoi1zo7yLgjSPehrgR7cMdLyXOE0SBHgQ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811" y="3139085"/>
            <a:ext cx="5248613" cy="3630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43" name="Picture 23" descr="http://wirednewyork.com/images/city-guide/liberty/liberty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06123" y="2598095"/>
            <a:ext cx="3156016" cy="4208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47" name="Picture 27" descr="http://www.mystatueofresponsibility.com/wp-content/gallery/renderings/rendering_a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33"/>
          <a:stretch/>
        </p:blipFill>
        <p:spPr bwMode="auto">
          <a:xfrm>
            <a:off x="-30480" y="2514600"/>
            <a:ext cx="5736603" cy="3967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45" name="Picture 25" descr="http://www.genshaigear.com/wp-content/uploads/2012/02/sorGaryPrice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66624" y="2598095"/>
            <a:ext cx="3553576" cy="4045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70913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loadpaper.com/large/Religious_wallpapers_346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228600"/>
            <a:ext cx="309892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三</a:t>
            </a:r>
            <a:r>
              <a:rPr lang="en-US" altLang="zh-TW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.</a:t>
            </a:r>
            <a:r>
              <a:rPr lang="zh-TW" altLang="en-US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 自由的代價</a:t>
            </a:r>
            <a:endParaRPr lang="en-US" sz="3400" dirty="0">
              <a:solidFill>
                <a:srgbClr val="C00000"/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762000"/>
            <a:ext cx="83058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「自由不是免費的」</a:t>
            </a:r>
            <a:r>
              <a:rPr lang="en-US" altLang="zh-TW" sz="3200" dirty="0" smtClean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</a:rPr>
              <a:t>Freedom is not free</a:t>
            </a:r>
            <a:endParaRPr lang="en-US" sz="3200" dirty="0">
              <a:solidFill>
                <a:srgbClr val="002060"/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  <p:pic>
        <p:nvPicPr>
          <p:cNvPr id="1026" name="Picture 2" descr="http://ia.media-imdb.com/images/M/MV5BNjA4ODYxMDU3Nl5BMl5BanBnXkFtZTcwMzkzMTk3OA@@._V1_SX214_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05492"/>
            <a:ext cx="3437709" cy="5156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25.media.tumblr.com/tumblr_m7m3eg7Zni1rr0q1co1_500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18363" y="2590799"/>
            <a:ext cx="4762500" cy="205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05300" y="2616926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itchFamily="66" charset="-120"/>
                <a:ea typeface="華康龍門石碑 Std W9" pitchFamily="66" charset="-120"/>
              </a:rPr>
              <a:t>自由！</a:t>
            </a: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itchFamily="66" charset="-120"/>
              <a:ea typeface="華康龍門石碑 Std W9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8868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loadpaper.com/large/Religious_wallpapers_346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www.loc.gov/exhibits/treasures/images/uc063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21158"/>
            <a:ext cx="6248400" cy="6576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media-2.web.britannica.com/eb-media/18/61318-004-9AB705D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3429653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literarytraveler.net/wp-content/uploads/2012/07/Declaration-of-Independence_full_6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9000" y="0"/>
            <a:ext cx="5715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063" y="84147"/>
            <a:ext cx="3506729" cy="11387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400" dirty="0" smtClean="0">
                <a:solidFill>
                  <a:prstClr val="black"/>
                </a:solidFill>
              </a:rPr>
              <a:t>Land of the free,  </a:t>
            </a:r>
          </a:p>
          <a:p>
            <a:r>
              <a:rPr lang="en-US" sz="3400" dirty="0" smtClean="0">
                <a:solidFill>
                  <a:prstClr val="black"/>
                </a:solidFill>
              </a:rPr>
              <a:t>Home of the Brave</a:t>
            </a:r>
            <a:endParaRPr lang="en-US" sz="34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29000" y="3810000"/>
            <a:ext cx="5714999" cy="218521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你們從前雖然作罪的奴僕，</a:t>
            </a:r>
            <a:endParaRPr lang="en-US" altLang="zh-TW" sz="3400" dirty="0" smtClean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現今卻從心裡順服了神，</a:t>
            </a:r>
            <a:endParaRPr lang="en-US" altLang="zh-TW" sz="3400" dirty="0" smtClean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你們既然從罪裡得了釋放，</a:t>
            </a:r>
            <a:endParaRPr lang="en-US" altLang="zh-TW" sz="3400" dirty="0" smtClean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就作了義的奴僕。</a:t>
            </a:r>
            <a:r>
              <a:rPr lang="en-US" altLang="zh-TW" sz="30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0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羅</a:t>
            </a:r>
            <a:r>
              <a:rPr lang="en-US" altLang="zh-TW" sz="30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6:17-18)</a:t>
            </a:r>
            <a:endParaRPr lang="en-US" sz="3000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3074" name="Picture 2" descr="http://wodforgod.files.wordpress.com/2013/02/jesus-died-on-the-cross-for-our-sins-scripture-74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9001" y="41366"/>
            <a:ext cx="5715000" cy="384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31305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loadpaper.com/large/Religious_wallpapers_346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dvdtalk.com/dvdsavant/images/3946tre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684" r="14666"/>
          <a:stretch/>
        </p:blipFill>
        <p:spPr bwMode="auto">
          <a:xfrm>
            <a:off x="5562600" y="520881"/>
            <a:ext cx="3553097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i41.photobucket.com/albums/e253/MissGoddess2/Coop2/hangingtree-16.jpg?t=129703634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549184"/>
            <a:ext cx="5105400" cy="382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tpd.moj.gov.tw/site/moj/public/MMO/tpd/counsel/1001107_%E5%9F%BA%E7%9D%A3%E6%95%99%E6%9B%B4%E7%94%9F%E5%9C%98%E5%A5%91%E9%97%9C%E6%87%B7%E6%B4%BB%E5%8B%95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20882"/>
            <a:ext cx="6096000" cy="4644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church.chhs.com.tw/pftaiwan/Images/FseSample/TLogoImg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573" r="16527"/>
          <a:stretch/>
        </p:blipFill>
        <p:spPr bwMode="auto">
          <a:xfrm>
            <a:off x="5856803" y="429505"/>
            <a:ext cx="3287197" cy="514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3.bp.blogspot.com/--JS7dEb70O4/T87n6cu2i8I/AAAAAAAABIQ/r1f5PLQGPRo/s1600/100524Abraham&amp;Isaac_08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376" y="355585"/>
            <a:ext cx="9213793" cy="6121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15659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1.bp.blogspot.com/-L5wrb7P2VL4/UXzXPb73miI/AAAAAAAAAJc/bxtYe2J9AC0/s1600/amazing-grac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195251"/>
            <a:ext cx="9144000" cy="5643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16002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381000"/>
            <a:ext cx="80329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奇異恩典，何等甘甜，我罪已得赦免；</a:t>
            </a:r>
            <a:endParaRPr lang="en-US" altLang="zh-TW" sz="36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前我失喪，</a:t>
            </a:r>
            <a:r>
              <a:rPr lang="zh-TW" altLang="en-US" sz="3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今被尋回，瞎眼今得看見！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367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1663</TotalTime>
  <Words>372</Words>
  <Application>Microsoft Office PowerPoint</Application>
  <PresentationFormat>On-screen Show (4:3)</PresentationFormat>
  <Paragraphs>44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Arial</vt:lpstr>
      <vt:lpstr>Calibri</vt:lpstr>
      <vt:lpstr>新細明體</vt:lpstr>
      <vt:lpstr>Wingdings</vt:lpstr>
      <vt:lpstr>華康黑體 Std W9</vt:lpstr>
      <vt:lpstr>華康圓體 Std W9</vt:lpstr>
      <vt:lpstr>華康龍門石碑 Std W9</vt:lpstr>
      <vt:lpstr>華康宗楷體 Std W7</vt:lpstr>
      <vt:lpstr>2_Custom Design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CCICTV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rong chen</cp:lastModifiedBy>
  <cp:revision>186</cp:revision>
  <dcterms:created xsi:type="dcterms:W3CDTF">2012-04-26T21:17:43Z</dcterms:created>
  <dcterms:modified xsi:type="dcterms:W3CDTF">2013-05-18T18:47:38Z</dcterms:modified>
</cp:coreProperties>
</file>