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71" r:id="rId6"/>
    <p:sldId id="262" r:id="rId7"/>
    <p:sldId id="261" r:id="rId8"/>
    <p:sldId id="263" r:id="rId9"/>
    <p:sldId id="265" r:id="rId10"/>
    <p:sldId id="266" r:id="rId11"/>
    <p:sldId id="257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新細明體" pitchFamily="18" charset="-12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3374-EE45-4DED-9790-B7296E24AA88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1049-AACC-4A78-81BC-0A15729BC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4677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3374-EE45-4DED-9790-B7296E24AA88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1049-AACC-4A78-81BC-0A15729BC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8672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3374-EE45-4DED-9790-B7296E24AA88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1049-AACC-4A78-81BC-0A15729BC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101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3374-EE45-4DED-9790-B7296E24AA88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1049-AACC-4A78-81BC-0A15729BC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4102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3374-EE45-4DED-9790-B7296E24AA88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1049-AACC-4A78-81BC-0A15729BC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8200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3374-EE45-4DED-9790-B7296E24AA88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1049-AACC-4A78-81BC-0A15729BC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7315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3374-EE45-4DED-9790-B7296E24AA88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1049-AACC-4A78-81BC-0A15729BC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5534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3374-EE45-4DED-9790-B7296E24AA88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1049-AACC-4A78-81BC-0A15729BC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6910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3374-EE45-4DED-9790-B7296E24AA88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1049-AACC-4A78-81BC-0A15729BC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120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3374-EE45-4DED-9790-B7296E24AA88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1049-AACC-4A78-81BC-0A15729BC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0953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3374-EE45-4DED-9790-B7296E24AA88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1049-AACC-4A78-81BC-0A15729BC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8569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23374-EE45-4DED-9790-B7296E24AA88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F1049-AACC-4A78-81BC-0A15729BC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3116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itforintimacy.com/wp-content/uploads/2012/11/suffering-statue-with-tears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844679">
            <a:off x="3483941" y="668296"/>
            <a:ext cx="4244453" cy="553193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000" y="228600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latin typeface="華康正顏楷體 Std W9" pitchFamily="66" charset="-120"/>
                <a:ea typeface="華康正顏楷體 Std W9" pitchFamily="66" charset="-120"/>
              </a:rPr>
              <a:t>主日信息：</a:t>
            </a:r>
            <a:endParaRPr lang="en-US" sz="4000" dirty="0"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1800" y="22860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latin typeface="華康宗楷體 Std W7" pitchFamily="66" charset="-120"/>
                <a:ea typeface="華康宗楷體 Std W7" pitchFamily="66" charset="-120"/>
              </a:rPr>
              <a:t>「苦難的再思」</a:t>
            </a:r>
            <a:endParaRPr lang="en-US" sz="40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2800" y="838200"/>
            <a:ext cx="31422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約翰福音 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</a:rPr>
              <a:t>9:1-5)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0" y="5464314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latin typeface="華康正顏楷體 Std W9" pitchFamily="66" charset="-120"/>
                <a:ea typeface="華康正顏楷體 Std W9" pitchFamily="66" charset="-120"/>
              </a:rPr>
              <a:t>薛忠勇</a:t>
            </a:r>
            <a:r>
              <a:rPr lang="zh-TW" altLang="en-US" sz="4000" dirty="0">
                <a:latin typeface="華康正顏楷體 Std W9" pitchFamily="66" charset="-120"/>
                <a:ea typeface="華康正顏楷體 Std W9" pitchFamily="66" charset="-120"/>
              </a:rPr>
              <a:t> </a:t>
            </a:r>
            <a:r>
              <a:rPr lang="zh-TW" altLang="en-US" sz="3200" dirty="0" smtClean="0">
                <a:latin typeface="華康正顏楷體 Std W9" pitchFamily="66" charset="-120"/>
                <a:ea typeface="華康正顏楷體 Std W9" pitchFamily="66" charset="-120"/>
              </a:rPr>
              <a:t>弟兄</a:t>
            </a:r>
            <a:endParaRPr lang="en-US" sz="3200" dirty="0"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07410" y="6167846"/>
            <a:ext cx="262764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C00000"/>
                </a:solidFill>
              </a:rPr>
              <a:t>5</a:t>
            </a:r>
            <a:r>
              <a:rPr lang="zh-TW" altLang="en-US" sz="3400" dirty="0" smtClean="0">
                <a:solidFill>
                  <a:srgbClr val="C00000"/>
                </a:solidFill>
              </a:rPr>
              <a:t> </a:t>
            </a:r>
            <a:r>
              <a:rPr lang="en-US" altLang="zh-TW" sz="3400" dirty="0" smtClean="0">
                <a:solidFill>
                  <a:srgbClr val="C00000"/>
                </a:solidFill>
                <a:sym typeface="Wingdings"/>
              </a:rPr>
              <a:t></a:t>
            </a:r>
            <a:r>
              <a:rPr lang="zh-TW" altLang="en-US" sz="3400" dirty="0" smtClean="0">
                <a:solidFill>
                  <a:srgbClr val="C00000"/>
                </a:solidFill>
                <a:sym typeface="Wingdings"/>
              </a:rPr>
              <a:t> </a:t>
            </a:r>
            <a:r>
              <a:rPr lang="en-US" altLang="zh-TW" sz="3400" dirty="0" smtClean="0">
                <a:solidFill>
                  <a:srgbClr val="C00000"/>
                </a:solidFill>
              </a:rPr>
              <a:t>26</a:t>
            </a:r>
            <a:r>
              <a:rPr lang="zh-TW" altLang="en-US" sz="3400" dirty="0" smtClean="0">
                <a:solidFill>
                  <a:srgbClr val="C00000"/>
                </a:solidFill>
              </a:rPr>
              <a:t> </a:t>
            </a:r>
            <a:r>
              <a:rPr lang="en-US" altLang="zh-TW" sz="3400" dirty="0" smtClean="0">
                <a:solidFill>
                  <a:srgbClr val="C00000"/>
                </a:solidFill>
                <a:sym typeface="Wingdings"/>
              </a:rPr>
              <a:t></a:t>
            </a:r>
            <a:r>
              <a:rPr lang="zh-TW" altLang="en-US" sz="3400" dirty="0" smtClean="0">
                <a:solidFill>
                  <a:srgbClr val="C00000"/>
                </a:solidFill>
                <a:sym typeface="Wingdings"/>
              </a:rPr>
              <a:t> </a:t>
            </a:r>
            <a:r>
              <a:rPr lang="en-US" altLang="zh-TW" sz="3400" dirty="0" smtClean="0">
                <a:solidFill>
                  <a:srgbClr val="C00000"/>
                </a:solidFill>
              </a:rPr>
              <a:t>2013</a:t>
            </a:r>
            <a:endParaRPr lang="en-US" sz="3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41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965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2581835" y="788125"/>
            <a:ext cx="1981200" cy="95358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400" dirty="0" smtClean="0"/>
              <a:t>10,455</a:t>
            </a:r>
            <a:endParaRPr lang="en-US" sz="3400" dirty="0"/>
          </a:p>
        </p:txBody>
      </p:sp>
      <p:sp>
        <p:nvSpPr>
          <p:cNvPr id="4" name="Rectangle 3"/>
          <p:cNvSpPr/>
          <p:nvPr/>
        </p:nvSpPr>
        <p:spPr>
          <a:xfrm>
            <a:off x="685800" y="2185851"/>
            <a:ext cx="8220634" cy="358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400" dirty="0" smtClean="0"/>
              <a:t>1. When Bad Things Happen to Good People?</a:t>
            </a:r>
          </a:p>
          <a:p>
            <a:r>
              <a:rPr lang="en-US" sz="3400" dirty="0" smtClean="0"/>
              <a:t>2. Where Is God When It Hurts? </a:t>
            </a:r>
          </a:p>
          <a:p>
            <a:r>
              <a:rPr lang="en-US" sz="3400" dirty="0" smtClean="0"/>
              <a:t>3. How Could God Allow Suffering and Evil?</a:t>
            </a:r>
          </a:p>
          <a:p>
            <a:r>
              <a:rPr lang="en-US" sz="3400" dirty="0" smtClean="0"/>
              <a:t>4. Why Me, God?</a:t>
            </a:r>
          </a:p>
          <a:p>
            <a:r>
              <a:rPr lang="en-US" sz="3400" dirty="0" smtClean="0"/>
              <a:t>5. Does God Suffer?</a:t>
            </a:r>
          </a:p>
          <a:p>
            <a:r>
              <a:rPr lang="en-US" sz="3400" dirty="0" smtClean="0"/>
              <a:t>6. When God Doesn’t Make Sense?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xmlns="" val="118658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itforintimacy.com/wp-content/uploads/2012/11/suffering-statue-with-tears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844679">
            <a:off x="3483941" y="668296"/>
            <a:ext cx="4244453" cy="553193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304800"/>
            <a:ext cx="85282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拿破崙～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忍受痛苦比接受死亡需要更大的勇氣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863025"/>
            <a:ext cx="852669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芬生   ～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沒有烏雲，沒有暴風雨，便沒有美麗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           的彩虹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2507" y="1894582"/>
            <a:ext cx="852669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卑斯   ～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眼淚常是望遠鏡，通過它，人們可以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           望見天堂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2961382"/>
            <a:ext cx="89370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奧菲   ～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上帝將人帶到深水裡，不是想淹死他，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           而是洗滌他的身體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3076" name="Picture 4" descr="http://images.wisegeek.com/socrates-statu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803"/>
          <a:stretch/>
        </p:blipFill>
        <p:spPr bwMode="auto">
          <a:xfrm>
            <a:off x="0" y="446535"/>
            <a:ext cx="2938316" cy="3746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38316" y="446535"/>
            <a:ext cx="6205684" cy="37466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假使把所有人的災難堆積在一起，</a:t>
            </a:r>
            <a:endParaRPr lang="en-US" altLang="zh-TW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然後重新分配，那麼我相信大部份的人一定很滿意的拿走他自己</a:t>
            </a:r>
            <a:endParaRPr lang="en-US" altLang="zh-TW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原有的一份。</a:t>
            </a:r>
            <a:r>
              <a:rPr lang="zh-TW" altLang="en-US" sz="3200" dirty="0" smtClean="0"/>
              <a:t>            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～蘇格拉底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811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davidmschroeder.files.wordpress.com/2012/09/shadowlands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1" r="3154"/>
          <a:stretch/>
        </p:blipFill>
        <p:spPr bwMode="auto">
          <a:xfrm>
            <a:off x="0" y="0"/>
            <a:ext cx="9144001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949" y="1015425"/>
            <a:ext cx="9120051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生命目的不是快快樂樂，而是「愛」與「被愛」。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777425"/>
            <a:ext cx="9120051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苦難是神的工具，用來喚醒這耳聾的世界。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950" y="3657600"/>
            <a:ext cx="9120051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一個男孩選擇安全，一個男人選擇苦難，今天的痛苦是過去歡樂的一部份。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388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zerotips.com/wp-content/uploads/2012/02/tree_PowerPoint_Background-wave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1038285"/>
            <a:ext cx="8458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1.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耶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穌過去的時候，看見一個人生來是瞎眼的。</a:t>
            </a:r>
            <a:r>
              <a:rPr 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</a:p>
          <a:p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2.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門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徒問耶穌說：「拉比，這人生來是瞎眼的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， </a:t>
            </a:r>
            <a:endParaRPr lang="en-US" altLang="zh-TW" sz="32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14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是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誰犯了罪？是這人呢？是他父母呢？」</a:t>
            </a:r>
            <a:r>
              <a:rPr 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</a:p>
          <a:p>
            <a:r>
              <a:rPr 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3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耶穌回答說：「也不是這人犯了罪，也不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是</a:t>
            </a:r>
            <a:endParaRPr lang="en-US" altLang="zh-TW" sz="32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1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他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父母犯了罪，是要在他身上顯出神的作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為  </a:t>
            </a:r>
            <a:endParaRPr lang="en-US" altLang="zh-TW" sz="32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9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來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。</a:t>
            </a:r>
            <a:r>
              <a:rPr 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</a:p>
          <a:p>
            <a:r>
              <a:rPr 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4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趁著白日，我們必須作那差我來者的工；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黑</a:t>
            </a:r>
            <a:endParaRPr lang="en-US" altLang="zh-TW" sz="32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1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夜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將到，就沒有人能作工了。</a:t>
            </a:r>
            <a:r>
              <a:rPr 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</a:p>
          <a:p>
            <a:r>
              <a:rPr 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5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我在世上的時候，是世上的光。」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9400" y="30480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約翰福音第九章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124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itforintimacy.com/wp-content/uploads/2012/11/suffering-statue-with-tears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844679">
            <a:off x="3483941" y="668296"/>
            <a:ext cx="4244453" cy="553193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228600"/>
            <a:ext cx="437812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400" dirty="0" smtClean="0"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400" dirty="0" smtClean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400" u="sng" dirty="0" smtClean="0">
                <a:latin typeface="華康宗楷體 Std W7" pitchFamily="66" charset="-120"/>
                <a:ea typeface="華康宗楷體 Std W7" pitchFamily="66" charset="-120"/>
              </a:rPr>
              <a:t>門徒對苦難的看法</a:t>
            </a:r>
            <a:endParaRPr lang="en-US" sz="3400" u="sng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838200"/>
            <a:ext cx="84689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傳統觀念：疾病或災禍都是因為人犯罪原故</a:t>
            </a:r>
            <a:endParaRPr lang="en-US" sz="34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2408" y="1371600"/>
            <a:ext cx="59105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+mj-lt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latin typeface="+mj-lt"/>
                <a:ea typeface="華康宗楷體 Std W7" pitchFamily="66" charset="-120"/>
              </a:rPr>
              <a:t>參出圾埃及</a:t>
            </a:r>
            <a:r>
              <a:rPr lang="en-US" altLang="zh-TW" sz="3200" dirty="0" smtClean="0">
                <a:latin typeface="+mj-lt"/>
                <a:ea typeface="華康宗楷體 Std W7" pitchFamily="66" charset="-120"/>
              </a:rPr>
              <a:t>20:5</a:t>
            </a:r>
            <a:r>
              <a:rPr lang="zh-TW" altLang="en-US" sz="3200" dirty="0" smtClean="0">
                <a:latin typeface="+mj-lt"/>
                <a:ea typeface="華康宗楷體 Std W7" pitchFamily="66" charset="-120"/>
              </a:rPr>
              <a:t>，民數記</a:t>
            </a:r>
            <a:r>
              <a:rPr lang="en-US" altLang="zh-TW" sz="3200" dirty="0" smtClean="0">
                <a:latin typeface="+mj-lt"/>
                <a:ea typeface="華康宗楷體 Std W7" pitchFamily="66" charset="-120"/>
              </a:rPr>
              <a:t>14:18)</a:t>
            </a:r>
            <a:endParaRPr lang="en-US" sz="3200" dirty="0">
              <a:latin typeface="+mj-lt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9166" y="1905000"/>
            <a:ext cx="41088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問：究竟是誰的錯？</a:t>
            </a:r>
            <a:endParaRPr lang="en-US" sz="34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1594" y="2514022"/>
            <a:ext cx="41088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問：為什麼是我呢？</a:t>
            </a:r>
            <a:endParaRPr lang="en-US" sz="34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129575"/>
            <a:ext cx="192873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u="sng" dirty="0" smtClean="0">
                <a:latin typeface="華康宗楷體 Std W7" pitchFamily="66" charset="-120"/>
                <a:ea typeface="華康宗楷體 Std W7" pitchFamily="66" charset="-120"/>
              </a:rPr>
              <a:t>不同答案</a:t>
            </a:r>
            <a:endParaRPr lang="en-US" sz="3400" u="sng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3758625"/>
            <a:ext cx="62023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基督科學會 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</a:rPr>
              <a:t>–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疾病痛苦純屬錯覺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4292025"/>
            <a:ext cx="66127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佛家思想 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</a:rPr>
              <a:t>–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前生作孽，要修行輪迴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4825425"/>
            <a:ext cx="41504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約伯三友 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</a:rPr>
              <a:t>–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因果報應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7035" y="3758625"/>
            <a:ext cx="8244565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約伯「完全正直，敬畏神，遠離惡事」</a:t>
            </a:r>
            <a:r>
              <a:rPr lang="en-US" altLang="zh-TW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伯</a:t>
            </a:r>
            <a:r>
              <a:rPr lang="en-US" altLang="zh-TW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1:8)</a:t>
            </a:r>
            <a:endParaRPr lang="en-US" sz="28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0" y="4343400"/>
            <a:ext cx="6742551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耶穌「是義的代替了不義」</a:t>
            </a:r>
            <a:r>
              <a:rPr lang="en-US" altLang="zh-TW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彼前</a:t>
            </a:r>
            <a:r>
              <a:rPr lang="en-US" altLang="zh-TW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3:18)</a:t>
            </a:r>
            <a:endParaRPr lang="en-US" sz="28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12" name="Picture 2" descr="http://online.wsj.com/media/vaccination_art_257_200802280740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181" y="1996497"/>
            <a:ext cx="4636419" cy="3337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6079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5" grpId="0"/>
      <p:bldP spid="8" grpId="0"/>
      <p:bldP spid="10" grpId="0"/>
      <p:bldP spid="11" grpId="0"/>
      <p:bldP spid="9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itforintimacy.com/wp-content/uploads/2012/11/suffering-statue-with-tears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844679">
            <a:off x="3483941" y="668296"/>
            <a:ext cx="4244453" cy="553193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228600"/>
            <a:ext cx="437812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400" dirty="0" smtClean="0"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400" dirty="0" smtClean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400" u="sng" dirty="0" smtClean="0">
                <a:latin typeface="華康宗楷體 Std W7" pitchFamily="66" charset="-120"/>
                <a:ea typeface="華康宗楷體 Std W7" pitchFamily="66" charset="-120"/>
              </a:rPr>
              <a:t>門徒對苦難的看法</a:t>
            </a:r>
            <a:endParaRPr lang="en-US" sz="3400" u="sng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844153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信仰不是用來解釋人生，乃是要來承載人生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9929" y="1447800"/>
            <a:ext cx="81354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信主不是為了過一個「免去痛苦</a:t>
            </a:r>
            <a:r>
              <a:rPr lang="zh-TW" altLang="en-US" sz="3200" dirty="0">
                <a:solidFill>
                  <a:schemeClr val="accent5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」的人生，</a:t>
            </a:r>
            <a:endParaRPr lang="en-US" altLang="zh-TW" sz="3200" dirty="0" smtClean="0">
              <a:solidFill>
                <a:schemeClr val="accent5">
                  <a:lumMod val="50000"/>
                </a:schemeClr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而是能靠主過一個「痛而不苦」的人生。</a:t>
            </a:r>
            <a:endParaRPr lang="en-US" sz="3200" dirty="0">
              <a:solidFill>
                <a:schemeClr val="accent5">
                  <a:lumMod val="50000"/>
                </a:schemeClr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7170" name="Picture 2" descr="http://img3.douban.com/lpic/s38854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3112" y="2743200"/>
            <a:ext cx="2283488" cy="363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4294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itforintimacy.com/wp-content/uploads/2012/11/suffering-statue-with-tears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844679">
            <a:off x="3483941" y="668296"/>
            <a:ext cx="4244453" cy="553193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228600"/>
            <a:ext cx="437812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400" dirty="0" smtClean="0"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400" dirty="0" smtClean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400" u="sng" dirty="0" smtClean="0">
                <a:latin typeface="華康宗楷體 Std W7" pitchFamily="66" charset="-120"/>
                <a:ea typeface="華康宗楷體 Std W7" pitchFamily="66" charset="-120"/>
              </a:rPr>
              <a:t>耶穌對苦難的看法</a:t>
            </a:r>
            <a:endParaRPr lang="en-US" sz="3400" u="sng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590" y="844153"/>
            <a:ext cx="88024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「不是這人犯罪，也不是他父母犯了罪，乃是要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 在他的身上顯出神的作為來」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(3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284" y="1952417"/>
            <a:ext cx="3841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原來問錯了問題！ 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284" y="2463225"/>
            <a:ext cx="821891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苦難是經歷神作為的機會，神能從不幸之中</a:t>
            </a:r>
            <a:endParaRPr lang="en-US" altLang="zh-TW" sz="32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創造出福份來 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3494782"/>
            <a:ext cx="75713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「因為神的能力在人的軟弱上顯得完全」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林後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12:9)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8194" name="Picture 2" descr="http://www.stevelupton.com/wp-content/uploads/2012/03/Tea-bag-01727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4"/>
          <a:stretch/>
        </p:blipFill>
        <p:spPr bwMode="auto">
          <a:xfrm flipH="1">
            <a:off x="5956663" y="4023687"/>
            <a:ext cx="3187337" cy="283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earth911.com/content/uploads/2013/03/rechargeable-batteries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98" t="16076" r="7773" b="8260"/>
          <a:stretch/>
        </p:blipFill>
        <p:spPr bwMode="auto">
          <a:xfrm>
            <a:off x="2833680" y="4038600"/>
            <a:ext cx="3109920" cy="282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451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3.bp.blogspot.com/_Fuqx578MQzY/TNx5zY9nIBI/AAAAAAAAADw/eNo-65VlI6k/s1600/pic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47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23" b="2904"/>
          <a:stretch/>
        </p:blipFill>
        <p:spPr bwMode="auto">
          <a:xfrm>
            <a:off x="0" y="0"/>
            <a:ext cx="91548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16207" y="22860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失明給我的挑戰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pic>
        <p:nvPicPr>
          <p:cNvPr id="9220" name="Picture 4" descr="http://www.heraldmonthly.ca/newspaper/1107/interview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81750" y="1066800"/>
            <a:ext cx="2381250" cy="29051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26490" y="396240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程文輝博士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304800"/>
            <a:ext cx="49876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萬事互相效力，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叫愛神的人得益處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羅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8:28)</a:t>
            </a:r>
          </a:p>
          <a:p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9222" name="Picture 6" descr="http://www.bolbookstore.com/ezfiles/redmedia032/img/pictures/9/9789629337667_L_%A6%F1%A7%DA%A6P%A6%E6-%C4%F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1338" y="304800"/>
            <a:ext cx="3895725" cy="634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7792" y="3734812"/>
            <a:ext cx="49876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我為我的殘障感謝上帝，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因為藉著這不幸，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我找到了自己，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找到了我的事奉，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找到了上帝。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/>
                <a:ea typeface="華康宗楷體 Std W7"/>
              </a:rPr>
              <a:t>～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海倫凱勒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0200" y="4935139"/>
            <a:ext cx="1144865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3600" b="1" dirty="0" smtClean="0">
                <a:solidFill>
                  <a:srgbClr val="C00000"/>
                </a:solidFill>
              </a:rPr>
              <a:t>Lucy 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7000" y="4935140"/>
            <a:ext cx="1096775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3600" b="1" dirty="0" smtClean="0">
                <a:solidFill>
                  <a:srgbClr val="C00000"/>
                </a:solidFill>
              </a:rPr>
              <a:t>= </a:t>
            </a:r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光</a:t>
            </a:r>
            <a:r>
              <a:rPr lang="en-US" altLang="zh-TW" sz="3600" b="1" dirty="0" smtClean="0">
                <a:solidFill>
                  <a:srgbClr val="C00000"/>
                </a:solidFill>
              </a:rPr>
              <a:t> 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67600" y="4935138"/>
            <a:ext cx="1571264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3600" b="1" dirty="0" smtClean="0">
                <a:solidFill>
                  <a:srgbClr val="C00000"/>
                </a:solidFill>
              </a:rPr>
              <a:t>= </a:t>
            </a:r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耶穌</a:t>
            </a:r>
            <a:r>
              <a:rPr lang="en-US" altLang="zh-TW" sz="3600" b="1" dirty="0" smtClean="0">
                <a:solidFill>
                  <a:srgbClr val="C00000"/>
                </a:solidFill>
              </a:rPr>
              <a:t> 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61338" y="5616714"/>
            <a:ext cx="388266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「我是世上的光」</a:t>
            </a:r>
            <a:endParaRPr lang="en-US" sz="4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61" y="1676399"/>
            <a:ext cx="5519460" cy="156966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altLang="zh-TW" sz="3200" b="1" dirty="0" smtClean="0">
                <a:solidFill>
                  <a:srgbClr val="002060"/>
                </a:solidFill>
              </a:rPr>
              <a:t>Not “Why” ,but “Now What?”</a:t>
            </a: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不再問「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為什麼？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」，而是問</a:t>
            </a:r>
            <a:endParaRPr lang="en-US" altLang="zh-TW" sz="32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「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現在我該怎樣？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」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215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4" grpId="0" animBg="1"/>
      <p:bldP spid="10" grpId="0" animBg="1"/>
      <p:bldP spid="11" grpId="0" animBg="1"/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itforintimacy.com/wp-content/uploads/2012/11/suffering-statue-with-tears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844679">
            <a:off x="3483941" y="668296"/>
            <a:ext cx="4244453" cy="553193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228600"/>
            <a:ext cx="437812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400" dirty="0" smtClean="0"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400" dirty="0" smtClean="0">
                <a:latin typeface="華康宗楷體 Std W7" pitchFamily="66" charset="-120"/>
                <a:ea typeface="華康宗楷體 Std W7" pitchFamily="66" charset="-120"/>
              </a:rPr>
              <a:t> 耶穌對苦難的看法</a:t>
            </a:r>
            <a:endParaRPr lang="en-US" sz="34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786825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「趁著白日，我們必須作工」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約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9:4)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11266" name="Picture 2" descr="http://seedxpress.files.wordpress.com/2012/06/97898819227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7376" y="1600200"/>
            <a:ext cx="326136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heartlikewater.net/Images/grie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011" y="1737359"/>
            <a:ext cx="7620000" cy="506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sdchp.org/wp-content/uploads/2012/11/man-born-blin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01470" y="1600200"/>
            <a:ext cx="3773541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www.ucg.org/files/images/articleimages/follow-me-seeing-what-god-sees.jpg.crop_display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4480" y="1737359"/>
            <a:ext cx="3779520" cy="519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37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itforintimacy.com/wp-content/uploads/2012/11/suffering-statue-with-tears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844679">
            <a:off x="3483941" y="668296"/>
            <a:ext cx="4244453" cy="553193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desouzanurse.ca/files/imagecache/news_image/news/grief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760"/>
          <a:stretch/>
        </p:blipFill>
        <p:spPr bwMode="auto">
          <a:xfrm>
            <a:off x="5410200" y="0"/>
            <a:ext cx="3744735" cy="376429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2.bp.blogspot.com/-k3BHPeqVLJ8/TjHUjIVqSPI/AAAAAAAAA8Y/LVvqVPjcFJU/s1600/sadness-stan-frustratio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9606"/>
          <a:stretch/>
        </p:blipFill>
        <p:spPr bwMode="auto">
          <a:xfrm>
            <a:off x="746760" y="-1"/>
            <a:ext cx="4451355" cy="343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2.bp.blogspot.com/-k3BHPeqVLJ8/TjHUjIVqSPI/AAAAAAAAA8Y/LVvqVPjcFJU/s1600/sadness-stan-frustratio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8745"/>
          <a:stretch/>
        </p:blipFill>
        <p:spPr bwMode="auto">
          <a:xfrm>
            <a:off x="746761" y="3429000"/>
            <a:ext cx="435864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6222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itforintimacy.com/wp-content/uploads/2012/11/suffering-statue-with-tears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844679">
            <a:off x="3483941" y="668296"/>
            <a:ext cx="4244453" cy="553193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893088"/>
            <a:ext cx="8908401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我曾有許多憂傷淚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，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有許多難題要面對，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多少時候我不辨是非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；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無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論我在任何地位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，神必定賜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福與安慰，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一切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試煉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使我堅強完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美。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>
              <a:lnSpc>
                <a:spcPts val="2600"/>
              </a:lnSpc>
            </a:pP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3200" b="1" dirty="0" smtClean="0">
                <a:solidFill>
                  <a:srgbClr val="C00000"/>
                </a:solidFill>
                <a:ea typeface="華康宗楷體 Std W7" pitchFamily="66" charset="-120"/>
              </a:rPr>
              <a:t>I have many tears and sorrows,</a:t>
            </a:r>
            <a:endParaRPr lang="en-US" sz="3200" b="1" dirty="0">
              <a:solidFill>
                <a:srgbClr val="C00000"/>
              </a:solidFill>
              <a:ea typeface="華康宗楷體 Std W7" pitchFamily="66" charset="-120"/>
            </a:endParaRPr>
          </a:p>
          <a:p>
            <a:r>
              <a:rPr lang="en-US" sz="3000" b="1" dirty="0" smtClean="0">
                <a:solidFill>
                  <a:srgbClr val="C00000"/>
                </a:solidFill>
              </a:rPr>
              <a:t>I </a:t>
            </a:r>
            <a:r>
              <a:rPr lang="en-US" sz="3000" b="1" dirty="0">
                <a:solidFill>
                  <a:srgbClr val="C00000"/>
                </a:solidFill>
              </a:rPr>
              <a:t>have questions for tomorrow.</a:t>
            </a:r>
          </a:p>
          <a:p>
            <a:r>
              <a:rPr lang="en-US" sz="3000" b="1" dirty="0" smtClean="0">
                <a:solidFill>
                  <a:srgbClr val="C00000"/>
                </a:solidFill>
              </a:rPr>
              <a:t>There </a:t>
            </a:r>
            <a:r>
              <a:rPr lang="en-US" sz="3000" b="1" dirty="0">
                <a:solidFill>
                  <a:srgbClr val="C00000"/>
                </a:solidFill>
              </a:rPr>
              <a:t>have been times I didn’t know right from wrong.</a:t>
            </a:r>
          </a:p>
          <a:p>
            <a:r>
              <a:rPr lang="en-US" sz="3000" b="1" dirty="0" smtClean="0">
                <a:solidFill>
                  <a:srgbClr val="C00000"/>
                </a:solidFill>
              </a:rPr>
              <a:t>But </a:t>
            </a:r>
            <a:r>
              <a:rPr lang="en-US" sz="3000" b="1" dirty="0">
                <a:solidFill>
                  <a:srgbClr val="C00000"/>
                </a:solidFill>
              </a:rPr>
              <a:t>in every situation God gave blessed </a:t>
            </a:r>
            <a:r>
              <a:rPr lang="en-US" sz="3000" b="1" dirty="0" smtClean="0">
                <a:solidFill>
                  <a:srgbClr val="C00000"/>
                </a:solidFill>
              </a:rPr>
              <a:t>consolation - </a:t>
            </a:r>
            <a:endParaRPr lang="en-US" sz="3000" b="1" dirty="0">
              <a:solidFill>
                <a:srgbClr val="C00000"/>
              </a:solidFill>
            </a:endParaRPr>
          </a:p>
          <a:p>
            <a:r>
              <a:rPr lang="en-US" sz="3000" b="1" dirty="0">
                <a:solidFill>
                  <a:srgbClr val="C00000"/>
                </a:solidFill>
              </a:rPr>
              <a:t>T</a:t>
            </a:r>
            <a:r>
              <a:rPr lang="en-US" sz="3000" b="1" dirty="0" smtClean="0">
                <a:solidFill>
                  <a:srgbClr val="C00000"/>
                </a:solidFill>
              </a:rPr>
              <a:t>hat </a:t>
            </a:r>
            <a:r>
              <a:rPr lang="en-US" sz="3000" b="1" dirty="0">
                <a:solidFill>
                  <a:srgbClr val="C00000"/>
                </a:solidFill>
              </a:rPr>
              <a:t>my trials came to only made me </a:t>
            </a:r>
            <a:r>
              <a:rPr lang="en-US" sz="3000" b="1" dirty="0" smtClean="0">
                <a:solidFill>
                  <a:srgbClr val="C00000"/>
                </a:solidFill>
              </a:rPr>
              <a:t>strong.</a:t>
            </a:r>
            <a:endParaRPr lang="en-US" sz="3000" b="1" dirty="0">
              <a:solidFill>
                <a:srgbClr val="C00000"/>
              </a:solidFill>
            </a:endParaRPr>
          </a:p>
          <a:p>
            <a:endParaRPr lang="en-US" sz="30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308313"/>
            <a:ext cx="3921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latin typeface="華康宗楷體 Std W7" pitchFamily="66" charset="-120"/>
                <a:ea typeface="華康宗楷體 Std W7" pitchFamily="66" charset="-120"/>
              </a:rPr>
              <a:t>安然過</a:t>
            </a:r>
            <a:r>
              <a:rPr lang="zh-TW" altLang="en-US" dirty="0" smtClean="0"/>
              <a:t>  </a:t>
            </a:r>
            <a:r>
              <a:rPr lang="en-US" altLang="zh-TW" sz="3000" b="1" dirty="0" smtClean="0">
                <a:solidFill>
                  <a:srgbClr val="C00000"/>
                </a:solidFill>
              </a:rPr>
              <a:t>(Through It All)</a:t>
            </a:r>
            <a:endParaRPr lang="en-US" sz="3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376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itforintimacy.com/wp-content/uploads/2012/11/suffering-statue-with-tears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844679">
            <a:off x="3483941" y="668296"/>
            <a:ext cx="4244453" cy="553193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893088"/>
            <a:ext cx="6347828" cy="5196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安然過，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安然過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，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因我信靠主耶穌，因我信靠真神；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安然過，安然過，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因我相信神的話是真。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>
              <a:lnSpc>
                <a:spcPts val="2600"/>
              </a:lnSpc>
            </a:pP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3200" b="1" dirty="0" smtClean="0">
                <a:solidFill>
                  <a:srgbClr val="C00000"/>
                </a:solidFill>
                <a:ea typeface="華康宗楷體 Std W7" pitchFamily="66" charset="-120"/>
              </a:rPr>
              <a:t>Through it all, through it all, </a:t>
            </a:r>
          </a:p>
          <a:p>
            <a:r>
              <a:rPr lang="en-US" sz="3000" b="1" dirty="0" smtClean="0">
                <a:solidFill>
                  <a:srgbClr val="C00000"/>
                </a:solidFill>
              </a:rPr>
              <a:t>I’ve learned to trust in Jesus, </a:t>
            </a:r>
          </a:p>
          <a:p>
            <a:r>
              <a:rPr lang="en-US" sz="3000" b="1" dirty="0" smtClean="0">
                <a:solidFill>
                  <a:srgbClr val="C00000"/>
                </a:solidFill>
              </a:rPr>
              <a:t>I’ve learned to trust in God.</a:t>
            </a:r>
            <a:endParaRPr lang="en-US" sz="3000" b="1" dirty="0">
              <a:solidFill>
                <a:srgbClr val="C00000"/>
              </a:solidFill>
            </a:endParaRPr>
          </a:p>
          <a:p>
            <a:r>
              <a:rPr lang="en-US" sz="3000" b="1" dirty="0" smtClean="0">
                <a:solidFill>
                  <a:srgbClr val="C00000"/>
                </a:solidFill>
              </a:rPr>
              <a:t>Through it all, through it all,</a:t>
            </a:r>
            <a:endParaRPr lang="en-US" sz="3000" b="1" dirty="0">
              <a:solidFill>
                <a:srgbClr val="C00000"/>
              </a:solidFill>
            </a:endParaRPr>
          </a:p>
          <a:p>
            <a:r>
              <a:rPr lang="en-US" sz="3000" b="1" dirty="0" smtClean="0">
                <a:solidFill>
                  <a:srgbClr val="C00000"/>
                </a:solidFill>
              </a:rPr>
              <a:t>I’ve learned to depend upon His Word.</a:t>
            </a:r>
            <a:endParaRPr lang="en-US" sz="3000" b="1" dirty="0">
              <a:solidFill>
                <a:srgbClr val="C00000"/>
              </a:solidFill>
            </a:endParaRPr>
          </a:p>
          <a:p>
            <a:endParaRPr lang="en-US" sz="30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308313"/>
            <a:ext cx="39294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latin typeface="華康宗楷體 Std W7" pitchFamily="66" charset="-120"/>
                <a:ea typeface="華康宗楷體 Std W7" pitchFamily="66" charset="-120"/>
              </a:rPr>
              <a:t>安然過</a:t>
            </a:r>
            <a:r>
              <a:rPr lang="zh-TW" altLang="en-US" dirty="0" smtClean="0"/>
              <a:t>  </a:t>
            </a:r>
            <a:r>
              <a:rPr lang="en-US" altLang="zh-TW" sz="3000" b="1" dirty="0" smtClean="0">
                <a:solidFill>
                  <a:srgbClr val="C00000"/>
                </a:solidFill>
              </a:rPr>
              <a:t>(Through It All)</a:t>
            </a:r>
            <a:endParaRPr lang="en-US" sz="3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136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itforintimacy.com/wp-content/uploads/2012/11/suffering-statue-with-tears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844679">
            <a:off x="3483941" y="668296"/>
            <a:ext cx="4244453" cy="553193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893088"/>
            <a:ext cx="8310673" cy="5657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感謝神領我攀高山，感謝神領我經幽谷，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感謝神領我度過風暴；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若我從未經過困難，就不知道神的大能，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更不知在主裡信心果效。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>
              <a:lnSpc>
                <a:spcPts val="2600"/>
              </a:lnSpc>
            </a:pP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3200" b="1" dirty="0" smtClean="0">
                <a:solidFill>
                  <a:srgbClr val="C00000"/>
                </a:solidFill>
                <a:ea typeface="華康宗楷體 Std W7" pitchFamily="66" charset="-120"/>
              </a:rPr>
              <a:t>I thank God for the mountains,</a:t>
            </a:r>
            <a:endParaRPr lang="en-US" sz="3200" b="1" dirty="0">
              <a:solidFill>
                <a:srgbClr val="C00000"/>
              </a:solidFill>
              <a:ea typeface="華康宗楷體 Std W7" pitchFamily="66" charset="-120"/>
            </a:endParaRPr>
          </a:p>
          <a:p>
            <a:r>
              <a:rPr lang="en-US" sz="3000" b="1" dirty="0" smtClean="0">
                <a:solidFill>
                  <a:srgbClr val="C00000"/>
                </a:solidFill>
              </a:rPr>
              <a:t>And I thank Him for the valleys,</a:t>
            </a:r>
            <a:endParaRPr lang="en-US" sz="3000" b="1" dirty="0">
              <a:solidFill>
                <a:srgbClr val="C00000"/>
              </a:solidFill>
            </a:endParaRPr>
          </a:p>
          <a:p>
            <a:r>
              <a:rPr lang="en-US" sz="3000" b="1" dirty="0" smtClean="0">
                <a:solidFill>
                  <a:srgbClr val="C00000"/>
                </a:solidFill>
              </a:rPr>
              <a:t>I thank Him for the storms He brought me through;</a:t>
            </a:r>
            <a:endParaRPr lang="en-US" sz="3000" b="1" dirty="0">
              <a:solidFill>
                <a:srgbClr val="C00000"/>
              </a:solidFill>
            </a:endParaRPr>
          </a:p>
          <a:p>
            <a:r>
              <a:rPr lang="en-US" sz="3000" b="1" dirty="0" smtClean="0">
                <a:solidFill>
                  <a:srgbClr val="C00000"/>
                </a:solidFill>
              </a:rPr>
              <a:t>For if I’d never had a problem, </a:t>
            </a:r>
          </a:p>
          <a:p>
            <a:r>
              <a:rPr lang="en-US" sz="3000" b="1" dirty="0" smtClean="0">
                <a:solidFill>
                  <a:srgbClr val="C00000"/>
                </a:solidFill>
              </a:rPr>
              <a:t>I wouldn’t know that  He could solve them,</a:t>
            </a:r>
            <a:endParaRPr lang="en-US" sz="3000" b="1" dirty="0">
              <a:solidFill>
                <a:srgbClr val="C00000"/>
              </a:solidFill>
            </a:endParaRPr>
          </a:p>
          <a:p>
            <a:r>
              <a:rPr lang="en-US" sz="3000" b="1" dirty="0" smtClean="0">
                <a:solidFill>
                  <a:srgbClr val="C00000"/>
                </a:solidFill>
              </a:rPr>
              <a:t>I’d never know what faith in God could do.</a:t>
            </a:r>
            <a:endParaRPr lang="en-US" sz="3000" b="1" dirty="0">
              <a:solidFill>
                <a:srgbClr val="C00000"/>
              </a:solidFill>
            </a:endParaRPr>
          </a:p>
          <a:p>
            <a:endParaRPr lang="en-US" sz="30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308313"/>
            <a:ext cx="3921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latin typeface="華康宗楷體 Std W7" pitchFamily="66" charset="-120"/>
                <a:ea typeface="華康宗楷體 Std W7" pitchFamily="66" charset="-120"/>
              </a:rPr>
              <a:t>安然過</a:t>
            </a:r>
            <a:r>
              <a:rPr lang="zh-TW" altLang="en-US" dirty="0" smtClean="0"/>
              <a:t>  </a:t>
            </a:r>
            <a:r>
              <a:rPr lang="en-US" altLang="zh-TW" sz="3000" b="1" dirty="0" smtClean="0">
                <a:solidFill>
                  <a:srgbClr val="C00000"/>
                </a:solidFill>
              </a:rPr>
              <a:t>(Through It All)</a:t>
            </a:r>
            <a:endParaRPr lang="en-US" sz="3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290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itforintimacy.com/wp-content/uploads/2012/11/suffering-statue-with-tears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844679">
            <a:off x="3483941" y="668296"/>
            <a:ext cx="4244453" cy="553193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893088"/>
            <a:ext cx="6347828" cy="5196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安然過，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安然過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，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因我信靠主耶穌，因我信靠真神；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安然過，安然過，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因我相信神的話是真。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>
              <a:lnSpc>
                <a:spcPts val="2600"/>
              </a:lnSpc>
            </a:pP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altLang="zh-TW" sz="3200" b="1" dirty="0" smtClean="0">
                <a:solidFill>
                  <a:srgbClr val="C00000"/>
                </a:solidFill>
                <a:ea typeface="華康宗楷體 Std W7" pitchFamily="66" charset="-120"/>
              </a:rPr>
              <a:t>Through it all, through it all, </a:t>
            </a:r>
          </a:p>
          <a:p>
            <a:r>
              <a:rPr lang="en-US" sz="3000" b="1" dirty="0" smtClean="0">
                <a:solidFill>
                  <a:srgbClr val="C00000"/>
                </a:solidFill>
              </a:rPr>
              <a:t>I’ve learned to trust in Jesus, </a:t>
            </a:r>
          </a:p>
          <a:p>
            <a:r>
              <a:rPr lang="en-US" sz="3000" b="1" dirty="0" smtClean="0">
                <a:solidFill>
                  <a:srgbClr val="C00000"/>
                </a:solidFill>
              </a:rPr>
              <a:t>I’ve learned to trust in God.</a:t>
            </a:r>
            <a:endParaRPr lang="en-US" sz="3000" b="1" dirty="0">
              <a:solidFill>
                <a:srgbClr val="C00000"/>
              </a:solidFill>
            </a:endParaRPr>
          </a:p>
          <a:p>
            <a:r>
              <a:rPr lang="en-US" sz="3000" b="1" dirty="0" smtClean="0">
                <a:solidFill>
                  <a:srgbClr val="C00000"/>
                </a:solidFill>
              </a:rPr>
              <a:t>Through it all, through it all,</a:t>
            </a:r>
            <a:endParaRPr lang="en-US" sz="3000" b="1" dirty="0">
              <a:solidFill>
                <a:srgbClr val="C00000"/>
              </a:solidFill>
            </a:endParaRPr>
          </a:p>
          <a:p>
            <a:r>
              <a:rPr lang="en-US" sz="3000" b="1" dirty="0" smtClean="0">
                <a:solidFill>
                  <a:srgbClr val="C00000"/>
                </a:solidFill>
              </a:rPr>
              <a:t>I’ve learned to depend upon His Word.</a:t>
            </a:r>
            <a:endParaRPr lang="en-US" sz="3000" b="1" dirty="0">
              <a:solidFill>
                <a:srgbClr val="C00000"/>
              </a:solidFill>
            </a:endParaRPr>
          </a:p>
          <a:p>
            <a:endParaRPr lang="en-US" sz="30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308313"/>
            <a:ext cx="39294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latin typeface="華康宗楷體 Std W7" pitchFamily="66" charset="-120"/>
                <a:ea typeface="華康宗楷體 Std W7" pitchFamily="66" charset="-120"/>
              </a:rPr>
              <a:t>安然過</a:t>
            </a:r>
            <a:r>
              <a:rPr lang="zh-TW" altLang="en-US" dirty="0" smtClean="0"/>
              <a:t>  </a:t>
            </a:r>
            <a:r>
              <a:rPr lang="en-US" altLang="zh-TW" sz="3000" b="1" dirty="0" smtClean="0">
                <a:solidFill>
                  <a:srgbClr val="C00000"/>
                </a:solidFill>
              </a:rPr>
              <a:t>(Through It All)</a:t>
            </a:r>
            <a:endParaRPr lang="en-US" sz="3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601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1326</Words>
  <Application>Microsoft Office PowerPoint</Application>
  <PresentationFormat>On-screen Show (4:3)</PresentationFormat>
  <Paragraphs>121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華康正顏楷體 Std W9</vt:lpstr>
      <vt:lpstr>華康宗楷體 Std W7</vt:lpstr>
      <vt:lpstr>Calibri</vt:lpstr>
      <vt:lpstr>新細明體</vt:lpstr>
      <vt:lpstr>Wingdings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rong chen</cp:lastModifiedBy>
  <cp:revision>30</cp:revision>
  <dcterms:created xsi:type="dcterms:W3CDTF">2013-05-07T21:30:51Z</dcterms:created>
  <dcterms:modified xsi:type="dcterms:W3CDTF">2013-05-28T06:43:55Z</dcterms:modified>
</cp:coreProperties>
</file>