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08" r:id="rId2"/>
    <p:sldMasterId id="2147483720" r:id="rId3"/>
    <p:sldMasterId id="2147483732" r:id="rId4"/>
    <p:sldMasterId id="2147483744" r:id="rId5"/>
    <p:sldMasterId id="2147483756" r:id="rId6"/>
    <p:sldMasterId id="2147483768" r:id="rId7"/>
    <p:sldMasterId id="2147483780" r:id="rId8"/>
  </p:sldMasterIdLst>
  <p:notesMasterIdLst>
    <p:notesMasterId r:id="rId31"/>
  </p:notesMasterIdLst>
  <p:sldIdLst>
    <p:sldId id="25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86" r:id="rId27"/>
    <p:sldId id="387" r:id="rId28"/>
    <p:sldId id="388" r:id="rId29"/>
    <p:sldId id="389" r:id="rId30"/>
  </p:sldIdLst>
  <p:sldSz cx="9144000" cy="6858000" type="screen4x3"/>
  <p:notesSz cx="6858000" cy="9144000"/>
  <p:embeddedFontLst>
    <p:embeddedFont>
      <p:font typeface="Calibri" pitchFamily="34" charset="0"/>
      <p:regular r:id="rId32"/>
      <p:bold r:id="rId33"/>
      <p:italic r:id="rId34"/>
      <p:boldItalic r:id="rId35"/>
    </p:embeddedFont>
    <p:embeddedFont>
      <p:font typeface="新細明體" pitchFamily="18" charset="-120"/>
      <p:regular r:id="rId36"/>
    </p:embeddedFont>
    <p:embeddedFont>
      <p:font typeface="宋体" pitchFamily="2" charset="-122"/>
      <p:regular r:id="rId37"/>
    </p:embeddedFont>
    <p:embeddedFont>
      <p:font typeface="Palatino Linotype" pitchFamily="18" charset="0"/>
      <p:regular r:id="rId38"/>
      <p:bold r:id="rId39"/>
      <p:italic r:id="rId40"/>
      <p:boldItalic r:id="rId41"/>
    </p:embeddedFont>
    <p:embeddedFont>
      <p:font typeface="MV Boli" pitchFamily="2" charset="0"/>
      <p:regular r:id="rId42"/>
    </p:embeddedFont>
    <p:embeddedFont>
      <p:font typeface="Century Schoolbook" charset="0"/>
      <p:regular r:id="rId43"/>
      <p:bold r:id="rId44"/>
      <p:italic r:id="rId45"/>
      <p:boldItalic r:id="rId46"/>
    </p:embeddedFont>
    <p:embeddedFont>
      <p:font typeface="Wingdings 2" pitchFamily="18" charset="2"/>
      <p:regular r:id="rId47"/>
    </p:embeddedFont>
    <p:embeddedFont>
      <p:font typeface="Jokerman" charset="0"/>
      <p:regular r:id="rId48"/>
    </p:embeddedFont>
    <p:embeddedFont>
      <p:font typeface="微軟正黑體" pitchFamily="34" charset="-120"/>
      <p:regular r:id="rId49"/>
      <p:bold r:id="rId50"/>
    </p:embeddedFont>
    <p:embeddedFont>
      <p:font typeface="Century Gothic" pitchFamily="34" charset="0"/>
      <p:regular r:id="rId51"/>
      <p:bold r:id="rId52"/>
      <p:italic r:id="rId53"/>
      <p:boldItalic r:id="rId54"/>
    </p:embeddedFont>
    <p:embeddedFont>
      <p:font typeface="Candara" pitchFamily="34" charset="0"/>
      <p:regular r:id="rId55"/>
      <p:bold r:id="rId56"/>
      <p:italic r:id="rId57"/>
      <p:boldItalic r:id="rId58"/>
    </p:embeddedFont>
    <p:embeddedFont>
      <p:font typeface="標楷體" pitchFamily="65" charset="-120"/>
      <p:regular r:id="rId59"/>
    </p:embeddedFont>
    <p:embeddedFont>
      <p:font typeface="Brush Script MT" charset="0"/>
      <p:italic r:id="rId60"/>
    </p:embeddedFont>
    <p:embeddedFont>
      <p:font typeface="Franklin Gothic Book" charset="0"/>
      <p:regular r:id="rId61"/>
      <p:italic r:id="rId62"/>
    </p:embeddedFont>
    <p:embeddedFont>
      <p:font typeface="Constantia" pitchFamily="18" charset="0"/>
      <p:regular r:id="rId63"/>
      <p:bold r:id="rId64"/>
      <p:italic r:id="rId65"/>
      <p:boldItalic r:id="rId66"/>
    </p:embeddedFont>
    <p:embeddedFont>
      <p:font typeface="Rage Italic" charset="0"/>
      <p:regular r:id="rId67"/>
    </p:embeddedFont>
    <p:embeddedFont>
      <p:font typeface="Trebuchet MS" pitchFamily="34" charset="0"/>
      <p:regular r:id="rId68"/>
      <p:bold r:id="rId69"/>
      <p:italic r:id="rId70"/>
      <p:boldItalic r:id="rId71"/>
    </p:embeddedFont>
    <p:embeddedFont>
      <p:font typeface="Verdana" pitchFamily="34" charset="0"/>
      <p:regular r:id="rId72"/>
      <p:bold r:id="rId73"/>
      <p:italic r:id="rId74"/>
      <p:boldItalic r:id="rId7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66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22" autoAdjust="0"/>
  </p:normalViewPr>
  <p:slideViewPr>
    <p:cSldViewPr>
      <p:cViewPr>
        <p:scale>
          <a:sx n="64" d="100"/>
          <a:sy n="64" d="100"/>
        </p:scale>
        <p:origin x="-1578" y="-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8.fntdata"/><Relationship Id="rId21" Type="http://schemas.openxmlformats.org/officeDocument/2006/relationships/slide" Target="slides/slide13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font" Target="fonts/font24.fntdata"/><Relationship Id="rId63" Type="http://schemas.openxmlformats.org/officeDocument/2006/relationships/font" Target="fonts/font32.fntdata"/><Relationship Id="rId68" Type="http://schemas.openxmlformats.org/officeDocument/2006/relationships/font" Target="fonts/font37.fntdata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4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8" Type="http://schemas.openxmlformats.org/officeDocument/2006/relationships/font" Target="fonts/font27.fntdata"/><Relationship Id="rId66" Type="http://schemas.openxmlformats.org/officeDocument/2006/relationships/font" Target="fonts/font35.fntdata"/><Relationship Id="rId74" Type="http://schemas.openxmlformats.org/officeDocument/2006/relationships/font" Target="fonts/font43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30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Relationship Id="rId60" Type="http://schemas.openxmlformats.org/officeDocument/2006/relationships/font" Target="fonts/font29.fntdata"/><Relationship Id="rId65" Type="http://schemas.openxmlformats.org/officeDocument/2006/relationships/font" Target="fonts/font34.fntdata"/><Relationship Id="rId73" Type="http://schemas.openxmlformats.org/officeDocument/2006/relationships/font" Target="fonts/font42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font" Target="fonts/font25.fntdata"/><Relationship Id="rId64" Type="http://schemas.openxmlformats.org/officeDocument/2006/relationships/font" Target="fonts/font33.fntdata"/><Relationship Id="rId69" Type="http://schemas.openxmlformats.org/officeDocument/2006/relationships/font" Target="fonts/font38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20.fntdata"/><Relationship Id="rId72" Type="http://schemas.openxmlformats.org/officeDocument/2006/relationships/font" Target="fonts/font4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59" Type="http://schemas.openxmlformats.org/officeDocument/2006/relationships/font" Target="fonts/font28.fntdata"/><Relationship Id="rId67" Type="http://schemas.openxmlformats.org/officeDocument/2006/relationships/font" Target="fonts/font36.fntdata"/><Relationship Id="rId20" Type="http://schemas.openxmlformats.org/officeDocument/2006/relationships/slide" Target="slides/slide12.xml"/><Relationship Id="rId41" Type="http://schemas.openxmlformats.org/officeDocument/2006/relationships/font" Target="fonts/font10.fntdata"/><Relationship Id="rId54" Type="http://schemas.openxmlformats.org/officeDocument/2006/relationships/font" Target="fonts/font23.fntdata"/><Relationship Id="rId62" Type="http://schemas.openxmlformats.org/officeDocument/2006/relationships/font" Target="fonts/font31.fntdata"/><Relationship Id="rId70" Type="http://schemas.openxmlformats.org/officeDocument/2006/relationships/font" Target="fonts/font39.fntdata"/><Relationship Id="rId75" Type="http://schemas.openxmlformats.org/officeDocument/2006/relationships/font" Target="fonts/font4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font" Target="fonts/font2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263BB-71DF-4DAF-B029-12A3F00EAB3F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10BD4-F888-4070-8185-A4B43884F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673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D423-7A21-4699-BACD-27E6786F6A47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8EDD-092B-4D93-B0D3-78B1830AB3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8007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D423-7A21-4699-BACD-27E6786F6A47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8EDD-092B-4D93-B0D3-78B1830AB3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668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D423-7A21-4699-BACD-27E6786F6A47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8EDD-092B-4D93-B0D3-78B1830AB3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964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D423-7A21-4699-BACD-27E6786F6A47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8EDD-092B-4D93-B0D3-78B1830AB3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3667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D423-7A21-4699-BACD-27E6786F6A47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8EDD-092B-4D93-B0D3-78B1830AB3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4432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D423-7A21-4699-BACD-27E6786F6A47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8EDD-092B-4D93-B0D3-78B1830AB3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4569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D423-7A21-4699-BACD-27E6786F6A47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8EDD-092B-4D93-B0D3-78B1830AB3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1447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D423-7A21-4699-BACD-27E6786F6A47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8EDD-092B-4D93-B0D3-78B1830AB3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611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D423-7A21-4699-BACD-27E6786F6A47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8EDD-092B-4D93-B0D3-78B1830AB3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5138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D423-7A21-4699-BACD-27E6786F6A47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8EDD-092B-4D93-B0D3-78B1830AB3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1469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D423-7A21-4699-BACD-27E6786F6A47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8EDD-092B-4D93-B0D3-78B1830AB3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726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4714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3504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6243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7881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891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0444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1122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62435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690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17790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99004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2189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91471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1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4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1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6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9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1878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43289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2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9"/>
            <a:ext cx="4041648" cy="391318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4109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56561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17833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9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273051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9" y="2438401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79661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7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42828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35782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26825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13335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15523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9422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86806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47965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58675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62184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54665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12199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07665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78314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7199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93475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9" y="4087563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5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6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6" y="1437449"/>
            <a:ext cx="64177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55241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08231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4" y="3429001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1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49644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65314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2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07885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1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86812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4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09688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32840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1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78574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39433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67829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70184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449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09904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372823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43660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805813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040883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58701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12220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0771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70965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4722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5830439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xmlns="" val="15068108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689084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66871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12604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5121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0239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186957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409858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98930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892950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61767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868278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8167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901444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317154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TW" altLang="en-US" smtClean="0"/>
              <a:t>按一下圖示以新增圖片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266188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47849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6489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6/23/2013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2EAE0B-F28A-419B-9DF7-905291E22FFF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946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6449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9" y="6356351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6" y="6356351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9" y="6356351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1" y="6499385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5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31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D2F39-F88E-4685-8190-82FF541699D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84F7B-C246-42E9-B983-55368914261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229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30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4"/>
            <a:ext cx="1161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9428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4836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3456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17EAF44-262F-4A2B-B86B-ABA540C46E37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2013/6/23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E6B6393-2356-4D38-AD31-F1D48804A65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1820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2iEQGP_N7-I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eg"/><Relationship Id="rId4" Type="http://schemas.openxmlformats.org/officeDocument/2006/relationships/image" Target="../media/image2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8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cardensdesign.com/imagery/Photos/Religion_00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0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38200" y="1699318"/>
            <a:ext cx="73661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主日</a:t>
            </a:r>
            <a:r>
              <a:rPr lang="zh-TW" altLang="en-US" sz="4000" dirty="0">
                <a:solidFill>
                  <a:prstClr val="white"/>
                </a:solidFill>
                <a:latin typeface="華康圓體 Std W9" pitchFamily="50" charset="-120"/>
                <a:ea typeface="華康圓體 Std W9" pitchFamily="50" charset="-120"/>
              </a:rPr>
              <a:t>信息</a:t>
            </a:r>
            <a:r>
              <a:rPr lang="zh-TW" alt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：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『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讓</a:t>
            </a:r>
            <a:r>
              <a:rPr lang="zh-TW" alt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愛天天住我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家</a:t>
            </a:r>
            <a:r>
              <a:rPr lang="en-US" altLang="zh-TW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』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0401" y="4316343"/>
            <a:ext cx="3314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林</a:t>
            </a:r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錫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釧 </a:t>
            </a:r>
            <a:r>
              <a:rPr lang="zh-CN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itchFamily="50" charset="-120"/>
                <a:ea typeface="華康圓體 Std W9" pitchFamily="50" charset="-120"/>
              </a:rPr>
              <a:t>牧師</a:t>
            </a:r>
            <a:endParaRPr lang="zh-TW" altLang="en-US" sz="32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  <a:p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itchFamily="50" charset="-120"/>
              <a:ea typeface="華康圓體 Std W9" pitchFamily="50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6096819"/>
            <a:ext cx="291938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srgbClr val="FFFF00"/>
                </a:solidFill>
                <a:sym typeface="Wingdings"/>
              </a:rPr>
              <a:t>6  </a:t>
            </a:r>
            <a:r>
              <a:rPr lang="en-US" altLang="zh-CN" sz="3800" dirty="0" smtClean="0">
                <a:solidFill>
                  <a:srgbClr val="FFFF00"/>
                </a:solidFill>
                <a:sym typeface="Wingdings"/>
              </a:rPr>
              <a:t>16 </a:t>
            </a:r>
            <a:r>
              <a:rPr lang="en-US" altLang="zh-TW" sz="3800" dirty="0" smtClean="0">
                <a:solidFill>
                  <a:srgbClr val="FFFF00"/>
                </a:solidFill>
                <a:sym typeface="Wingdings"/>
              </a:rPr>
              <a:t> </a:t>
            </a:r>
            <a:r>
              <a:rPr lang="en-US" altLang="zh-TW" sz="3800" dirty="0" smtClean="0">
                <a:solidFill>
                  <a:srgbClr val="FFFF00"/>
                </a:solidFill>
              </a:rPr>
              <a:t>2013</a:t>
            </a:r>
            <a:endParaRPr lang="en-US" sz="3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309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cross-1.jpg"/>
          <p:cNvPicPr>
            <a:picLocks/>
          </p:cNvPicPr>
          <p:nvPr/>
        </p:nvPicPr>
        <p:blipFill rotWithShape="1">
          <a:blip r:embed="rId2" cstate="print"/>
          <a:srcRect l="7173" t="5034" r="6138" b="5848"/>
          <a:stretch/>
        </p:blipFill>
        <p:spPr>
          <a:xfrm>
            <a:off x="-7055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23528" y="3717033"/>
            <a:ext cx="8568952" cy="1800200"/>
          </a:xfrm>
        </p:spPr>
        <p:txBody>
          <a:bodyPr>
            <a:prstTxWarp prst="textDeflateTop">
              <a:avLst/>
            </a:prstTxWarp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dist"/>
            <a:r>
              <a:rPr lang="zh-TW" altLang="en-US" sz="8800" dirty="0" smtClean="0">
                <a:ln w="50800" cmpd="dbl">
                  <a:noFill/>
                </a:ln>
                <a:solidFill>
                  <a:srgbClr val="00FF00"/>
                </a:solidFill>
                <a:effectLst>
                  <a:glow rad="127000">
                    <a:srgbClr val="FFFF00">
                      <a:alpha val="75000"/>
                    </a:srgbClr>
                  </a:glow>
                  <a:reflection blurRad="6350" stA="50000" endA="300" endPos="50000" dist="60007" dir="5400000" sy="-100000" algn="bl" rotWithShape="0"/>
                </a:effectLst>
                <a:latin typeface="華康圓體 Std W12" pitchFamily="50" charset="-120"/>
                <a:ea typeface="華康圓體 Std W12" pitchFamily="50" charset="-120"/>
              </a:rPr>
              <a:t>讓</a:t>
            </a:r>
            <a:r>
              <a:rPr lang="zh-TW" altLang="en-US" sz="8800" dirty="0" smtClean="0">
                <a:ln w="50800" cmpd="dbl">
                  <a:noFill/>
                </a:ln>
                <a:solidFill>
                  <a:srgbClr val="FF00FF"/>
                </a:solidFill>
                <a:effectLst>
                  <a:glow rad="127000">
                    <a:srgbClr val="FFFF00">
                      <a:alpha val="75000"/>
                    </a:srgbClr>
                  </a:glow>
                  <a:reflection blurRad="6350" stA="50000" endA="300" endPos="50000" dist="60007" dir="5400000" sy="-100000" algn="bl" rotWithShape="0"/>
                </a:effectLst>
                <a:latin typeface="華康圓體 Std W12" pitchFamily="50" charset="-120"/>
                <a:ea typeface="華康圓體 Std W12" pitchFamily="50" charset="-120"/>
              </a:rPr>
              <a:t>愛</a:t>
            </a:r>
            <a:r>
              <a:rPr lang="zh-TW" altLang="en-US" sz="8800" dirty="0" smtClean="0">
                <a:ln w="50800" cmpd="dbl">
                  <a:noFill/>
                </a:ln>
                <a:solidFill>
                  <a:srgbClr val="00FF00"/>
                </a:solidFill>
                <a:effectLst>
                  <a:glow rad="127000">
                    <a:srgbClr val="FFFF00">
                      <a:alpha val="75000"/>
                    </a:srgbClr>
                  </a:glow>
                  <a:reflection blurRad="6350" stA="50000" endA="300" endPos="50000" dist="60007" dir="5400000" sy="-100000" algn="bl" rotWithShape="0"/>
                </a:effectLst>
                <a:latin typeface="華康圓體 Std W12" pitchFamily="50" charset="-120"/>
                <a:ea typeface="華康圓體 Std W12" pitchFamily="50" charset="-120"/>
              </a:rPr>
              <a:t>天天住我</a:t>
            </a:r>
            <a:r>
              <a:rPr lang="zh-TW" altLang="en-US" sz="8800" dirty="0" smtClean="0">
                <a:ln w="50800" cmpd="dbl">
                  <a:noFill/>
                </a:ln>
                <a:solidFill>
                  <a:srgbClr val="FF00FF"/>
                </a:solidFill>
                <a:effectLst>
                  <a:glow rad="127000">
                    <a:srgbClr val="FFFF00">
                      <a:alpha val="75000"/>
                    </a:srgbClr>
                  </a:glow>
                  <a:reflection blurRad="6350" stA="50000" endA="300" endPos="50000" dist="60007" dir="5400000" sy="-100000" algn="bl" rotWithShape="0"/>
                </a:effectLst>
                <a:latin typeface="華康圓體 Std W12" pitchFamily="50" charset="-120"/>
                <a:ea typeface="華康圓體 Std W12" pitchFamily="50" charset="-120"/>
              </a:rPr>
              <a:t>家</a:t>
            </a:r>
            <a:endParaRPr lang="zh-TW" altLang="en-US" sz="8800" dirty="0">
              <a:ln w="50800" cmpd="dbl">
                <a:noFill/>
              </a:ln>
              <a:solidFill>
                <a:srgbClr val="FF00FF"/>
              </a:solidFill>
              <a:effectLst>
                <a:glow rad="127000">
                  <a:srgbClr val="FFFF00">
                    <a:alpha val="75000"/>
                  </a:srgbClr>
                </a:glow>
                <a:reflection blurRad="6350" stA="50000" endA="300" endPos="50000" dist="60007" dir="5400000" sy="-100000" algn="bl" rotWithShape="0"/>
              </a:effectLst>
              <a:latin typeface="華康圓體 Std W12" pitchFamily="50" charset="-120"/>
              <a:ea typeface="華康圓體 Std W12" pitchFamily="50" charset="-120"/>
            </a:endParaRPr>
          </a:p>
        </p:txBody>
      </p:sp>
      <p:sp>
        <p:nvSpPr>
          <p:cNvPr id="5" name="心形 4">
            <a:hlinkClick r:id="rId3"/>
          </p:cNvPr>
          <p:cNvSpPr/>
          <p:nvPr/>
        </p:nvSpPr>
        <p:spPr>
          <a:xfrm>
            <a:off x="1835696" y="4725144"/>
            <a:ext cx="576064" cy="504056"/>
          </a:xfrm>
          <a:prstGeom prst="hear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95736" y="6481285"/>
            <a:ext cx="6211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504D">
                    <a:lumMod val="75000"/>
                  </a:srgbClr>
                </a:solidFill>
              </a:rPr>
              <a:t>http://www.youtube.com/watch?v=2iEQGP_N7-I</a:t>
            </a:r>
          </a:p>
        </p:txBody>
      </p:sp>
    </p:spTree>
    <p:extLst>
      <p:ext uri="{BB962C8B-B14F-4D97-AF65-F5344CB8AC3E}">
        <p14:creationId xmlns:p14="http://schemas.microsoft.com/office/powerpoint/2010/main" xmlns="" val="193501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32656"/>
            <a:ext cx="5580112" cy="571171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88640"/>
            <a:ext cx="8245896" cy="631600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lum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21088"/>
            <a:ext cx="2160240" cy="1918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1738536" cy="1224136"/>
          </a:xfrm>
        </p:spPr>
        <p:txBody>
          <a:bodyPr anchor="t"/>
          <a:lstStyle/>
          <a:p>
            <a:pPr>
              <a:lnSpc>
                <a:spcPct val="100000"/>
              </a:lnSpc>
            </a:pPr>
            <a:r>
              <a:rPr lang="zh-TW" altLang="en-US" sz="6000" dirty="0" smtClean="0">
                <a:effectLst/>
                <a:latin typeface="華康黑體 Std W9" pitchFamily="34" charset="-120"/>
                <a:ea typeface="華康黑體 Std W9" pitchFamily="34" charset="-120"/>
              </a:rPr>
              <a:t>婚</a:t>
            </a:r>
            <a:endParaRPr lang="zh-TW" altLang="en-US" sz="6000" dirty="0">
              <a:effectLst/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6" name="禁止標誌 5"/>
          <p:cNvSpPr/>
          <p:nvPr/>
        </p:nvSpPr>
        <p:spPr>
          <a:xfrm>
            <a:off x="405880" y="188640"/>
            <a:ext cx="1315459" cy="1296144"/>
          </a:xfrm>
          <a:prstGeom prst="noSmoking">
            <a:avLst>
              <a:gd name="adj" fmla="val 9159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標題 2"/>
          <p:cNvSpPr txBox="1">
            <a:spLocks/>
          </p:cNvSpPr>
          <p:nvPr/>
        </p:nvSpPr>
        <p:spPr>
          <a:xfrm>
            <a:off x="7009928" y="260648"/>
            <a:ext cx="1738536" cy="12241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TW" altLang="en-US" sz="6000" dirty="0">
                <a:solidFill>
                  <a:srgbClr val="2F5897"/>
                </a:solidFill>
                <a:effectLst/>
                <a:latin typeface="華康黑體 Std W9" pitchFamily="34" charset="-120"/>
                <a:ea typeface="華康黑體 Std W9" pitchFamily="34" charset="-120"/>
              </a:rPr>
              <a:t>生</a:t>
            </a:r>
          </a:p>
        </p:txBody>
      </p:sp>
      <p:sp>
        <p:nvSpPr>
          <p:cNvPr id="9" name="禁止標誌 8"/>
          <p:cNvSpPr/>
          <p:nvPr/>
        </p:nvSpPr>
        <p:spPr>
          <a:xfrm>
            <a:off x="7236296" y="188640"/>
            <a:ext cx="1315459" cy="1296144"/>
          </a:xfrm>
          <a:prstGeom prst="noSmoking">
            <a:avLst>
              <a:gd name="adj" fmla="val 9159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10" name="標題 2"/>
          <p:cNvSpPr txBox="1">
            <a:spLocks/>
          </p:cNvSpPr>
          <p:nvPr/>
        </p:nvSpPr>
        <p:spPr>
          <a:xfrm>
            <a:off x="179512" y="5301208"/>
            <a:ext cx="1738536" cy="12241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TW" altLang="en-US" sz="6000" dirty="0" smtClean="0">
                <a:solidFill>
                  <a:srgbClr val="2F5897"/>
                </a:solidFill>
                <a:effectLst/>
                <a:latin typeface="華康黑體 Std W9" pitchFamily="34" charset="-120"/>
                <a:ea typeface="華康黑體 Std W9" pitchFamily="34" charset="-120"/>
              </a:rPr>
              <a:t>養</a:t>
            </a:r>
            <a:endParaRPr lang="zh-TW" altLang="en-US" sz="6000" dirty="0">
              <a:solidFill>
                <a:srgbClr val="2F5897"/>
              </a:solidFill>
              <a:effectLst/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11" name="禁止標誌 10"/>
          <p:cNvSpPr/>
          <p:nvPr/>
        </p:nvSpPr>
        <p:spPr>
          <a:xfrm>
            <a:off x="405880" y="5229200"/>
            <a:ext cx="1315459" cy="1296144"/>
          </a:xfrm>
          <a:prstGeom prst="noSmoking">
            <a:avLst>
              <a:gd name="adj" fmla="val 9159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12" name="標題 2"/>
          <p:cNvSpPr txBox="1">
            <a:spLocks/>
          </p:cNvSpPr>
          <p:nvPr/>
        </p:nvSpPr>
        <p:spPr>
          <a:xfrm>
            <a:off x="7153944" y="5157192"/>
            <a:ext cx="1738536" cy="12241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TW" altLang="en-US" sz="6000" dirty="0">
                <a:solidFill>
                  <a:srgbClr val="2F5897"/>
                </a:solidFill>
                <a:effectLst/>
                <a:latin typeface="華康黑體 Std W9" pitchFamily="34" charset="-120"/>
                <a:ea typeface="華康黑體 Std W9" pitchFamily="34" charset="-120"/>
              </a:rPr>
              <a:t>教</a:t>
            </a:r>
          </a:p>
        </p:txBody>
      </p:sp>
      <p:sp>
        <p:nvSpPr>
          <p:cNvPr id="13" name="禁止標誌 12"/>
          <p:cNvSpPr/>
          <p:nvPr/>
        </p:nvSpPr>
        <p:spPr>
          <a:xfrm>
            <a:off x="7380312" y="5085184"/>
            <a:ext cx="1315459" cy="1296144"/>
          </a:xfrm>
          <a:prstGeom prst="noSmoking">
            <a:avLst>
              <a:gd name="adj" fmla="val 9159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8729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8" grpId="0"/>
      <p:bldP spid="9" grpId="0" animBg="1"/>
      <p:bldP spid="10" grpId="0"/>
      <p:bldP spid="11" grpId="0" animBg="1"/>
      <p:bldP spid="12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51" b="22663"/>
          <a:stretch/>
        </p:blipFill>
        <p:spPr bwMode="auto">
          <a:xfrm>
            <a:off x="0" y="1"/>
            <a:ext cx="9180512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 txBox="1">
            <a:spLocks/>
          </p:cNvSpPr>
          <p:nvPr/>
        </p:nvSpPr>
        <p:spPr>
          <a:xfrm>
            <a:off x="467545" y="260648"/>
            <a:ext cx="8137412" cy="2376264"/>
          </a:xfrm>
          <a:prstGeom prst="rect">
            <a:avLst/>
          </a:prstGeom>
          <a:solidFill>
            <a:srgbClr val="D9D9D9">
              <a:alpha val="40000"/>
            </a:srgb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hangingPunct="0">
              <a:lnSpc>
                <a:spcPts val="6000"/>
              </a:lnSpc>
            </a:pPr>
            <a:r>
              <a:rPr lang="zh-TW" altLang="en-US" dirty="0">
                <a:solidFill>
                  <a:srgbClr val="FF0000"/>
                </a:solidFill>
                <a:effectLst>
                  <a:glow rad="127000">
                    <a:prstClr val="white"/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若不是耶和華建造房屋，建造的人就枉然勞力；若不是耶和華看守城池，看守的人就枉然警醒</a:t>
            </a:r>
            <a:r>
              <a:rPr lang="zh-TW" altLang="en-US" dirty="0" smtClean="0">
                <a:solidFill>
                  <a:srgbClr val="FF0000"/>
                </a:solidFill>
                <a:effectLst>
                  <a:glow rad="127000">
                    <a:prstClr val="white"/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。</a:t>
            </a:r>
            <a:endParaRPr lang="en-US" altLang="zh-TW" dirty="0" smtClean="0">
              <a:solidFill>
                <a:srgbClr val="FF0000"/>
              </a:solidFill>
              <a:effectLst>
                <a:glow rad="127000">
                  <a:prstClr val="white"/>
                </a:glo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pPr algn="just" hangingPunct="0">
              <a:lnSpc>
                <a:spcPts val="6000"/>
              </a:lnSpc>
            </a:pPr>
            <a:r>
              <a:rPr lang="en-US" altLang="zh-TW" sz="3600" dirty="0">
                <a:solidFill>
                  <a:srgbClr val="FF0000"/>
                </a:solidFill>
                <a:effectLst>
                  <a:glow rad="127000">
                    <a:prstClr val="white"/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en-US" altLang="zh-TW" sz="3600" dirty="0" smtClean="0">
                <a:solidFill>
                  <a:srgbClr val="FF0000"/>
                </a:solidFill>
                <a:effectLst>
                  <a:glow rad="127000">
                    <a:prstClr val="white"/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                   </a:t>
            </a:r>
            <a:r>
              <a:rPr lang="zh-TW" altLang="en-US" sz="3600" dirty="0" smtClean="0">
                <a:solidFill>
                  <a:srgbClr val="FF0000"/>
                </a:solidFill>
                <a:effectLst>
                  <a:glow rad="127000">
                    <a:prstClr val="white"/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（</a:t>
            </a:r>
            <a:r>
              <a:rPr lang="zh-TW" altLang="en-US" sz="3600" dirty="0">
                <a:solidFill>
                  <a:srgbClr val="FF0000"/>
                </a:solidFill>
                <a:effectLst>
                  <a:glow rad="127000">
                    <a:prstClr val="white"/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詩一廿七</a:t>
            </a:r>
            <a:r>
              <a:rPr lang="en-US" altLang="zh-TW" sz="3600" dirty="0">
                <a:solidFill>
                  <a:srgbClr val="FF0000"/>
                </a:solidFill>
                <a:effectLst>
                  <a:glow rad="127000">
                    <a:prstClr val="white"/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1</a:t>
            </a:r>
            <a:r>
              <a:rPr lang="zh-TW" altLang="en-US" sz="3600" dirty="0">
                <a:solidFill>
                  <a:srgbClr val="FF0000"/>
                </a:solidFill>
                <a:effectLst>
                  <a:glow rad="127000">
                    <a:prstClr val="white"/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）</a:t>
            </a:r>
            <a:endParaRPr lang="en-US" altLang="zh-TW" sz="3600" dirty="0" smtClean="0">
              <a:solidFill>
                <a:srgbClr val="FF0000"/>
              </a:solidFill>
              <a:effectLst>
                <a:glow rad="127000">
                  <a:prstClr val="white"/>
                </a:glo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417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4" name="直線接點 3"/>
          <p:cNvCxnSpPr/>
          <p:nvPr/>
        </p:nvCxnSpPr>
        <p:spPr>
          <a:xfrm flipH="1">
            <a:off x="3059832" y="1916832"/>
            <a:ext cx="432048" cy="36004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20691432">
            <a:off x="2594558" y="2118130"/>
            <a:ext cx="2129844" cy="940966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B0753A"/>
            </a:solidFill>
          </a:ln>
        </p:spPr>
        <p:txBody>
          <a:bodyPr>
            <a:normAutofit/>
          </a:bodyPr>
          <a:lstStyle/>
          <a:p>
            <a:r>
              <a:rPr lang="en-US" altLang="zh-TW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LOVE</a:t>
            </a:r>
            <a:endParaRPr lang="zh-TW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8669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67855"/>
            <a:ext cx="9144000" cy="6522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-315416"/>
            <a:ext cx="460851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 rot="1799328">
            <a:off x="1874440" y="2410124"/>
            <a:ext cx="7171197" cy="2220293"/>
          </a:xfrm>
        </p:spPr>
        <p:txBody>
          <a:bodyPr>
            <a:prstTxWarp prst="textCascadeDown">
              <a:avLst>
                <a:gd name="adj" fmla="val 33880"/>
              </a:avLst>
            </a:prstTxWarp>
            <a:normAutofit/>
          </a:bodyPr>
          <a:lstStyle/>
          <a:p>
            <a:pPr algn="dist"/>
            <a:r>
              <a:rPr lang="zh-TW" altLang="en-US" sz="4800" dirty="0" smtClean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迎接</a:t>
            </a:r>
            <a:r>
              <a:rPr lang="zh-TW" altLang="en-US" sz="4800" dirty="0" smtClean="0">
                <a:solidFill>
                  <a:srgbClr val="FFFF00"/>
                </a:solidFill>
                <a:effectLst>
                  <a:glow rad="127000">
                    <a:srgbClr val="FF0000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愛的根源</a:t>
            </a:r>
            <a:r>
              <a:rPr lang="zh-TW" altLang="en-US" sz="4800" dirty="0" smtClean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進駐我家</a:t>
            </a:r>
            <a:endParaRPr lang="zh-TW" altLang="en-US" sz="4800" dirty="0">
              <a:solidFill>
                <a:srgbClr val="FFFF00"/>
              </a:solidFill>
              <a:effectLst>
                <a:glow rad="127000">
                  <a:srgbClr val="0000FF">
                    <a:alpha val="80000"/>
                  </a:srgbClr>
                </a:glo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7236296" y="2060848"/>
            <a:ext cx="576064" cy="0"/>
          </a:xfrm>
          <a:prstGeom prst="line">
            <a:avLst/>
          </a:prstGeom>
          <a:ln w="127000">
            <a:solidFill>
              <a:srgbClr val="D99694">
                <a:alpha val="30196"/>
              </a:srgb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 flipV="1">
            <a:off x="7524328" y="1772817"/>
            <a:ext cx="0" cy="936104"/>
          </a:xfrm>
          <a:prstGeom prst="line">
            <a:avLst/>
          </a:prstGeom>
          <a:ln w="127000">
            <a:solidFill>
              <a:srgbClr val="D99694">
                <a:alpha val="30196"/>
              </a:srgb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03159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88841"/>
            <a:ext cx="3528392" cy="449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9352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REVOR\AppData\Local\Microsoft\Windows\Temporary Internet Files\Low\Content.IE5\X5FSXRA7\MC900441753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93600" y="620688"/>
            <a:ext cx="4545760" cy="4545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5" y="1268761"/>
            <a:ext cx="4896544" cy="4751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92960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-2563"/>
            <a:ext cx="9144000" cy="68681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 txBox="1">
            <a:spLocks/>
          </p:cNvSpPr>
          <p:nvPr/>
        </p:nvSpPr>
        <p:spPr>
          <a:xfrm>
            <a:off x="323528" y="260649"/>
            <a:ext cx="8568952" cy="3456383"/>
          </a:xfrm>
          <a:prstGeom prst="rect">
            <a:avLst/>
          </a:prstGeom>
          <a:solidFill>
            <a:schemeClr val="bg1">
              <a:alpha val="30196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hangingPunct="0"/>
            <a:r>
              <a:rPr lang="zh-TW" altLang="en-US" sz="4800" dirty="0" smtClean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親愛的</a:t>
            </a:r>
            <a:r>
              <a:rPr lang="zh-TW" altLang="en-US" sz="4800" dirty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弟兄啊，我們應當彼此相愛，因為</a:t>
            </a:r>
            <a:r>
              <a:rPr lang="zh-TW" altLang="en-US" sz="4800" dirty="0">
                <a:solidFill>
                  <a:srgbClr val="FFFF00"/>
                </a:solidFill>
                <a:effectLst>
                  <a:glow rad="101600">
                    <a:srgbClr val="FF0000">
                      <a:alpha val="70000"/>
                    </a:srgb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愛</a:t>
            </a:r>
            <a:r>
              <a:rPr lang="zh-TW" altLang="en-US" sz="4800" dirty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是從神來的</a:t>
            </a:r>
            <a:r>
              <a:rPr lang="en-US" altLang="zh-TW" sz="4800" dirty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……</a:t>
            </a:r>
            <a:r>
              <a:rPr lang="zh-TW" altLang="en-US" sz="4800" dirty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神就是</a:t>
            </a:r>
            <a:r>
              <a:rPr lang="zh-TW" altLang="en-US" sz="4800" dirty="0">
                <a:solidFill>
                  <a:srgbClr val="FFFF00"/>
                </a:solidFill>
                <a:effectLst>
                  <a:glow rad="101600">
                    <a:srgbClr val="FF0000">
                      <a:alpha val="70000"/>
                    </a:srgb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愛</a:t>
            </a:r>
            <a:r>
              <a:rPr lang="zh-TW" altLang="en-US" sz="4800" dirty="0" smtClean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。           </a:t>
            </a:r>
            <a:r>
              <a:rPr lang="zh-TW" altLang="en-US" sz="2400" dirty="0" smtClean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（</a:t>
            </a:r>
            <a:r>
              <a:rPr lang="zh-TW" altLang="en-US" sz="2400" dirty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約壹四</a:t>
            </a:r>
            <a:r>
              <a:rPr lang="en-US" altLang="zh-TW" sz="2400" dirty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7-8</a:t>
            </a:r>
            <a:r>
              <a:rPr lang="zh-TW" altLang="en-US" sz="2400" dirty="0" smtClean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）</a:t>
            </a:r>
            <a:endParaRPr lang="en-US" altLang="zh-TW" sz="2400" dirty="0" smtClean="0">
              <a:solidFill>
                <a:srgbClr val="FFFF00"/>
              </a:solidFill>
              <a:effectLst>
                <a:glow rad="101600">
                  <a:prstClr val="black">
                    <a:alpha val="70000"/>
                  </a:prstClr>
                </a:glo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pPr algn="just" hangingPunct="0"/>
            <a:r>
              <a:rPr lang="zh-TW" altLang="en-US" sz="4800" dirty="0" smtClean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我們</a:t>
            </a:r>
            <a:r>
              <a:rPr lang="zh-TW" altLang="en-US" sz="4800" dirty="0">
                <a:solidFill>
                  <a:srgbClr val="FFFF00"/>
                </a:solidFill>
                <a:effectLst>
                  <a:glow rad="101600">
                    <a:srgbClr val="FF0000">
                      <a:alpha val="70000"/>
                    </a:srgb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愛</a:t>
            </a:r>
            <a:r>
              <a:rPr lang="zh-TW" altLang="en-US" sz="4800" dirty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，因為神先</a:t>
            </a:r>
            <a:r>
              <a:rPr lang="zh-TW" altLang="en-US" sz="4800" dirty="0">
                <a:solidFill>
                  <a:srgbClr val="FFFF00"/>
                </a:solidFill>
                <a:effectLst>
                  <a:glow rad="101600">
                    <a:srgbClr val="FF0000">
                      <a:alpha val="70000"/>
                    </a:srgb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愛</a:t>
            </a:r>
            <a:r>
              <a:rPr lang="zh-TW" altLang="en-US" sz="4800" dirty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我們</a:t>
            </a:r>
            <a:r>
              <a:rPr lang="zh-TW" altLang="en-US" sz="4800" dirty="0" smtClean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。</a:t>
            </a:r>
            <a:endParaRPr lang="en-US" altLang="zh-TW" sz="4800" dirty="0" smtClean="0">
              <a:solidFill>
                <a:srgbClr val="FFFF00"/>
              </a:solidFill>
              <a:effectLst>
                <a:glow rad="101600">
                  <a:prstClr val="black">
                    <a:alpha val="70000"/>
                  </a:prstClr>
                </a:glo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pPr algn="just" hangingPunct="0"/>
            <a:r>
              <a:rPr lang="zh-TW" altLang="en-US" sz="2400" dirty="0" smtClean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                                          （</a:t>
            </a:r>
            <a:r>
              <a:rPr lang="zh-TW" altLang="en-US" sz="2400" dirty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約壹四</a:t>
            </a:r>
            <a:r>
              <a:rPr lang="en-US" altLang="zh-TW" sz="2400" dirty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19</a:t>
            </a:r>
            <a:r>
              <a:rPr lang="zh-TW" altLang="en-US" sz="2400" dirty="0" smtClean="0">
                <a:solidFill>
                  <a:srgbClr val="FFFF00"/>
                </a:solidFill>
                <a:effectLst>
                  <a:glow rad="101600">
                    <a:prstClr val="black">
                      <a:alpha val="70000"/>
                    </a:prstClr>
                  </a:glow>
                </a:effectLst>
                <a:latin typeface="華康魏碑體 Std W7" pitchFamily="66" charset="-120"/>
                <a:ea typeface="華康魏碑體 Std W7" pitchFamily="66" charset="-120"/>
              </a:rPr>
              <a:t>）</a:t>
            </a:r>
            <a:endParaRPr lang="en-US" altLang="zh-TW" sz="4800" dirty="0" smtClean="0">
              <a:solidFill>
                <a:srgbClr val="FFFF00"/>
              </a:solidFill>
              <a:effectLst>
                <a:glow rad="101600">
                  <a:prstClr val="black">
                    <a:alpha val="70000"/>
                  </a:prstClr>
                </a:glo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8645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60" t="21582" r="23939" b="2689"/>
          <a:stretch/>
        </p:blipFill>
        <p:spPr>
          <a:xfrm>
            <a:off x="1" y="-1"/>
            <a:ext cx="9118268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5" y="2861875"/>
            <a:ext cx="1302297" cy="1921422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10" name="直線接點 9"/>
          <p:cNvCxnSpPr/>
          <p:nvPr/>
        </p:nvCxnSpPr>
        <p:spPr>
          <a:xfrm flipV="1">
            <a:off x="3859591" y="573831"/>
            <a:ext cx="648072" cy="474226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315" b="26971"/>
          <a:stretch/>
        </p:blipFill>
        <p:spPr>
          <a:xfrm rot="20885089">
            <a:off x="3075434" y="796211"/>
            <a:ext cx="3250399" cy="148589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218018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65" t="20381" r="23855"/>
          <a:stretch/>
        </p:blipFill>
        <p:spPr>
          <a:xfrm>
            <a:off x="0" y="0"/>
            <a:ext cx="9144000" cy="6857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4" name="直線接點 3"/>
          <p:cNvCxnSpPr/>
          <p:nvPr/>
        </p:nvCxnSpPr>
        <p:spPr>
          <a:xfrm flipV="1">
            <a:off x="3818351" y="573831"/>
            <a:ext cx="648072" cy="474226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34256" y="4509120"/>
            <a:ext cx="341600" cy="504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315" b="26971"/>
          <a:stretch/>
        </p:blipFill>
        <p:spPr>
          <a:xfrm rot="20885089">
            <a:off x="3034193" y="796211"/>
            <a:ext cx="3250399" cy="148589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8" y="4581184"/>
            <a:ext cx="341600" cy="504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7576" y="4941208"/>
            <a:ext cx="244000" cy="3600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3308842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30712" y="-23034"/>
            <a:ext cx="9174712" cy="68810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 rot="21142734">
            <a:off x="257255" y="538650"/>
            <a:ext cx="8640960" cy="1574966"/>
          </a:xfrm>
          <a:noFill/>
        </p:spPr>
        <p:txBody>
          <a:bodyPr anchor="ctr">
            <a:prstTxWarp prst="textWave2">
              <a:avLst>
                <a:gd name="adj1" fmla="val 20000"/>
                <a:gd name="adj2" fmla="val -1372"/>
              </a:avLst>
            </a:prstTxWarp>
            <a:noAutofit/>
          </a:bodyPr>
          <a:lstStyle/>
          <a:p>
            <a:pPr algn="dist"/>
            <a:r>
              <a:rPr lang="zh-TW" altLang="en-US" sz="6000" dirty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培育</a:t>
            </a:r>
            <a:r>
              <a:rPr lang="zh-TW" altLang="en-US" sz="6000" dirty="0">
                <a:solidFill>
                  <a:srgbClr val="FFFF00"/>
                </a:solidFill>
                <a:effectLst>
                  <a:glow rad="127000">
                    <a:srgbClr val="FF0000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愛的</a:t>
            </a:r>
            <a:r>
              <a:rPr lang="zh-TW" altLang="en-US" sz="6000" dirty="0" smtClean="0">
                <a:solidFill>
                  <a:srgbClr val="FFFF00"/>
                </a:solidFill>
                <a:effectLst>
                  <a:glow rad="127000">
                    <a:srgbClr val="FF0000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態度</a:t>
            </a:r>
            <a:r>
              <a:rPr lang="zh-TW" altLang="en-US" sz="6000" dirty="0" smtClean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根植我</a:t>
            </a:r>
            <a:r>
              <a:rPr lang="zh-TW" altLang="en-US" sz="6000" dirty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家</a:t>
            </a:r>
          </a:p>
        </p:txBody>
      </p:sp>
    </p:spTree>
    <p:extLst>
      <p:ext uri="{BB962C8B-B14F-4D97-AF65-F5344CB8AC3E}">
        <p14:creationId xmlns:p14="http://schemas.microsoft.com/office/powerpoint/2010/main" xmlns="" val="2081054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6525"/>
            <a:ext cx="8928992" cy="659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899592" y="620688"/>
            <a:ext cx="7272808" cy="5472608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" name="標題 3"/>
          <p:cNvSpPr txBox="1">
            <a:spLocks/>
          </p:cNvSpPr>
          <p:nvPr/>
        </p:nvSpPr>
        <p:spPr>
          <a:xfrm>
            <a:off x="1187624" y="764704"/>
            <a:ext cx="6768752" cy="5112568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hangingPunct="0">
              <a:lnSpc>
                <a:spcPts val="4800"/>
              </a:lnSpc>
            </a:pPr>
            <a:r>
              <a:rPr lang="zh-TW" altLang="en-US" sz="4000" dirty="0">
                <a:solidFill>
                  <a:prstClr val="white"/>
                </a:solidFill>
                <a:effectLst>
                  <a:glow rad="127000">
                    <a:srgbClr val="FF0000">
                      <a:alpha val="80000"/>
                    </a:srgb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愛是恆久忍耐，又有恩慈；愛是不嫉妒；愛是不自誇，不張狂，不做害羞的事，不求自己的益處，不輕易發怒，不計算人的惡，不喜歡不義，只喜歡真理；凡事包容，凡事相信，凡事盼望，凡事忍耐。愛是永不止息</a:t>
            </a:r>
            <a:r>
              <a:rPr lang="zh-TW" altLang="en-US" sz="4000" dirty="0" smtClean="0">
                <a:solidFill>
                  <a:prstClr val="white"/>
                </a:solidFill>
                <a:effectLst>
                  <a:glow rad="127000">
                    <a:srgbClr val="FF0000">
                      <a:alpha val="80000"/>
                    </a:srgb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。</a:t>
            </a:r>
            <a:endParaRPr lang="zh-TW" altLang="en-US" sz="1600" dirty="0">
              <a:solidFill>
                <a:prstClr val="white"/>
              </a:solidFill>
              <a:effectLst>
                <a:glow rad="127000">
                  <a:srgbClr val="FF0000">
                    <a:alpha val="80000"/>
                  </a:srgbClr>
                </a:glow>
              </a:effectLst>
              <a:latin typeface="華康唐風隸 Std W5" pitchFamily="66" charset="-120"/>
              <a:ea typeface="華康唐風隸 Std W5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0089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 txBox="1">
            <a:spLocks/>
          </p:cNvSpPr>
          <p:nvPr/>
        </p:nvSpPr>
        <p:spPr>
          <a:xfrm>
            <a:off x="3962851" y="116632"/>
            <a:ext cx="5073646" cy="662473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hangingPunct="0"/>
            <a:r>
              <a:rPr lang="zh-TW" altLang="en-US" sz="4000" dirty="0" smtClean="0">
                <a:solidFill>
                  <a:srgbClr val="0000FF"/>
                </a:solidFill>
                <a:latin typeface="華康魏碑體 Std W7" pitchFamily="66" charset="-120"/>
                <a:ea typeface="華康魏碑體 Std W7" pitchFamily="66" charset="-120"/>
              </a:rPr>
              <a:t>我們</a:t>
            </a:r>
            <a:r>
              <a:rPr lang="zh-TW" altLang="en-US" sz="4000" dirty="0">
                <a:solidFill>
                  <a:srgbClr val="0000FF"/>
                </a:solidFill>
                <a:latin typeface="華康魏碑體 Std W7" pitchFamily="66" charset="-120"/>
                <a:ea typeface="華康魏碑體 Std W7" pitchFamily="66" charset="-120"/>
              </a:rPr>
              <a:t>的</a:t>
            </a:r>
            <a:r>
              <a:rPr lang="zh-TW" altLang="en-US" sz="4000" dirty="0">
                <a:solidFill>
                  <a:srgbClr val="FF0000"/>
                </a:solidFill>
                <a:latin typeface="華康魏碑體 Std W7" pitchFamily="66" charset="-120"/>
                <a:ea typeface="華康魏碑體 Std W7" pitchFamily="66" charset="-120"/>
              </a:rPr>
              <a:t>人格特質</a:t>
            </a:r>
            <a:r>
              <a:rPr lang="zh-TW" altLang="en-US" sz="4000" dirty="0">
                <a:solidFill>
                  <a:srgbClr val="0000FF"/>
                </a:solidFill>
                <a:latin typeface="華康魏碑體 Std W7" pitchFamily="66" charset="-120"/>
                <a:ea typeface="華康魏碑體 Std W7" pitchFamily="66" charset="-120"/>
              </a:rPr>
              <a:t>就是神用來磨平我們配偶性格尖銳部位的砂紙。我們都知道砂粒的刺激能在蚌內製造出珍珠；同樣地，當你們性格在互相摩擦的同時，神也正在你們的婚姻中製造某種寶貴的東西。</a:t>
            </a:r>
            <a:endParaRPr lang="zh-TW" altLang="en-US" sz="2400" b="1" dirty="0">
              <a:solidFill>
                <a:srgbClr val="0000FF"/>
              </a:solidFill>
              <a:effectLst>
                <a:glow rad="127000">
                  <a:prstClr val="white"/>
                </a:glo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30" r="13751"/>
          <a:stretch/>
        </p:blipFill>
        <p:spPr>
          <a:xfrm>
            <a:off x="251520" y="2074506"/>
            <a:ext cx="3384376" cy="4666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145" y="116632"/>
            <a:ext cx="3749775" cy="1917824"/>
          </a:xfrm>
          <a:prstGeom prst="rect">
            <a:avLst/>
          </a:prstGeom>
        </p:spPr>
      </p:pic>
      <p:sp>
        <p:nvSpPr>
          <p:cNvPr id="6" name="標題 2"/>
          <p:cNvSpPr>
            <a:spLocks noGrp="1"/>
          </p:cNvSpPr>
          <p:nvPr>
            <p:ph type="title"/>
          </p:nvPr>
        </p:nvSpPr>
        <p:spPr>
          <a:xfrm>
            <a:off x="179512" y="980728"/>
            <a:ext cx="1296144" cy="504056"/>
          </a:xfrm>
        </p:spPr>
        <p:txBody>
          <a:bodyPr anchor="t">
            <a:normAutofit/>
          </a:bodyPr>
          <a:lstStyle/>
          <a:p>
            <a:pPr algn="dist">
              <a:lnSpc>
                <a:spcPct val="100000"/>
              </a:lnSpc>
            </a:pPr>
            <a:r>
              <a:rPr lang="zh-TW" altLang="en-US" sz="2400" dirty="0" smtClean="0">
                <a:solidFill>
                  <a:schemeClr val="bg1"/>
                </a:solidFill>
                <a:effectLst/>
                <a:latin typeface="文鼎黑體B" pitchFamily="34" charset="-120"/>
                <a:ea typeface="文鼎黑體B" pitchFamily="34" charset="-120"/>
              </a:rPr>
              <a:t>葛福偉</a:t>
            </a:r>
            <a:endParaRPr lang="zh-TW" altLang="en-US" sz="2400" dirty="0">
              <a:solidFill>
                <a:schemeClr val="bg1"/>
              </a:solidFill>
              <a:effectLst/>
              <a:latin typeface="文鼎黑體B" pitchFamily="34" charset="-120"/>
              <a:ea typeface="文鼎黑體B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0411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520" r="11993" b="20986"/>
          <a:stretch/>
        </p:blipFill>
        <p:spPr>
          <a:xfrm>
            <a:off x="755576" y="620688"/>
            <a:ext cx="7649028" cy="576064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314659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56792"/>
            <a:ext cx="5472608" cy="5034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251520" y="260648"/>
            <a:ext cx="8640960" cy="1152128"/>
          </a:xfrm>
          <a:prstGeom prst="rect">
            <a:avLst/>
          </a:prstGeom>
          <a:noFill/>
        </p:spPr>
        <p:txBody>
          <a:bodyPr vert="horz" lIns="91440" tIns="45720" rIns="91440" bIns="45720" numCol="1" rtlCol="0" anchor="ctr">
            <a:prstTxWarp prst="textTriangleInverted">
              <a:avLst>
                <a:gd name="adj" fmla="val 44659"/>
              </a:avLst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6000" dirty="0" smtClean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展現</a:t>
            </a:r>
            <a:r>
              <a:rPr lang="zh-TW" altLang="en-US" sz="6000" dirty="0" smtClean="0">
                <a:solidFill>
                  <a:srgbClr val="FFFF00"/>
                </a:solidFill>
                <a:effectLst>
                  <a:glow rad="127000">
                    <a:srgbClr val="FF0000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愛的行動</a:t>
            </a:r>
            <a:r>
              <a:rPr lang="zh-TW" altLang="en-US" sz="6000" dirty="0" smtClean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建造我家</a:t>
            </a:r>
            <a:endParaRPr lang="zh-TW" altLang="en-US" sz="6000" dirty="0">
              <a:solidFill>
                <a:srgbClr val="FFFF00"/>
              </a:solidFill>
              <a:effectLst>
                <a:glow rad="127000">
                  <a:srgbClr val="0000FF">
                    <a:alpha val="80000"/>
                  </a:srgbClr>
                </a:glo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9136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-2563"/>
            <a:ext cx="9144000" cy="68681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 txBox="1">
            <a:spLocks/>
          </p:cNvSpPr>
          <p:nvPr/>
        </p:nvSpPr>
        <p:spPr>
          <a:xfrm>
            <a:off x="251520" y="260649"/>
            <a:ext cx="8568952" cy="2664296"/>
          </a:xfrm>
          <a:prstGeom prst="rect">
            <a:avLst/>
          </a:prstGeom>
          <a:solidFill>
            <a:schemeClr val="bg1">
              <a:alpha val="30196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hangingPunct="0">
              <a:lnSpc>
                <a:spcPts val="6400"/>
              </a:lnSpc>
            </a:pPr>
            <a:r>
              <a:rPr lang="zh-TW" altLang="en-US" sz="5400" dirty="0" smtClean="0">
                <a:solidFill>
                  <a:srgbClr val="FFFF00"/>
                </a:solidFill>
                <a:effectLst>
                  <a:glow rad="101600">
                    <a:prstClr val="black">
                      <a:alpha val="80000"/>
                    </a:prst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我們</a:t>
            </a:r>
            <a:r>
              <a:rPr lang="zh-TW" altLang="en-US" sz="5400" dirty="0">
                <a:solidFill>
                  <a:srgbClr val="FFFF00"/>
                </a:solidFill>
                <a:effectLst>
                  <a:glow rad="101600">
                    <a:srgbClr val="C00000">
                      <a:alpha val="80000"/>
                    </a:srgb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相愛</a:t>
            </a:r>
            <a:r>
              <a:rPr lang="zh-TW" altLang="en-US" sz="5400" dirty="0">
                <a:solidFill>
                  <a:srgbClr val="FFFF00"/>
                </a:solidFill>
                <a:effectLst>
                  <a:glow rad="101600">
                    <a:prstClr val="black">
                      <a:alpha val="80000"/>
                    </a:prst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，不要只在言語和舌頭上，總要在</a:t>
            </a:r>
            <a:r>
              <a:rPr lang="zh-TW" altLang="en-US" sz="5400" dirty="0">
                <a:solidFill>
                  <a:srgbClr val="FFFF00"/>
                </a:solidFill>
                <a:effectLst>
                  <a:glow rad="101600">
                    <a:srgbClr val="FF0000">
                      <a:alpha val="80000"/>
                    </a:srgb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行為</a:t>
            </a:r>
            <a:r>
              <a:rPr lang="zh-TW" altLang="en-US" sz="5400" dirty="0">
                <a:solidFill>
                  <a:srgbClr val="FFFF00"/>
                </a:solidFill>
                <a:effectLst>
                  <a:glow rad="101600">
                    <a:prstClr val="black">
                      <a:alpha val="80000"/>
                    </a:prst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和</a:t>
            </a:r>
            <a:r>
              <a:rPr lang="zh-TW" altLang="en-US" sz="5400" dirty="0">
                <a:solidFill>
                  <a:srgbClr val="FFFF00"/>
                </a:solidFill>
                <a:effectLst>
                  <a:glow rad="101600">
                    <a:srgbClr val="FF0000">
                      <a:alpha val="80000"/>
                    </a:srgb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誠實</a:t>
            </a:r>
            <a:r>
              <a:rPr lang="zh-TW" altLang="en-US" sz="5400" dirty="0">
                <a:solidFill>
                  <a:srgbClr val="FFFF00"/>
                </a:solidFill>
                <a:effectLst>
                  <a:glow rad="101600">
                    <a:prstClr val="black">
                      <a:alpha val="80000"/>
                    </a:prst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上</a:t>
            </a:r>
            <a:r>
              <a:rPr lang="zh-TW" altLang="en-US" sz="5400" dirty="0" smtClean="0">
                <a:solidFill>
                  <a:srgbClr val="FFFF00"/>
                </a:solidFill>
                <a:effectLst>
                  <a:glow rad="101600">
                    <a:prstClr val="black">
                      <a:alpha val="80000"/>
                    </a:prst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。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glow rad="101600">
                    <a:prstClr val="black">
                      <a:alpha val="80000"/>
                    </a:prst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（</a:t>
            </a:r>
            <a:r>
              <a:rPr lang="zh-TW" altLang="en-US" sz="4000" dirty="0">
                <a:solidFill>
                  <a:srgbClr val="FFFF00"/>
                </a:solidFill>
                <a:effectLst>
                  <a:glow rad="101600">
                    <a:prstClr val="black">
                      <a:alpha val="80000"/>
                    </a:prst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約壹三</a:t>
            </a:r>
            <a:r>
              <a:rPr lang="en-US" altLang="zh-TW" sz="4000" dirty="0">
                <a:solidFill>
                  <a:srgbClr val="FFFF00"/>
                </a:solidFill>
                <a:effectLst>
                  <a:glow rad="101600">
                    <a:prstClr val="black">
                      <a:alpha val="80000"/>
                    </a:prst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18</a:t>
            </a:r>
            <a:r>
              <a:rPr lang="zh-TW" altLang="en-US" sz="4000" dirty="0">
                <a:solidFill>
                  <a:srgbClr val="FFFF00"/>
                </a:solidFill>
                <a:effectLst>
                  <a:glow rad="101600">
                    <a:prstClr val="black">
                      <a:alpha val="80000"/>
                    </a:prstClr>
                  </a:glow>
                </a:effectLst>
                <a:latin typeface="華康唐風隸 Std W5" pitchFamily="66" charset="-120"/>
                <a:ea typeface="華康唐風隸 Std W5" pitchFamily="66" charset="-120"/>
              </a:rPr>
              <a:t>）</a:t>
            </a:r>
            <a:endParaRPr lang="zh-TW" altLang="en-US" sz="3200" dirty="0">
              <a:solidFill>
                <a:srgbClr val="FFFF00"/>
              </a:solidFill>
              <a:effectLst>
                <a:glow rad="101600">
                  <a:prstClr val="black">
                    <a:alpha val="80000"/>
                  </a:prstClr>
                </a:glow>
              </a:effectLst>
              <a:latin typeface="華康唐風隸 Std W5" pitchFamily="66" charset="-120"/>
              <a:ea typeface="華康唐風隸 Std W5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7890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650" y="0"/>
            <a:ext cx="911115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內容版面配置區 4"/>
          <p:cNvSpPr>
            <a:spLocks noGrp="1"/>
          </p:cNvSpPr>
          <p:nvPr>
            <p:ph sz="half" idx="1"/>
          </p:nvPr>
        </p:nvSpPr>
        <p:spPr>
          <a:xfrm>
            <a:off x="1571740" y="1844824"/>
            <a:ext cx="3432308" cy="3705276"/>
          </a:xfrm>
        </p:spPr>
        <p:txBody>
          <a:bodyPr anchor="t"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溝通</a:t>
            </a:r>
            <a:r>
              <a:rPr lang="en-US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聆聽</a:t>
            </a:r>
            <a:endParaRPr lang="en-US" altLang="zh-TW" sz="2400" dirty="0" smtClean="0">
              <a:solidFill>
                <a:srgbClr val="0000FF"/>
              </a:solidFill>
              <a:latin typeface="華康圓體 Std W8" pitchFamily="50" charset="-120"/>
              <a:ea typeface="華康圓體 Std W8" pitchFamily="50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彼此</a:t>
            </a:r>
            <a:r>
              <a:rPr lang="zh-TW" altLang="zh-TW" sz="2400" dirty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肯定和</a:t>
            </a: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支持</a:t>
            </a:r>
            <a:endParaRPr lang="en-US" altLang="zh-TW" sz="2400" dirty="0" smtClean="0">
              <a:solidFill>
                <a:srgbClr val="0000FF"/>
              </a:solidFill>
              <a:latin typeface="華康圓體 Std W8" pitchFamily="50" charset="-120"/>
              <a:ea typeface="華康圓體 Std W8" pitchFamily="50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互相</a:t>
            </a:r>
            <a:r>
              <a:rPr lang="zh-TW" altLang="zh-TW" sz="2400" dirty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尊重和</a:t>
            </a: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信任</a:t>
            </a:r>
            <a:endParaRPr lang="en-US" altLang="zh-TW" sz="2400" dirty="0" smtClean="0">
              <a:solidFill>
                <a:srgbClr val="0000FF"/>
              </a:solidFill>
              <a:latin typeface="華康圓體 Std W8" pitchFamily="50" charset="-120"/>
              <a:ea typeface="華康圓體 Std W8" pitchFamily="50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將</a:t>
            </a:r>
            <a:r>
              <a:rPr lang="zh-TW" altLang="zh-TW" sz="2400" dirty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心事與家人</a:t>
            </a: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分享</a:t>
            </a:r>
            <a:endParaRPr lang="zh-TW" altLang="en-US" sz="2400" dirty="0">
              <a:solidFill>
                <a:srgbClr val="0000FF"/>
              </a:solidFill>
              <a:latin typeface="華康圓體 Std W8" pitchFamily="50" charset="-120"/>
              <a:ea typeface="華康圓體 Std W8" pitchFamily="50" charset="-120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sz="half" idx="2"/>
          </p:nvPr>
        </p:nvSpPr>
        <p:spPr>
          <a:xfrm>
            <a:off x="4812100" y="1844824"/>
            <a:ext cx="3072268" cy="3799730"/>
          </a:xfrm>
        </p:spPr>
        <p:txBody>
          <a:bodyPr anchor="t">
            <a:norm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分擔責任</a:t>
            </a:r>
            <a:endParaRPr lang="en-US" altLang="zh-TW" sz="2400" dirty="0" smtClean="0">
              <a:solidFill>
                <a:srgbClr val="0000FF"/>
              </a:solidFill>
              <a:latin typeface="華康圓體 Std W8" pitchFamily="50" charset="-120"/>
              <a:ea typeface="華康圓體 Std W8" pitchFamily="50" charset="-120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明辨是非</a:t>
            </a:r>
            <a:endParaRPr lang="en-US" altLang="zh-TW" sz="2400" dirty="0" smtClean="0">
              <a:solidFill>
                <a:srgbClr val="0000FF"/>
              </a:solidFill>
              <a:latin typeface="華康圓體 Std W8" pitchFamily="50" charset="-120"/>
              <a:ea typeface="華康圓體 Std W8" pitchFamily="50" charset="-120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重視</a:t>
            </a:r>
            <a:r>
              <a:rPr lang="zh-TW" altLang="zh-TW" sz="2400" dirty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傳統和</a:t>
            </a: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禮儀</a:t>
            </a:r>
            <a:endParaRPr lang="en-US" altLang="zh-TW" sz="2400" dirty="0" smtClean="0">
              <a:solidFill>
                <a:srgbClr val="0000FF"/>
              </a:solidFill>
              <a:latin typeface="華康圓體 Std W8" pitchFamily="50" charset="-120"/>
              <a:ea typeface="華康圓體 Std W8" pitchFamily="50" charset="-120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有</a:t>
            </a:r>
            <a:r>
              <a:rPr lang="zh-TW" altLang="zh-TW" sz="2400" dirty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共同的</a:t>
            </a:r>
            <a:r>
              <a:rPr lang="zh-TW" altLang="zh-TW" sz="2400" dirty="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信仰</a:t>
            </a:r>
            <a:endParaRPr lang="en-US" altLang="zh-TW" sz="2400" dirty="0" smtClean="0">
              <a:solidFill>
                <a:srgbClr val="0000FF"/>
              </a:solidFill>
              <a:latin typeface="華康圓體 Std W8" pitchFamily="50" charset="-120"/>
              <a:ea typeface="華康圓體 Std W8" pitchFamily="50" charset="-120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zh-TW" altLang="zh-TW" sz="2400" smtClean="0">
                <a:solidFill>
                  <a:srgbClr val="0000FF"/>
                </a:solidFill>
                <a:latin typeface="華康圓體 Std W8" pitchFamily="50" charset="-120"/>
                <a:ea typeface="華康圓體 Std W8" pitchFamily="50" charset="-120"/>
              </a:rPr>
              <a:t>尊重隱私</a:t>
            </a:r>
            <a:endParaRPr lang="zh-TW" altLang="en-US" sz="2400" dirty="0">
              <a:solidFill>
                <a:srgbClr val="0000FF"/>
              </a:solidFill>
              <a:latin typeface="華康圓體 Std W8" pitchFamily="50" charset="-120"/>
              <a:ea typeface="華康圓體 Std W8" pitchFamily="50" charset="-120"/>
            </a:endParaRPr>
          </a:p>
          <a:p>
            <a:endParaRPr lang="zh-TW" altLang="en-US" sz="2400" dirty="0">
              <a:solidFill>
                <a:srgbClr val="0000FF"/>
              </a:solidFill>
              <a:latin typeface="華康圓體 Std W8" pitchFamily="50" charset="-120"/>
              <a:ea typeface="華康圓體 Std W8" pitchFamily="50" charset="-120"/>
            </a:endParaRPr>
          </a:p>
        </p:txBody>
      </p:sp>
      <p:sp>
        <p:nvSpPr>
          <p:cNvPr id="10" name="標題 1"/>
          <p:cNvSpPr txBox="1">
            <a:spLocks/>
          </p:cNvSpPr>
          <p:nvPr/>
        </p:nvSpPr>
        <p:spPr>
          <a:xfrm>
            <a:off x="1475656" y="116632"/>
            <a:ext cx="6120680" cy="1296144"/>
          </a:xfrm>
          <a:prstGeom prst="rect">
            <a:avLst/>
          </a:prstGeom>
          <a:noFill/>
        </p:spPr>
        <p:txBody>
          <a:bodyPr vert="horz" lIns="91440" tIns="45720" rIns="91440" bIns="45720" numCol="1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4800" dirty="0" smtClean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海報體 Std W9" pitchFamily="82" charset="-120"/>
                <a:ea typeface="華康海報體 Std W9" pitchFamily="82" charset="-120"/>
              </a:rPr>
              <a:t>成功家庭</a:t>
            </a:r>
            <a:r>
              <a:rPr lang="en-US" altLang="zh-TW" sz="8000" dirty="0" smtClean="0">
                <a:solidFill>
                  <a:srgbClr val="FFFF00"/>
                </a:solidFill>
                <a:effectLst>
                  <a:glow rad="127000">
                    <a:srgbClr val="FF0000">
                      <a:alpha val="80000"/>
                    </a:srgbClr>
                  </a:glow>
                </a:effectLst>
                <a:latin typeface="Jokerman" pitchFamily="82" charset="0"/>
                <a:ea typeface="華康海報體 Std W9" pitchFamily="82" charset="-120"/>
              </a:rPr>
              <a:t>10</a:t>
            </a:r>
            <a:r>
              <a:rPr lang="zh-TW" altLang="en-US" sz="4800" dirty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海報體 Std W9" pitchFamily="82" charset="-120"/>
                <a:ea typeface="華康海報體 Std W9" pitchFamily="82" charset="-120"/>
              </a:rPr>
              <a:t>特點</a:t>
            </a:r>
          </a:p>
        </p:txBody>
      </p:sp>
    </p:spTree>
    <p:extLst>
      <p:ext uri="{BB962C8B-B14F-4D97-AF65-F5344CB8AC3E}">
        <p14:creationId xmlns:p14="http://schemas.microsoft.com/office/powerpoint/2010/main" xmlns="" val="3046871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67855"/>
            <a:ext cx="9144000" cy="6522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-315416"/>
            <a:ext cx="460851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 rot="1799328">
            <a:off x="1874440" y="2410124"/>
            <a:ext cx="7171197" cy="2220293"/>
          </a:xfrm>
        </p:spPr>
        <p:txBody>
          <a:bodyPr>
            <a:prstTxWarp prst="textCascadeDown">
              <a:avLst>
                <a:gd name="adj" fmla="val 33880"/>
              </a:avLst>
            </a:prstTxWarp>
            <a:normAutofit/>
          </a:bodyPr>
          <a:lstStyle/>
          <a:p>
            <a:pPr algn="dist"/>
            <a:r>
              <a:rPr lang="zh-TW" altLang="en-US" sz="4800" dirty="0" smtClean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迎接</a:t>
            </a:r>
            <a:r>
              <a:rPr lang="zh-TW" altLang="en-US" sz="4800" dirty="0" smtClean="0">
                <a:solidFill>
                  <a:srgbClr val="FFFF00"/>
                </a:solidFill>
                <a:effectLst>
                  <a:glow rad="127000">
                    <a:srgbClr val="FF0000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愛的根源</a:t>
            </a:r>
            <a:r>
              <a:rPr lang="zh-TW" altLang="en-US" sz="4800" dirty="0" smtClean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進駐我家</a:t>
            </a:r>
            <a:endParaRPr lang="zh-TW" altLang="en-US" sz="4800" dirty="0">
              <a:solidFill>
                <a:srgbClr val="FFFF00"/>
              </a:solidFill>
              <a:effectLst>
                <a:glow rad="127000">
                  <a:srgbClr val="0000FF">
                    <a:alpha val="80000"/>
                  </a:srgbClr>
                </a:glo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7236296" y="2060848"/>
            <a:ext cx="576064" cy="0"/>
          </a:xfrm>
          <a:prstGeom prst="line">
            <a:avLst/>
          </a:prstGeom>
          <a:ln w="127000">
            <a:solidFill>
              <a:srgbClr val="D99694">
                <a:alpha val="30196"/>
              </a:srgb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 flipV="1">
            <a:off x="7524328" y="1772817"/>
            <a:ext cx="0" cy="936104"/>
          </a:xfrm>
          <a:prstGeom prst="line">
            <a:avLst/>
          </a:prstGeom>
          <a:ln w="127000">
            <a:solidFill>
              <a:srgbClr val="D99694">
                <a:alpha val="30196"/>
              </a:srgb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31446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30712" y="-23034"/>
            <a:ext cx="9174712" cy="68810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 rot="21142734">
            <a:off x="257255" y="538650"/>
            <a:ext cx="8640960" cy="1574966"/>
          </a:xfrm>
          <a:noFill/>
        </p:spPr>
        <p:txBody>
          <a:bodyPr anchor="ctr">
            <a:prstTxWarp prst="textWave2">
              <a:avLst>
                <a:gd name="adj1" fmla="val 20000"/>
                <a:gd name="adj2" fmla="val -1372"/>
              </a:avLst>
            </a:prstTxWarp>
            <a:noAutofit/>
          </a:bodyPr>
          <a:lstStyle/>
          <a:p>
            <a:pPr algn="dist"/>
            <a:r>
              <a:rPr lang="zh-TW" altLang="en-US" sz="6000" dirty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培育</a:t>
            </a:r>
            <a:r>
              <a:rPr lang="zh-TW" altLang="en-US" sz="6000" dirty="0">
                <a:solidFill>
                  <a:srgbClr val="FFFF00"/>
                </a:solidFill>
                <a:effectLst>
                  <a:glow rad="127000">
                    <a:srgbClr val="FF0000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愛的</a:t>
            </a:r>
            <a:r>
              <a:rPr lang="zh-TW" altLang="en-US" sz="6000" dirty="0" smtClean="0">
                <a:solidFill>
                  <a:srgbClr val="FFFF00"/>
                </a:solidFill>
                <a:effectLst>
                  <a:glow rad="127000">
                    <a:srgbClr val="FF0000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態度</a:t>
            </a:r>
            <a:r>
              <a:rPr lang="zh-TW" altLang="en-US" sz="6000" dirty="0" smtClean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根植我</a:t>
            </a:r>
            <a:r>
              <a:rPr lang="zh-TW" altLang="en-US" sz="6000" dirty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家</a:t>
            </a:r>
          </a:p>
        </p:txBody>
      </p:sp>
    </p:spTree>
    <p:extLst>
      <p:ext uri="{BB962C8B-B14F-4D97-AF65-F5344CB8AC3E}">
        <p14:creationId xmlns:p14="http://schemas.microsoft.com/office/powerpoint/2010/main" xmlns="" val="236983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56792"/>
            <a:ext cx="5472608" cy="5034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251520" y="260648"/>
            <a:ext cx="8640960" cy="1152128"/>
          </a:xfrm>
          <a:prstGeom prst="rect">
            <a:avLst/>
          </a:prstGeom>
          <a:noFill/>
        </p:spPr>
        <p:txBody>
          <a:bodyPr vert="horz" lIns="91440" tIns="45720" rIns="91440" bIns="45720" numCol="1" rtlCol="0" anchor="ctr">
            <a:prstTxWarp prst="textTriangleInverted">
              <a:avLst>
                <a:gd name="adj" fmla="val 44659"/>
              </a:avLst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6000" dirty="0" smtClean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展現</a:t>
            </a:r>
            <a:r>
              <a:rPr lang="zh-TW" altLang="en-US" sz="6000" dirty="0" smtClean="0">
                <a:solidFill>
                  <a:srgbClr val="FFFF00"/>
                </a:solidFill>
                <a:effectLst>
                  <a:glow rad="127000">
                    <a:srgbClr val="FF0000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愛的行動</a:t>
            </a:r>
            <a:r>
              <a:rPr lang="zh-TW" altLang="en-US" sz="6000" dirty="0" smtClean="0">
                <a:solidFill>
                  <a:srgbClr val="FFFF00"/>
                </a:solidFill>
                <a:effectLst>
                  <a:glow rad="127000">
                    <a:srgbClr val="0000FF">
                      <a:alpha val="80000"/>
                    </a:srgbClr>
                  </a:glow>
                </a:effectLst>
                <a:latin typeface="華康圓體 Std W8" pitchFamily="50" charset="-120"/>
                <a:ea typeface="華康圓體 Std W8" pitchFamily="50" charset="-120"/>
              </a:rPr>
              <a:t>建造我家</a:t>
            </a:r>
            <a:endParaRPr lang="zh-TW" altLang="en-US" sz="6000" dirty="0">
              <a:solidFill>
                <a:srgbClr val="FFFF00"/>
              </a:solidFill>
              <a:effectLst>
                <a:glow rad="127000">
                  <a:srgbClr val="0000FF">
                    <a:alpha val="80000"/>
                  </a:srgbClr>
                </a:glow>
              </a:effectLst>
              <a:latin typeface="華康圓體 Std W8" pitchFamily="50" charset="-120"/>
              <a:ea typeface="華康圓體 Std W8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6194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cross-1.jpg"/>
          <p:cNvPicPr>
            <a:picLocks/>
          </p:cNvPicPr>
          <p:nvPr/>
        </p:nvPicPr>
        <p:blipFill rotWithShape="1">
          <a:blip r:embed="rId2" cstate="print"/>
          <a:srcRect l="7173" t="5034" r="6138" b="5848"/>
          <a:stretch/>
        </p:blipFill>
        <p:spPr>
          <a:xfrm>
            <a:off x="-7055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954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高階主管">
  <a:themeElements>
    <a:clrScheme name="高階主管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高階主管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高階主管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圖釘">
  <a:themeElements>
    <a:clrScheme name="圖釘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圖釘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圖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2366</TotalTime>
  <Words>477</Words>
  <Application>Microsoft Office PowerPoint</Application>
  <PresentationFormat>On-screen Show (4:3)</PresentationFormat>
  <Paragraphs>36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30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22</vt:i4>
      </vt:variant>
    </vt:vector>
  </HeadingPairs>
  <TitlesOfParts>
    <vt:vector size="60" baseType="lpstr">
      <vt:lpstr>Arial</vt:lpstr>
      <vt:lpstr>華康圓體 Std W9</vt:lpstr>
      <vt:lpstr>Calibri</vt:lpstr>
      <vt:lpstr>新細明體</vt:lpstr>
      <vt:lpstr>Wingdings</vt:lpstr>
      <vt:lpstr>宋体</vt:lpstr>
      <vt:lpstr>華康圓體 Std W12</vt:lpstr>
      <vt:lpstr>華康黑體 Std W9</vt:lpstr>
      <vt:lpstr>Palatino Linotype</vt:lpstr>
      <vt:lpstr>華康魏碑體 Std W7</vt:lpstr>
      <vt:lpstr>MV Boli</vt:lpstr>
      <vt:lpstr>華康圓體 Std W8</vt:lpstr>
      <vt:lpstr>華康唐風隸 Std W5</vt:lpstr>
      <vt:lpstr>文鼎黑體B</vt:lpstr>
      <vt:lpstr>Century Schoolbook</vt:lpstr>
      <vt:lpstr>Wingdings 2</vt:lpstr>
      <vt:lpstr>華康海報體 Std W9</vt:lpstr>
      <vt:lpstr>Jokerman</vt:lpstr>
      <vt:lpstr>Courier New</vt:lpstr>
      <vt:lpstr>微軟正黑體</vt:lpstr>
      <vt:lpstr>Century Gothic</vt:lpstr>
      <vt:lpstr>Symbol</vt:lpstr>
      <vt:lpstr>Candara</vt:lpstr>
      <vt:lpstr>標楷體</vt:lpstr>
      <vt:lpstr>Brush Script MT</vt:lpstr>
      <vt:lpstr>Franklin Gothic Book</vt:lpstr>
      <vt:lpstr>Constantia</vt:lpstr>
      <vt:lpstr>Rage Italic</vt:lpstr>
      <vt:lpstr>Trebuchet MS</vt:lpstr>
      <vt:lpstr>Verdana</vt:lpstr>
      <vt:lpstr>Office Theme</vt:lpstr>
      <vt:lpstr>1_Office 佈景主題</vt:lpstr>
      <vt:lpstr>高階主管</vt:lpstr>
      <vt:lpstr>2_Office 佈景主題</vt:lpstr>
      <vt:lpstr>波形</vt:lpstr>
      <vt:lpstr>圖釘</vt:lpstr>
      <vt:lpstr>壁窗</vt:lpstr>
      <vt:lpstr>Spring</vt:lpstr>
      <vt:lpstr>Slide 1</vt:lpstr>
      <vt:lpstr>讓愛天天住我家</vt:lpstr>
      <vt:lpstr>婚</vt:lpstr>
      <vt:lpstr>Slide 4</vt:lpstr>
      <vt:lpstr>LOVE</vt:lpstr>
      <vt:lpstr>迎接愛的根源進駐我家</vt:lpstr>
      <vt:lpstr>Slide 7</vt:lpstr>
      <vt:lpstr>Slide 8</vt:lpstr>
      <vt:lpstr>Slide 9</vt:lpstr>
      <vt:lpstr>Slide 10</vt:lpstr>
      <vt:lpstr>Slide 11</vt:lpstr>
      <vt:lpstr>培育愛的態度根植我家</vt:lpstr>
      <vt:lpstr>Slide 13</vt:lpstr>
      <vt:lpstr>葛福偉</vt:lpstr>
      <vt:lpstr>Slide 15</vt:lpstr>
      <vt:lpstr>Slide 16</vt:lpstr>
      <vt:lpstr>Slide 17</vt:lpstr>
      <vt:lpstr>Slide 18</vt:lpstr>
      <vt:lpstr>迎接愛的根源進駐我家</vt:lpstr>
      <vt:lpstr>培育愛的態度根植我家</vt:lpstr>
      <vt:lpstr>Slide 21</vt:lpstr>
      <vt:lpstr>Slide 22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rong chen</cp:lastModifiedBy>
  <cp:revision>100</cp:revision>
  <dcterms:created xsi:type="dcterms:W3CDTF">2013-04-19T21:17:33Z</dcterms:created>
  <dcterms:modified xsi:type="dcterms:W3CDTF">2013-06-23T09:21:08Z</dcterms:modified>
</cp:coreProperties>
</file>