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3" r:id="rId2"/>
  </p:sldMasterIdLst>
  <p:notesMasterIdLst>
    <p:notesMasterId r:id="rId16"/>
  </p:notesMasterIdLst>
  <p:sldIdLst>
    <p:sldId id="576" r:id="rId3"/>
    <p:sldId id="563" r:id="rId4"/>
    <p:sldId id="564" r:id="rId5"/>
    <p:sldId id="565" r:id="rId6"/>
    <p:sldId id="566" r:id="rId7"/>
    <p:sldId id="567" r:id="rId8"/>
    <p:sldId id="568" r:id="rId9"/>
    <p:sldId id="569" r:id="rId10"/>
    <p:sldId id="570" r:id="rId11"/>
    <p:sldId id="571" r:id="rId12"/>
    <p:sldId id="572" r:id="rId13"/>
    <p:sldId id="573" r:id="rId14"/>
    <p:sldId id="574" r:id="rId15"/>
  </p:sldIdLst>
  <p:sldSz cx="9144000" cy="6858000" type="screen4x3"/>
  <p:notesSz cx="6858000" cy="9144000"/>
  <p:embeddedFontLs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Georgia" pitchFamily="18" charset="0"/>
      <p:regular r:id="rId21"/>
      <p:bold r:id="rId22"/>
      <p:italic r:id="rId23"/>
      <p:boldItalic r:id="rId24"/>
    </p:embeddedFont>
    <p:embeddedFont>
      <p:font typeface="微軟正黑體" pitchFamily="34" charset="-120"/>
      <p:regular r:id="rId25"/>
      <p:bold r:id="rId26"/>
    </p:embeddedFont>
    <p:embeddedFont>
      <p:font typeface="新細明體" pitchFamily="18" charset="-120"/>
      <p:regular r:id="rId27"/>
    </p:embeddedFont>
    <p:embeddedFont>
      <p:font typeface="Wingdings 2" pitchFamily="18" charset="2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220EB2"/>
    <a:srgbClr val="70808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41" autoAdjust="0"/>
    <p:restoredTop sz="94622" autoAdjust="0"/>
  </p:normalViewPr>
  <p:slideViewPr>
    <p:cSldViewPr>
      <p:cViewPr>
        <p:scale>
          <a:sx n="62" d="100"/>
          <a:sy n="62" d="100"/>
        </p:scale>
        <p:origin x="-1350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8/16/2013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142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A90D46-C67F-461B-933A-8654CB20B268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B24774C-C409-4A69-94E3-F89806EBE8D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ADE894-2BA1-44E5-93A7-BC320FF76407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B86031C3-ED48-4112-824B-C7E81A7BCB5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756A1B-CBA8-4F4A-B5B5-877006859E35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B7CA1CB-8904-43B4-A8E8-FFE1E9C078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872044CF-8D22-4606-8DCB-7F96B7FC1C34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F9CE55-5670-47A7-9FB2-65ABD58DF3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DACB74-87E6-4DC5-9CEE-F8FA15128E11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42BC73B-36A9-4BB1-9757-E0597BB65DA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F733D0-BC1F-4D60-970C-6FF30EC0BE0B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3365901A-4124-4A03-80A9-2897A66CCA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C2451-13F7-414E-84C6-9EB9560D3350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12E0E88-3371-418C-A629-0A83BBBEF43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B099E57-87A2-4736-B78A-54B4605025E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7CE30B-530E-4B15-92A1-A98DEFA74F26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894F2F1F-3FD2-4ABA-BF85-D2453494155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BF5EB0C8-B787-44A2-A6FE-21299F4018FB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250131-8067-4981-8A8C-DDC79A1C95F0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3EA59-9A97-4759-A4B8-76BCD6DD338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FDA6080B-5D32-48B2-8097-1F638C8500F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569E36-F096-4401-BD8B-07243E704A35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 smtClean="0"/>
              <a:pPr>
                <a:defRPr/>
              </a:pPr>
              <a:t>8/16/2013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42EAE0B-F28A-419B-9DF7-905291E22FF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www.dwtx.org/var/files/Image/Lent/cross_bluesky.jpg"/>
          <p:cNvPicPr>
            <a:picLocks noChangeAspect="1" noChangeArrowheads="1"/>
          </p:cNvPicPr>
          <p:nvPr/>
        </p:nvPicPr>
        <p:blipFill>
          <a:blip r:embed="rId2" cstate="print"/>
          <a:srcRect l="16941" r="62682"/>
          <a:stretch>
            <a:fillRect/>
          </a:stretch>
        </p:blipFill>
        <p:spPr bwMode="auto">
          <a:xfrm>
            <a:off x="0" y="0"/>
            <a:ext cx="2105904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057400" y="0"/>
            <a:ext cx="70866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45675" y="5334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主日信息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1524000"/>
            <a:ext cx="7038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『</a:t>
            </a:r>
            <a:r>
              <a:rPr lang="zh-TW" altLang="en-US" sz="4000" dirty="0" smtClean="0">
                <a:solidFill>
                  <a:schemeClr val="bg1"/>
                </a:solidFill>
                <a:latin typeface="文鼎中圓" pitchFamily="49" charset="-120"/>
                <a:ea typeface="文鼎中圓" pitchFamily="49" charset="-120"/>
              </a:rPr>
              <a:t>基</a:t>
            </a:r>
            <a:r>
              <a:rPr lang="zh-TW" altLang="en-US" sz="4000" dirty="0">
                <a:solidFill>
                  <a:schemeClr val="bg1"/>
                </a:solidFill>
                <a:latin typeface="文鼎中圓" pitchFamily="49" charset="-120"/>
                <a:ea typeface="文鼎中圓" pitchFamily="49" charset="-120"/>
              </a:rPr>
              <a:t>督的身體 </a:t>
            </a:r>
            <a:r>
              <a:rPr lang="zh-TW" altLang="en-US" sz="4000" dirty="0" smtClean="0">
                <a:solidFill>
                  <a:schemeClr val="bg1"/>
                </a:solidFill>
                <a:latin typeface="文鼎中圓" pitchFamily="49" charset="-120"/>
                <a:ea typeface="文鼎中圓" pitchFamily="49" charset="-120"/>
              </a:rPr>
              <a:t>─</a:t>
            </a:r>
            <a:r>
              <a:rPr lang="en-US" altLang="zh-TW" sz="4000" dirty="0" smtClean="0">
                <a:solidFill>
                  <a:schemeClr val="bg1"/>
                </a:solidFill>
                <a:latin typeface="文鼎中圓" pitchFamily="49" charset="-120"/>
                <a:ea typeface="文鼎中圓" pitchFamily="49" charset="-120"/>
              </a:rPr>
              <a:t> </a:t>
            </a:r>
            <a:r>
              <a:rPr lang="zh-TW" altLang="en-US" sz="4000" dirty="0" smtClean="0">
                <a:solidFill>
                  <a:schemeClr val="bg1"/>
                </a:solidFill>
                <a:latin typeface="文鼎中圓" pitchFamily="49" charset="-120"/>
                <a:ea typeface="文鼎中圓" pitchFamily="49" charset="-120"/>
              </a:rPr>
              <a:t>合</a:t>
            </a:r>
            <a:r>
              <a:rPr lang="zh-TW" altLang="en-US" sz="4000" dirty="0">
                <a:solidFill>
                  <a:schemeClr val="bg1"/>
                </a:solidFill>
                <a:latin typeface="文鼎中圓" pitchFamily="49" charset="-120"/>
                <a:ea typeface="文鼎中圓" pitchFamily="49" charset="-120"/>
              </a:rPr>
              <a:t>一的教會</a:t>
            </a:r>
            <a:r>
              <a:rPr lang="en-US" altLang="zh-TW" sz="4000" dirty="0">
                <a:solidFill>
                  <a:schemeClr val="bg1"/>
                </a:solidFill>
                <a:latin typeface="文鼎中圓" pitchFamily="49" charset="-120"/>
                <a:ea typeface="文鼎中圓" pitchFamily="49" charset="-120"/>
              </a:rPr>
              <a:t>』</a:t>
            </a:r>
            <a:endParaRPr lang="en-US" sz="4000" dirty="0">
              <a:solidFill>
                <a:schemeClr val="bg1"/>
              </a:solidFill>
              <a:latin typeface="文鼎中圓" pitchFamily="49" charset="-120"/>
              <a:ea typeface="文鼎中圓" pitchFamily="49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3800" y="27432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(</a:t>
            </a:r>
            <a:r>
              <a:rPr lang="zh-TW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哥林多前書</a:t>
            </a:r>
            <a:r>
              <a:rPr lang="en-US" altLang="zh-TW" sz="24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 </a:t>
            </a:r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12:12-</a:t>
            </a:r>
            <a:r>
              <a:rPr lang="en-US" altLang="zh-CN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27</a:t>
            </a:r>
            <a:r>
              <a:rPr lang="en-US" altLang="zh-TW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)</a:t>
            </a:r>
            <a:endParaRPr lang="en-US" sz="2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42672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 </a:t>
            </a:r>
            <a:r>
              <a:rPr lang="zh-CN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邢</a:t>
            </a:r>
            <a:r>
              <a:rPr lang="zh-CN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承</a:t>
            </a:r>
            <a:r>
              <a:rPr lang="zh-CN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中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itchFamily="49" charset="-120"/>
                <a:ea typeface="文鼎粗圓" pitchFamily="49" charset="-120"/>
                <a:cs typeface="Arial" pitchFamily="34" charset="0"/>
              </a:rPr>
              <a:t>弟兄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itchFamily="49" charset="-120"/>
              <a:ea typeface="文鼎粗圓" pitchFamily="49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898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寶貴經文</a:t>
            </a:r>
            <a:r>
              <a:rPr lang="en-US" altLang="zh-TW" sz="4000" b="1" dirty="0" smtClean="0"/>
              <a:t>﹝</a:t>
            </a:r>
            <a:r>
              <a:rPr lang="zh-TW" altLang="en-US" sz="4000" b="1" dirty="0" smtClean="0"/>
              <a:t>哥林多前書</a:t>
            </a:r>
            <a:r>
              <a:rPr lang="en-US" altLang="zh-TW" sz="4000" b="1" dirty="0" smtClean="0"/>
              <a:t> 12:12-19﹞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0"/>
            <a:ext cx="8229600" cy="4953000"/>
          </a:xfrm>
        </p:spPr>
        <p:txBody>
          <a:bodyPr>
            <a:noAutofit/>
          </a:bodyPr>
          <a:lstStyle/>
          <a:p>
            <a:r>
              <a:rPr lang="en-US" altLang="zh-TW" sz="2400" b="1" dirty="0"/>
              <a:t>12:12  </a:t>
            </a:r>
            <a:r>
              <a:rPr lang="zh-TW" altLang="en-US" sz="2400" b="1" dirty="0"/>
              <a:t>就 如 身 子 是 一 個 、 卻 有 許 多 肢 體 、 而 且 肢 體 雖 多 、 仍 是 一 個 身 子 ． 基 督 也 是 這 樣 </a:t>
            </a:r>
            <a:r>
              <a:rPr lang="zh-TW" altLang="en-US" sz="2400" b="1" dirty="0" smtClean="0"/>
              <a:t>。</a:t>
            </a:r>
            <a:r>
              <a:rPr lang="en-US" altLang="zh-TW" sz="2400" b="1" dirty="0"/>
              <a:t>12:13  </a:t>
            </a:r>
            <a:r>
              <a:rPr lang="zh-TW" altLang="en-US" sz="2400" b="1" dirty="0"/>
              <a:t>我 們 不 拘 是 猶 太 人 、 是 希 利 尼 人 、 是 為 奴 的 、 是 自 主 的 、 都 從 一 位 聖 靈 受 洗 、 成 了 一 個 身 體 ． 飲 於 一 位 聖 靈 </a:t>
            </a:r>
            <a:r>
              <a:rPr lang="zh-TW" altLang="en-US" sz="2400" b="1" dirty="0" smtClean="0"/>
              <a:t>。</a:t>
            </a:r>
            <a:r>
              <a:rPr lang="en-US" altLang="zh-TW" sz="2400" b="1" dirty="0"/>
              <a:t>12:14  </a:t>
            </a:r>
            <a:r>
              <a:rPr lang="zh-TW" altLang="en-US" sz="2400" b="1" dirty="0"/>
              <a:t>身 子 原 不 是 一 個 肢 體 、 乃 是 許 多 肢 體 </a:t>
            </a:r>
            <a:r>
              <a:rPr lang="zh-TW" altLang="en-US" sz="2400" b="1" dirty="0" smtClean="0"/>
              <a:t>。</a:t>
            </a:r>
            <a:r>
              <a:rPr lang="en-US" altLang="zh-TW" sz="2400" b="1" dirty="0"/>
              <a:t>12:15  </a:t>
            </a:r>
            <a:r>
              <a:rPr lang="zh-TW" altLang="en-US" sz="2400" b="1" dirty="0"/>
              <a:t>設 若 腳 說 、 我 不 是 手 、 所 以 不 屬 乎 身 子 ． 他 不 能 因 此 就 不 屬 乎 身 子 。 </a:t>
            </a:r>
            <a:r>
              <a:rPr lang="en-US" altLang="zh-TW" sz="2400" b="1" dirty="0"/>
              <a:t>12:16  </a:t>
            </a:r>
            <a:r>
              <a:rPr lang="zh-TW" altLang="en-US" sz="2400" b="1" dirty="0"/>
              <a:t>設 若 耳 說 、 我 不 是 眼 、 所 以 不 屬 乎 身 子 ． 他 也 不 能 因 此 就 不 屬 乎 身 子 。 </a:t>
            </a:r>
            <a:r>
              <a:rPr lang="en-US" altLang="zh-TW" sz="2400" b="1" dirty="0"/>
              <a:t>12:17  </a:t>
            </a:r>
            <a:r>
              <a:rPr lang="zh-TW" altLang="en-US" sz="2400" b="1" dirty="0"/>
              <a:t>若 全 身 是 眼 、 從 那 裡 聽 聲 呢 ． 若 全 身 是 耳 、 從 那 裡 聞 味 呢 。 </a:t>
            </a:r>
            <a:r>
              <a:rPr lang="en-US" altLang="zh-TW" sz="2400" b="1" dirty="0"/>
              <a:t>12:18  </a:t>
            </a:r>
            <a:r>
              <a:rPr lang="zh-TW" altLang="en-US" sz="2400" b="1" dirty="0"/>
              <a:t>但 如 今 　 神 隨 自 己 的 意 思 、 把 肢 體 俱 各 安 排 在 身 上 了 。 </a:t>
            </a:r>
            <a:r>
              <a:rPr lang="en-US" altLang="zh-TW" sz="2400" b="1" dirty="0"/>
              <a:t>12:19  </a:t>
            </a:r>
            <a:r>
              <a:rPr lang="zh-TW" altLang="en-US" sz="2400" b="1" dirty="0"/>
              <a:t>若 都 是 一 個 肢 體 、 身 子 在 哪 裡 </a:t>
            </a:r>
            <a:r>
              <a:rPr lang="zh-TW" altLang="en-US" sz="2400" b="1" dirty="0" smtClean="0"/>
              <a:t>呢。</a:t>
            </a:r>
            <a:endParaRPr lang="en-US" altLang="zh-TW" sz="2400" b="1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990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/>
              <a:t>寶貴經文</a:t>
            </a:r>
            <a:r>
              <a:rPr lang="en-US" altLang="zh-TW" b="1" dirty="0"/>
              <a:t>﹝</a:t>
            </a:r>
            <a:r>
              <a:rPr lang="zh-TW" altLang="en-US" b="1" dirty="0"/>
              <a:t>哥林多前書</a:t>
            </a:r>
            <a:r>
              <a:rPr lang="en-US" altLang="zh-TW" b="1" dirty="0"/>
              <a:t> </a:t>
            </a:r>
            <a:r>
              <a:rPr lang="en-US" altLang="zh-TW" b="1" dirty="0" smtClean="0"/>
              <a:t>12:20-27</a:t>
            </a:r>
            <a:r>
              <a:rPr lang="en-US" altLang="zh-TW" b="1" dirty="0"/>
              <a:t>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TW" sz="2800" b="1" dirty="0"/>
              <a:t>12:20  </a:t>
            </a:r>
            <a:r>
              <a:rPr lang="zh-TW" altLang="en-US" sz="2800" b="1" dirty="0"/>
              <a:t>但 如 今 肢 體 是 多 的 、 身 子 卻 是 一 個 。 </a:t>
            </a:r>
            <a:r>
              <a:rPr lang="en-US" altLang="zh-TW" sz="2800" b="1" dirty="0"/>
              <a:t>12:21  </a:t>
            </a:r>
            <a:r>
              <a:rPr lang="zh-TW" altLang="en-US" sz="2800" b="1" dirty="0"/>
              <a:t>眼 不 能 對 手 說 、 我 用 不 著 你 ． 頭 也 不 能 對 腳 說 、 我 用 不 著 你 。 </a:t>
            </a:r>
            <a:r>
              <a:rPr lang="en-US" altLang="zh-TW" sz="2800" b="1" dirty="0"/>
              <a:t>12:22  </a:t>
            </a:r>
            <a:r>
              <a:rPr lang="zh-TW" altLang="en-US" sz="2800" b="1" dirty="0"/>
              <a:t>不 但 如 此 、 身 上 肢 體 人 以 為 軟 弱 的 、 更 是 不 可 少 的 ． </a:t>
            </a:r>
            <a:r>
              <a:rPr lang="en-US" altLang="zh-TW" sz="2800" b="1" dirty="0"/>
              <a:t>12:23  </a:t>
            </a:r>
            <a:r>
              <a:rPr lang="zh-TW" altLang="en-US" sz="2800" b="1" dirty="0"/>
              <a:t>身 上 肢 體 、 我 們 看 為 不 體 面 的 、 越 發 給 他 加 上 體 面 ． 不 俊 美 的 、 越 發 得 著 俊 美 ． </a:t>
            </a:r>
            <a:r>
              <a:rPr lang="en-US" altLang="zh-TW" sz="2800" b="1" dirty="0"/>
              <a:t>12:24  </a:t>
            </a:r>
            <a:r>
              <a:rPr lang="zh-TW" altLang="en-US" sz="2800" b="1" dirty="0"/>
              <a:t>我 們 俊 美 的 肢 體 、 自 然 用 不 著 裝 飾 ． 但 　 神 配 搭 這 身 子 、 把 加 倍 的 體 面 給 那 有 缺 欠 的 肢 體 ． </a:t>
            </a:r>
            <a:r>
              <a:rPr lang="en-US" altLang="zh-TW" sz="2800" b="1" dirty="0"/>
              <a:t>12:25  </a:t>
            </a:r>
            <a:r>
              <a:rPr lang="zh-TW" altLang="en-US" sz="2800" b="1" dirty="0"/>
              <a:t>免 得 身 上 分 門 別 類 ． 總 要 肢 體 彼 此 相 顧 。 </a:t>
            </a:r>
            <a:r>
              <a:rPr lang="en-US" altLang="zh-TW" sz="2800" b="1" dirty="0"/>
              <a:t>12:26  </a:t>
            </a:r>
            <a:r>
              <a:rPr lang="zh-TW" altLang="en-US" sz="2800" b="1" dirty="0"/>
              <a:t>若 一 個 肢 體 受 苦 、 所 有 的 肢 體 就 一 同 受 苦 ． 若 一 個 肢 體 得 榮 耀 、 所 有 的 肢 體 就 一 同 快 樂 。 </a:t>
            </a:r>
            <a:r>
              <a:rPr lang="en-US" altLang="zh-TW" sz="2800" b="1" dirty="0"/>
              <a:t>12:27  </a:t>
            </a:r>
            <a:r>
              <a:rPr lang="zh-TW" altLang="en-US" sz="2800" b="1" dirty="0"/>
              <a:t>你 們 就 是 基 督 的 身 子 、 並 且 各 自 作 肢 體 。 </a:t>
            </a:r>
            <a:endParaRPr lang="en-US" altLang="zh-TW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513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基督，教會與信徒</a:t>
            </a:r>
            <a:endParaRPr lang="en-US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661536080"/>
              </p:ext>
            </p:extLst>
          </p:nvPr>
        </p:nvGraphicFramePr>
        <p:xfrm>
          <a:off x="914400" y="1600200"/>
          <a:ext cx="7162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209800"/>
                <a:gridCol w="2895600"/>
              </a:tblGrid>
              <a:tr h="609600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         </a:t>
                      </a:r>
                      <a:r>
                        <a:rPr lang="zh-TW" altLang="en-US" sz="2800" dirty="0" smtClean="0"/>
                        <a:t>基督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         </a:t>
                      </a:r>
                      <a:r>
                        <a:rPr lang="zh-TW" altLang="en-US" sz="2800" b="1" dirty="0" smtClean="0"/>
                        <a:t>教會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             </a:t>
                      </a:r>
                      <a:r>
                        <a:rPr lang="zh-TW" altLang="en-US" sz="2800" dirty="0" smtClean="0"/>
                        <a:t>信徒</a:t>
                      </a:r>
                      <a:endParaRPr lang="en-US" sz="280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         元首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          身體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       各自作肢體</a:t>
                      </a:r>
                      <a:endParaRPr lang="en-US" sz="2400" b="1" dirty="0"/>
                    </a:p>
                  </a:txBody>
                  <a:tcPr/>
                </a:tc>
              </a:tr>
              <a:tr h="3505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/>
                        <a:t>愛教會，為教會捨己。</a:t>
                      </a:r>
                      <a:endParaRPr lang="en-US" altLang="zh-TW" sz="24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  <a:p>
                      <a:r>
                        <a:rPr lang="zh-TW" altLang="en-US" sz="2400" b="1" dirty="0" smtClean="0"/>
                        <a:t>是教會的頭。</a:t>
                      </a:r>
                      <a:endParaRPr lang="en-US" altLang="zh-TW" sz="2400" b="1" dirty="0" smtClean="0"/>
                    </a:p>
                    <a:p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又是教會全體的 救主。</a:t>
                      </a:r>
                      <a:endParaRPr lang="en-US" altLang="zh-TW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是基督的身體。</a:t>
                      </a:r>
                      <a:endParaRPr lang="en-US" altLang="zh-TW" sz="2400" b="1" dirty="0" smtClean="0"/>
                    </a:p>
                    <a:p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當順服基督，敬重基督。</a:t>
                      </a:r>
                      <a:endParaRPr lang="en-US" altLang="zh-TW" sz="2400" b="1" dirty="0" smtClean="0"/>
                    </a:p>
                    <a:p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當凡事長進，連於元首基督。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全身都靠元首聯絡得合式。</a:t>
                      </a:r>
                      <a:endParaRPr lang="en-US" altLang="zh-TW" sz="2400" b="1" dirty="0" smtClean="0"/>
                    </a:p>
                    <a:p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百節各按各職，照著各體的功用彼此相助。</a:t>
                      </a:r>
                      <a:endParaRPr lang="en-US" altLang="zh-TW" sz="2400" b="1" dirty="0" smtClean="0"/>
                    </a:p>
                    <a:p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便叫身體漸漸增長，在愛中建立自己。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3308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肢體生活的原則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b="1" dirty="0" smtClean="0"/>
              <a:t>一個身子</a:t>
            </a:r>
            <a:endParaRPr lang="en-US" altLang="zh-TW" b="1" dirty="0" smtClean="0"/>
          </a:p>
          <a:p>
            <a:r>
              <a:rPr lang="zh-TW" altLang="en-US" b="1" dirty="0" smtClean="0"/>
              <a:t>接受託付</a:t>
            </a:r>
            <a:endParaRPr lang="en-US" altLang="zh-TW" b="1" dirty="0" smtClean="0"/>
          </a:p>
          <a:p>
            <a:r>
              <a:rPr lang="zh-TW" altLang="en-US" b="1" dirty="0" smtClean="0"/>
              <a:t>謹守本份</a:t>
            </a:r>
            <a:endParaRPr lang="en-US" altLang="zh-TW" b="1" dirty="0" smtClean="0"/>
          </a:p>
          <a:p>
            <a:r>
              <a:rPr lang="zh-TW" altLang="en-US" b="1" dirty="0" smtClean="0"/>
              <a:t>互相尊重</a:t>
            </a:r>
            <a:endParaRPr lang="en-US" altLang="zh-TW" b="1" dirty="0" smtClean="0"/>
          </a:p>
          <a:p>
            <a:r>
              <a:rPr lang="zh-TW" altLang="en-US" b="1" dirty="0" smtClean="0"/>
              <a:t>扶持軟弱</a:t>
            </a:r>
            <a:endParaRPr lang="en-US" altLang="zh-TW" b="1" dirty="0" smtClean="0"/>
          </a:p>
          <a:p>
            <a:r>
              <a:rPr lang="zh-TW" altLang="en-US" b="1" dirty="0" smtClean="0"/>
              <a:t>保守合一</a:t>
            </a:r>
            <a:endParaRPr lang="en-US" altLang="zh-TW" b="1" dirty="0" smtClean="0"/>
          </a:p>
          <a:p>
            <a:r>
              <a:rPr lang="zh-TW" altLang="en-US" b="1" dirty="0" smtClean="0"/>
              <a:t>彼此相愛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01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/>
              <a:t>一個身</a:t>
            </a:r>
            <a:r>
              <a:rPr lang="zh-TW" altLang="en-US" sz="4000" b="1" dirty="0" smtClean="0"/>
              <a:t>子</a:t>
            </a:r>
            <a:r>
              <a:rPr lang="en-US" altLang="zh-TW" sz="4000" b="1" dirty="0" smtClean="0"/>
              <a:t>﹝12:12-14﹞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n-US" altLang="zh-TW" sz="2400" b="1" dirty="0" smtClean="0"/>
              <a:t>12</a:t>
            </a:r>
            <a:r>
              <a:rPr lang="en-US" altLang="zh-TW" sz="2400" b="1" dirty="0"/>
              <a:t>  </a:t>
            </a:r>
            <a:r>
              <a:rPr lang="zh-TW" altLang="en-US" sz="2400" b="1" dirty="0"/>
              <a:t>就 如 身 子 是 一 個 、 卻 有 許 多 肢 體 、 而 且 肢 體 雖 多 、 仍 是 一 個 身 子 ． 基 督 也 是 這 樣 。 </a:t>
            </a:r>
            <a:r>
              <a:rPr lang="en-US" altLang="zh-TW" sz="2400" b="1" dirty="0" smtClean="0"/>
              <a:t>13</a:t>
            </a:r>
            <a:r>
              <a:rPr lang="en-US" altLang="zh-TW" sz="2400" b="1" dirty="0"/>
              <a:t>  </a:t>
            </a:r>
            <a:r>
              <a:rPr lang="zh-TW" altLang="en-US" sz="2400" b="1" dirty="0"/>
              <a:t>我 們 不 拘 是 猶 太 人 、 是 希 利 尼 人 、 是 為 奴 的 、 是 自 主 的 、 都 從 一 位 聖 靈 受 洗 、 成 了 一 個 身 體 ． 飲 於 一 位 聖 靈 。 </a:t>
            </a:r>
            <a:r>
              <a:rPr lang="en-US" altLang="zh-TW" sz="2400" b="1" dirty="0" smtClean="0"/>
              <a:t>14</a:t>
            </a:r>
            <a:r>
              <a:rPr lang="en-US" altLang="zh-TW" sz="2400" b="1" dirty="0"/>
              <a:t>  </a:t>
            </a:r>
            <a:r>
              <a:rPr lang="zh-TW" altLang="en-US" sz="2400" b="1" dirty="0"/>
              <a:t>身 子 原 不 是 一 個 肢 體 、 乃 是 許 多 肢 體 </a:t>
            </a:r>
            <a:r>
              <a:rPr lang="zh-TW" altLang="en-US" sz="2400" b="1" dirty="0" smtClean="0"/>
              <a:t>。</a:t>
            </a:r>
            <a:endParaRPr lang="en-US" altLang="zh-TW" sz="2400" b="1" dirty="0" smtClean="0"/>
          </a:p>
          <a:p>
            <a:r>
              <a:rPr lang="zh-TW" altLang="en-US" sz="2400" b="1" dirty="0"/>
              <a:t>一個身</a:t>
            </a:r>
            <a:r>
              <a:rPr lang="zh-TW" altLang="en-US" sz="2400" b="1" dirty="0" smtClean="0"/>
              <a:t>子，卻有許多肢體</a:t>
            </a:r>
            <a:endParaRPr lang="en-US" altLang="zh-TW" sz="2400" b="1" dirty="0" smtClean="0"/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教會乃是單一的屬靈有機體，破除了種族，文化與階級的界限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每一肢體都有不同的功用，卻都服在一個元首之下，面向一個目標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當所有的肢體</a:t>
            </a:r>
            <a:r>
              <a:rPr lang="en-US" altLang="zh-TW" sz="2200" b="1" dirty="0" smtClean="0">
                <a:solidFill>
                  <a:srgbClr val="7030A0"/>
                </a:solidFill>
              </a:rPr>
              <a:t>﹝</a:t>
            </a:r>
            <a:r>
              <a:rPr lang="zh-TW" altLang="en-US" sz="2200" b="1" dirty="0" smtClean="0">
                <a:solidFill>
                  <a:srgbClr val="7030A0"/>
                </a:solidFill>
              </a:rPr>
              <a:t>缺一不可</a:t>
            </a:r>
            <a:r>
              <a:rPr lang="en-US" altLang="zh-TW" sz="2200" b="1" dirty="0" smtClean="0">
                <a:solidFill>
                  <a:srgbClr val="7030A0"/>
                </a:solidFill>
              </a:rPr>
              <a:t>﹞</a:t>
            </a:r>
            <a:r>
              <a:rPr lang="zh-TW" altLang="en-US" sz="2200" b="1" dirty="0" smtClean="0">
                <a:solidFill>
                  <a:srgbClr val="7030A0"/>
                </a:solidFill>
              </a:rPr>
              <a:t>都聯合在一起，卻都各自發揮功用時，才能成為一個完整的身子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xmlns="" val="203753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/>
              <a:t>接受託</a:t>
            </a:r>
            <a:r>
              <a:rPr lang="zh-TW" altLang="en-US" sz="4000" b="1" dirty="0" smtClean="0"/>
              <a:t>付</a:t>
            </a:r>
            <a:r>
              <a:rPr lang="en-US" altLang="zh-TW" sz="4000" b="1" dirty="0" smtClean="0"/>
              <a:t>﹝12:15-16﹞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400" b="1" dirty="0" smtClean="0"/>
              <a:t>15</a:t>
            </a:r>
            <a:r>
              <a:rPr lang="en-US" altLang="zh-TW" sz="2400" b="1" dirty="0"/>
              <a:t>  </a:t>
            </a:r>
            <a:r>
              <a:rPr lang="zh-TW" altLang="en-US" sz="2400" b="1" dirty="0"/>
              <a:t>設 若 腳 說 、 我 不 是 手 、 所 以 不 屬 乎 身 子 ． 他 不 能 因 此 就 不 屬 乎 身 子 </a:t>
            </a:r>
            <a:r>
              <a:rPr lang="zh-TW" altLang="en-US" sz="2400" b="1" dirty="0" smtClean="0"/>
              <a:t>。</a:t>
            </a:r>
            <a:r>
              <a:rPr lang="zh-TW" altLang="en-US" sz="2400" b="1" dirty="0"/>
              <a:t> </a:t>
            </a:r>
            <a:r>
              <a:rPr lang="en-US" altLang="zh-TW" sz="2400" b="1" dirty="0" smtClean="0"/>
              <a:t>16</a:t>
            </a:r>
            <a:r>
              <a:rPr lang="en-US" altLang="zh-TW" sz="2400" b="1" dirty="0"/>
              <a:t>  </a:t>
            </a:r>
            <a:r>
              <a:rPr lang="zh-TW" altLang="en-US" sz="2400" b="1" dirty="0"/>
              <a:t>設 若 耳 說 、 我 不 是 眼 、 所 以 不 屬 乎 身 子 ． 他 也 不 能 因 此 就 不 屬 乎 身 子 。 </a:t>
            </a:r>
            <a:endParaRPr lang="en-US" altLang="zh-TW" sz="2400" b="1" dirty="0" smtClean="0"/>
          </a:p>
          <a:p>
            <a:r>
              <a:rPr lang="zh-TW" altLang="en-US" sz="2400" b="1" dirty="0" smtClean="0"/>
              <a:t>每一肢體都有一些恩賜，一份職事，當順服的接受託付</a:t>
            </a:r>
            <a:endParaRPr lang="en-US" altLang="zh-TW" sz="2400" b="1" dirty="0" smtClean="0"/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當照著所是的盡上功用，而非所喜歡的</a:t>
            </a:r>
            <a:r>
              <a:rPr lang="zh-TW" altLang="en-US" sz="2200" b="1" dirty="0">
                <a:solidFill>
                  <a:srgbClr val="7030A0"/>
                </a:solidFill>
              </a:rPr>
              <a:t>盡上功</a:t>
            </a:r>
            <a:r>
              <a:rPr lang="zh-TW" altLang="en-US" sz="2200" b="1" dirty="0" smtClean="0">
                <a:solidFill>
                  <a:srgbClr val="7030A0"/>
                </a:solidFill>
              </a:rPr>
              <a:t>用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不要妄自菲薄，亦不要羨嫉他人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不可逃避，推託神的</a:t>
            </a:r>
            <a:r>
              <a:rPr lang="zh-TW" altLang="en-US" sz="2200" b="1" dirty="0">
                <a:solidFill>
                  <a:srgbClr val="7030A0"/>
                </a:solidFill>
              </a:rPr>
              <a:t>託付</a:t>
            </a:r>
            <a:endParaRPr lang="en-US" sz="2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498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/>
              <a:t>謹守本</a:t>
            </a:r>
            <a:r>
              <a:rPr lang="zh-TW" altLang="en-US" sz="4000" b="1" dirty="0" smtClean="0"/>
              <a:t>份</a:t>
            </a:r>
            <a:r>
              <a:rPr lang="en-US" altLang="zh-TW" sz="4000" b="1" dirty="0" smtClean="0"/>
              <a:t>﹝12:17-18﹞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400" b="1" dirty="0"/>
              <a:t>17  </a:t>
            </a:r>
            <a:r>
              <a:rPr lang="zh-TW" altLang="en-US" sz="2400" b="1" dirty="0"/>
              <a:t>若 全 身 是 眼 、 從 那 裡 聽 聲 呢 ． 若 全 身 是 耳 、 從 那 裡 聞 味 呢 </a:t>
            </a:r>
            <a:r>
              <a:rPr lang="zh-TW" altLang="en-US" sz="2400" b="1" dirty="0" smtClean="0"/>
              <a:t>。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18  </a:t>
            </a:r>
            <a:r>
              <a:rPr lang="zh-TW" altLang="en-US" sz="2400" b="1" dirty="0"/>
              <a:t>但 如 今 　 神 隨 自 己 的 意 思 、 把 肢 體 俱 各 安 排 在 身 上 </a:t>
            </a:r>
            <a:r>
              <a:rPr lang="zh-TW" altLang="en-US" sz="2400" b="1" dirty="0" smtClean="0"/>
              <a:t>了</a:t>
            </a:r>
            <a:endParaRPr lang="en-US" altLang="zh-TW" sz="2400" b="1" dirty="0" smtClean="0"/>
          </a:p>
          <a:p>
            <a:r>
              <a:rPr lang="zh-TW" altLang="en-US" sz="2400" b="1" dirty="0" smtClean="0"/>
              <a:t>每一肢體當甘心接受限制，謹守本份</a:t>
            </a:r>
            <a:endParaRPr lang="en-US" altLang="zh-TW" sz="2400" b="1" dirty="0" smtClean="0"/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一個</a:t>
            </a:r>
            <a:r>
              <a:rPr lang="zh-TW" altLang="en-US" sz="2200" b="1" dirty="0">
                <a:solidFill>
                  <a:srgbClr val="7030A0"/>
                </a:solidFill>
              </a:rPr>
              <a:t>肢</a:t>
            </a:r>
            <a:r>
              <a:rPr lang="zh-TW" altLang="en-US" sz="2200" b="1" dirty="0" smtClean="0">
                <a:solidFill>
                  <a:srgbClr val="7030A0"/>
                </a:solidFill>
              </a:rPr>
              <a:t>體想承擔全身的責任是不可能的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不要自高自大，</a:t>
            </a:r>
            <a:r>
              <a:rPr lang="zh-TW" altLang="en-US" sz="2200" b="1" dirty="0">
                <a:solidFill>
                  <a:srgbClr val="7030A0"/>
                </a:solidFill>
              </a:rPr>
              <a:t>唯我獨</a:t>
            </a:r>
            <a:r>
              <a:rPr lang="zh-TW" altLang="en-US" sz="2200" b="1" dirty="0" smtClean="0">
                <a:solidFill>
                  <a:srgbClr val="7030A0"/>
                </a:solidFill>
              </a:rPr>
              <a:t>尊，看自己過於所當看的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不要輕看或排擠其他肢體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85308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/>
              <a:t>互相尊</a:t>
            </a:r>
            <a:r>
              <a:rPr lang="zh-TW" altLang="en-US" sz="4000" b="1" dirty="0" smtClean="0"/>
              <a:t>重</a:t>
            </a:r>
            <a:r>
              <a:rPr lang="en-US" altLang="zh-TW" sz="4000" b="1" dirty="0" smtClean="0"/>
              <a:t>﹝12:19-21﹞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400" b="1" dirty="0"/>
              <a:t>19  </a:t>
            </a:r>
            <a:r>
              <a:rPr lang="zh-TW" altLang="en-US" sz="2400" b="1" dirty="0"/>
              <a:t>若 都 是 一 個 肢 體 、 身 子 在 哪 裡 呢 </a:t>
            </a:r>
            <a:r>
              <a:rPr lang="zh-TW" altLang="en-US" sz="2400" b="1" dirty="0" smtClean="0"/>
              <a:t>。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20  </a:t>
            </a:r>
            <a:r>
              <a:rPr lang="zh-TW" altLang="en-US" sz="2400" b="1" dirty="0"/>
              <a:t>但 如 今 肢 體 是 多 的 、 身 子 卻 是 一 個 </a:t>
            </a:r>
            <a:r>
              <a:rPr lang="zh-TW" altLang="en-US" sz="2400" b="1" dirty="0" smtClean="0"/>
              <a:t>。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21  </a:t>
            </a:r>
            <a:r>
              <a:rPr lang="zh-TW" altLang="en-US" sz="2400" b="1" dirty="0"/>
              <a:t>眼 不 能 對 手 說 、 我 用 不 著 你 ． 頭 </a:t>
            </a:r>
            <a:r>
              <a:rPr lang="zh-TW" altLang="en-US" sz="2400" b="1" dirty="0" smtClean="0"/>
              <a:t>也 </a:t>
            </a:r>
            <a:r>
              <a:rPr lang="zh-TW" altLang="en-US" sz="2400" b="1" dirty="0"/>
              <a:t>不 能 對 腳 說 、 我 用 不 著 你 </a:t>
            </a:r>
            <a:r>
              <a:rPr lang="zh-TW" altLang="en-US" sz="2400" b="1" dirty="0" smtClean="0"/>
              <a:t>。</a:t>
            </a:r>
            <a:endParaRPr lang="en-US" altLang="zh-TW" sz="2400" b="1" dirty="0" smtClean="0"/>
          </a:p>
          <a:p>
            <a:r>
              <a:rPr lang="zh-TW" altLang="en-US" sz="2400" b="1" dirty="0" smtClean="0"/>
              <a:t>一個身子有許多肢體，每個肢體都同等重要，當互相尊重</a:t>
            </a:r>
            <a:endParaRPr lang="en-US" altLang="zh-TW" sz="2400" b="1" dirty="0" smtClean="0"/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眾多的肢體，百般的恩賜，不但對身體的合一無礙，反倒是必須的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恩賜雖有不同，卻無高低之分；教會的職事只有功能之分，而無高低之分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教會需要各種恩賜和諧使用，彼此互相尊重，互相需要，亦互相倚靠</a:t>
            </a:r>
            <a:endParaRPr lang="en-US" sz="2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821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/>
              <a:t>扶持軟</a:t>
            </a:r>
            <a:r>
              <a:rPr lang="zh-TW" altLang="en-US" sz="4000" b="1" dirty="0" smtClean="0"/>
              <a:t>弱</a:t>
            </a:r>
            <a:r>
              <a:rPr lang="en-US" altLang="zh-TW" sz="4000" b="1" dirty="0" smtClean="0"/>
              <a:t>﹝12:22-24﹞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400" b="1" dirty="0"/>
              <a:t>22  </a:t>
            </a:r>
            <a:r>
              <a:rPr lang="zh-TW" altLang="en-US" sz="2400" b="1" dirty="0"/>
              <a:t>不 但 如 此 、 身 上 肢 體 人 以 為 軟 弱 的 、 更 是 不 可 少 的 </a:t>
            </a:r>
            <a:r>
              <a:rPr lang="zh-TW" altLang="en-US" sz="2400" b="1" dirty="0" smtClean="0"/>
              <a:t>．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23  </a:t>
            </a:r>
            <a:r>
              <a:rPr lang="zh-TW" altLang="en-US" sz="2400" b="1" dirty="0"/>
              <a:t>身 上 肢 體 、 我 們 看 為 不 體 面 的 、 越 發 給 他 加 上 體 面 ． 不 俊 美 的 、 越 發 得 著 俊 美 ． </a:t>
            </a:r>
            <a:r>
              <a:rPr lang="en-US" altLang="zh-TW" sz="2400" b="1" dirty="0"/>
              <a:t>24  </a:t>
            </a:r>
            <a:r>
              <a:rPr lang="zh-TW" altLang="en-US" sz="2400" b="1" dirty="0"/>
              <a:t>我 們 俊 美 的 肢 體 、 自 然 用 不 著 裝 飾 ． 但 　 神 配 搭 這 身 子 、 把 加 倍 的 體 面 給 那 有 缺 欠 的 肢 體 ． </a:t>
            </a:r>
            <a:endParaRPr lang="en-US" altLang="zh-TW" sz="2400" b="1" dirty="0" smtClean="0"/>
          </a:p>
          <a:p>
            <a:r>
              <a:rPr lang="zh-TW" altLang="en-US" sz="2400" b="1" dirty="0" smtClean="0"/>
              <a:t>對於教會中軟弱的，有缺欠的肢體，我們當扶助，幫助與鼓勵</a:t>
            </a:r>
            <a:endParaRPr lang="en-US" altLang="zh-TW" sz="2400" b="1" dirty="0" smtClean="0"/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我們不當以外貌取人，而當同情軟弱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神將加倍的體面給那有缺欠的肢體，為要這身子能完全配搭，發揮完全功能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我們當承擔使命，與神同工，扶持軟弱</a:t>
            </a:r>
            <a:endParaRPr lang="en-US" sz="2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060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/>
              <a:t>保守合</a:t>
            </a:r>
            <a:r>
              <a:rPr lang="zh-TW" altLang="en-US" sz="4000" b="1" dirty="0" smtClean="0"/>
              <a:t>一</a:t>
            </a:r>
            <a:r>
              <a:rPr lang="en-US" altLang="zh-TW" sz="4000" b="1" dirty="0" smtClean="0"/>
              <a:t>﹝12:25﹞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400" b="1" dirty="0"/>
              <a:t>25  </a:t>
            </a:r>
            <a:r>
              <a:rPr lang="zh-TW" altLang="en-US" sz="2400" b="1" dirty="0"/>
              <a:t>免 得 身 上 分 門 別 類 ． 總 要 肢 體 彼 此 相 顧 </a:t>
            </a:r>
            <a:r>
              <a:rPr lang="zh-TW" altLang="en-US" sz="2400" b="1" dirty="0" smtClean="0"/>
              <a:t>。</a:t>
            </a:r>
            <a:endParaRPr lang="en-US" altLang="zh-TW" sz="2400" b="1" dirty="0" smtClean="0"/>
          </a:p>
          <a:p>
            <a:r>
              <a:rPr lang="zh-TW" altLang="en-US" sz="2400" b="1" dirty="0" smtClean="0"/>
              <a:t>教會肢體切不可分門結黨，當以同等的關懷，對待所有肢體</a:t>
            </a:r>
            <a:endParaRPr lang="en-US" altLang="zh-TW" sz="2400" b="1" dirty="0" smtClean="0"/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我們都從一位聖靈受洗，成了一個身體，飲於一位聖靈，就當用愛心互相寬容，用和平彼此聯絡，竭力保守聖靈所賜，合而為一的心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肢體的合一，是建立在每一肢體與元首基督耶穌的合一之上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>
                <a:solidFill>
                  <a:srgbClr val="7030A0"/>
                </a:solidFill>
              </a:rPr>
              <a:t>肢</a:t>
            </a:r>
            <a:r>
              <a:rPr lang="zh-TW" altLang="en-US" sz="2200" b="1" dirty="0" smtClean="0">
                <a:solidFill>
                  <a:srgbClr val="7030A0"/>
                </a:solidFill>
              </a:rPr>
              <a:t>體相顧，不只在言語與舌頭上，更在行為與誠實上</a:t>
            </a:r>
            <a:endParaRPr lang="en-US" sz="2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10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/>
              <a:t>彼此相</a:t>
            </a:r>
            <a:r>
              <a:rPr lang="zh-TW" altLang="en-US" sz="4000" b="1" dirty="0" smtClean="0"/>
              <a:t>愛</a:t>
            </a:r>
            <a:r>
              <a:rPr lang="en-US" altLang="zh-TW" sz="4000" b="1" dirty="0" smtClean="0"/>
              <a:t>﹝12:26-27﹞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400" b="1" dirty="0"/>
              <a:t>26  </a:t>
            </a:r>
            <a:r>
              <a:rPr lang="zh-TW" altLang="en-US" sz="2400" b="1" dirty="0"/>
              <a:t>若 一 個 肢 體 受 苦 、 所 有 的 肢 體 就 一 同 受 苦 ． </a:t>
            </a:r>
            <a:r>
              <a:rPr lang="zh-TW" altLang="en-US" sz="2400" b="1" dirty="0" smtClean="0"/>
              <a:t>   </a:t>
            </a:r>
            <a:endParaRPr lang="en-US" altLang="zh-TW" sz="2400" b="1" dirty="0" smtClean="0"/>
          </a:p>
          <a:p>
            <a:pPr marL="0" indent="0">
              <a:buNone/>
            </a:pPr>
            <a:r>
              <a:rPr lang="zh-TW" altLang="en-US" sz="2400" b="1" dirty="0"/>
              <a:t> </a:t>
            </a:r>
            <a:r>
              <a:rPr lang="zh-TW" altLang="en-US" sz="2400" b="1" dirty="0" smtClean="0"/>
              <a:t>          若 </a:t>
            </a:r>
            <a:r>
              <a:rPr lang="zh-TW" altLang="en-US" sz="2400" b="1" dirty="0"/>
              <a:t>一 個 肢 體 得 榮 耀 、 所 有 的 肢 體 就 一 同 快 樂 </a:t>
            </a:r>
            <a:r>
              <a:rPr lang="zh-TW" altLang="en-US" sz="2400" b="1" dirty="0" smtClean="0"/>
              <a:t>。</a:t>
            </a:r>
            <a:r>
              <a:rPr lang="zh-TW" altLang="en-US" sz="2400" b="1" dirty="0"/>
              <a:t> </a:t>
            </a:r>
            <a:r>
              <a:rPr lang="zh-TW" altLang="en-US" sz="2400" b="1" dirty="0" smtClean="0"/>
              <a:t>   </a:t>
            </a:r>
            <a:endParaRPr lang="en-US" altLang="zh-TW" sz="2400" b="1" dirty="0" smtClean="0"/>
          </a:p>
          <a:p>
            <a:pPr marL="0" indent="0">
              <a:buNone/>
            </a:pPr>
            <a:r>
              <a:rPr lang="zh-TW" altLang="en-US" sz="2400" b="1" dirty="0"/>
              <a:t> </a:t>
            </a:r>
            <a:r>
              <a:rPr lang="zh-TW" altLang="en-US" sz="2400" b="1" dirty="0" smtClean="0"/>
              <a:t>   </a:t>
            </a:r>
            <a:r>
              <a:rPr lang="en-US" altLang="zh-TW" sz="2400" b="1" dirty="0" smtClean="0"/>
              <a:t>27</a:t>
            </a:r>
            <a:r>
              <a:rPr lang="en-US" altLang="zh-TW" sz="2400" b="1" dirty="0"/>
              <a:t>  </a:t>
            </a:r>
            <a:r>
              <a:rPr lang="zh-TW" altLang="en-US" sz="2400" b="1" dirty="0" smtClean="0"/>
              <a:t>你 </a:t>
            </a:r>
            <a:r>
              <a:rPr lang="zh-TW" altLang="en-US" sz="2400" b="1" dirty="0"/>
              <a:t>們 就 是 基 督 的 身 子 、 並 且 各 自 作 肢 體 </a:t>
            </a:r>
            <a:r>
              <a:rPr lang="zh-TW" altLang="en-US" sz="2400" b="1" dirty="0" smtClean="0"/>
              <a:t>。</a:t>
            </a:r>
            <a:endParaRPr lang="en-US" altLang="zh-TW" sz="2400" b="1" dirty="0" smtClean="0"/>
          </a:p>
          <a:p>
            <a:r>
              <a:rPr lang="zh-TW" altLang="en-US" sz="2400" b="1" dirty="0" smtClean="0"/>
              <a:t>教會是一個生命共同體，靠著主愛相連結</a:t>
            </a:r>
            <a:endParaRPr lang="en-US" altLang="zh-TW" sz="2400" b="1" dirty="0" smtClean="0"/>
          </a:p>
          <a:p>
            <a:pPr lvl="1"/>
            <a:r>
              <a:rPr lang="zh-TW" altLang="en-US" sz="2200" b="1" dirty="0" smtClean="0">
                <a:solidFill>
                  <a:srgbClr val="7030A0"/>
                </a:solidFill>
              </a:rPr>
              <a:t>因著彼此相愛，得以同甘苦，共患難，同享生命中的喜悅，同渡人生的風浪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>
                <a:solidFill>
                  <a:srgbClr val="7030A0"/>
                </a:solidFill>
              </a:rPr>
              <a:t>因著彼此相愛</a:t>
            </a:r>
            <a:r>
              <a:rPr lang="zh-TW" altLang="en-US" sz="2200" b="1" dirty="0" smtClean="0">
                <a:solidFill>
                  <a:srgbClr val="7030A0"/>
                </a:solidFill>
              </a:rPr>
              <a:t>，世人就認出我們是屬神的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zh-TW" altLang="en-US" sz="2200" b="1" dirty="0">
                <a:solidFill>
                  <a:srgbClr val="7030A0"/>
                </a:solidFill>
              </a:rPr>
              <a:t>因著彼此相愛</a:t>
            </a:r>
            <a:r>
              <a:rPr lang="zh-TW" altLang="en-US" sz="2200" b="1" dirty="0" smtClean="0">
                <a:solidFill>
                  <a:srgbClr val="7030A0"/>
                </a:solidFill>
              </a:rPr>
              <a:t>，教會彰顯神的榮耀，見證神國的實現</a:t>
            </a:r>
            <a:endParaRPr lang="en-US" sz="2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08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/>
              <a:t>結語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/>
              <a:t>教會是由基督而出，是祂的身體，我們在基督裏作肢體。肢體雖多，卻只有一個身體</a:t>
            </a:r>
            <a:endParaRPr lang="en-US" altLang="zh-TW" sz="2800" b="1" dirty="0" smtClean="0"/>
          </a:p>
          <a:p>
            <a:r>
              <a:rPr lang="zh-TW" altLang="en-US" sz="2800" b="1" dirty="0"/>
              <a:t>肢</a:t>
            </a:r>
            <a:r>
              <a:rPr lang="zh-TW" altLang="en-US" sz="2800" b="1" dirty="0" smtClean="0"/>
              <a:t>體生活的原則也就是教會建造的原則</a:t>
            </a:r>
            <a:r>
              <a:rPr lang="en-US" altLang="zh-TW" sz="2800" b="1" dirty="0" smtClean="0"/>
              <a:t>	</a:t>
            </a:r>
          </a:p>
          <a:p>
            <a:pPr lvl="1"/>
            <a:r>
              <a:rPr lang="zh-TW" altLang="en-US" sz="2400" b="1" dirty="0">
                <a:solidFill>
                  <a:srgbClr val="7030A0"/>
                </a:solidFill>
              </a:rPr>
              <a:t>一個身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子，接</a:t>
            </a:r>
            <a:r>
              <a:rPr lang="zh-TW" altLang="en-US" sz="2400" b="1" dirty="0">
                <a:solidFill>
                  <a:srgbClr val="7030A0"/>
                </a:solidFill>
              </a:rPr>
              <a:t>受託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付，謹</a:t>
            </a:r>
            <a:r>
              <a:rPr lang="zh-TW" altLang="en-US" sz="2400" b="1" dirty="0">
                <a:solidFill>
                  <a:srgbClr val="7030A0"/>
                </a:solidFill>
              </a:rPr>
              <a:t>守本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份，互</a:t>
            </a:r>
            <a:r>
              <a:rPr lang="zh-TW" altLang="en-US" sz="2400" b="1" dirty="0">
                <a:solidFill>
                  <a:srgbClr val="7030A0"/>
                </a:solidFill>
              </a:rPr>
              <a:t>相尊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重，扶</a:t>
            </a:r>
            <a:r>
              <a:rPr lang="zh-TW" altLang="en-US" sz="2400" b="1" dirty="0">
                <a:solidFill>
                  <a:srgbClr val="7030A0"/>
                </a:solidFill>
              </a:rPr>
              <a:t>持軟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弱，保</a:t>
            </a:r>
            <a:r>
              <a:rPr lang="zh-TW" altLang="en-US" sz="2400" b="1" dirty="0">
                <a:solidFill>
                  <a:srgbClr val="7030A0"/>
                </a:solidFill>
              </a:rPr>
              <a:t>守合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一，彼</a:t>
            </a:r>
            <a:r>
              <a:rPr lang="zh-TW" altLang="en-US" sz="2400" b="1" dirty="0">
                <a:solidFill>
                  <a:srgbClr val="7030A0"/>
                </a:solidFill>
              </a:rPr>
              <a:t>此相愛</a:t>
            </a:r>
            <a:endParaRPr lang="en-US" sz="2400" b="1" dirty="0">
              <a:solidFill>
                <a:srgbClr val="7030A0"/>
              </a:solidFill>
            </a:endParaRPr>
          </a:p>
          <a:p>
            <a:pPr lvl="1"/>
            <a:endParaRPr lang="en-US" altLang="zh-TW" sz="2400" b="1" dirty="0" smtClean="0"/>
          </a:p>
          <a:p>
            <a:pPr lvl="1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74411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2510</TotalTime>
  <Words>338</Words>
  <Application>Microsoft Office PowerPoint</Application>
  <PresentationFormat>On-screen Show (4:3)</PresentationFormat>
  <Paragraphs>86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文鼎粗圓</vt:lpstr>
      <vt:lpstr>文鼎中圓</vt:lpstr>
      <vt:lpstr>Georgia</vt:lpstr>
      <vt:lpstr>微軟正黑體</vt:lpstr>
      <vt:lpstr>新細明體</vt:lpstr>
      <vt:lpstr>Wingdings 2</vt:lpstr>
      <vt:lpstr>Wingdings</vt:lpstr>
      <vt:lpstr>2_Custom Design</vt:lpstr>
      <vt:lpstr>Civic</vt:lpstr>
      <vt:lpstr>Slide 1</vt:lpstr>
      <vt:lpstr>寶貴經文﹝哥林多前書 12:12-19﹞</vt:lpstr>
      <vt:lpstr>寶貴經文﹝哥林多前書 12:20-27﹞</vt:lpstr>
      <vt:lpstr>基督，教會與信徒</vt:lpstr>
      <vt:lpstr>肢體生活的原則</vt:lpstr>
      <vt:lpstr>一個身子﹝12:12-14﹞</vt:lpstr>
      <vt:lpstr>接受託付﹝12:15-16﹞</vt:lpstr>
      <vt:lpstr>謹守本份﹝12:17-18﹞</vt:lpstr>
      <vt:lpstr>互相尊重﹝12:19-21﹞</vt:lpstr>
      <vt:lpstr>扶持軟弱﹝12:22-24﹞</vt:lpstr>
      <vt:lpstr>保守合一﹝12:25﹞</vt:lpstr>
      <vt:lpstr>彼此相愛﹝12:26-27﹞</vt:lpstr>
      <vt:lpstr>結語</vt:lpstr>
    </vt:vector>
  </TitlesOfParts>
  <Company>CCICTV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340</cp:revision>
  <dcterms:created xsi:type="dcterms:W3CDTF">2012-04-26T21:17:43Z</dcterms:created>
  <dcterms:modified xsi:type="dcterms:W3CDTF">2013-08-17T06:38:49Z</dcterms:modified>
</cp:coreProperties>
</file>