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4" r:id="rId4"/>
    <p:sldId id="266" r:id="rId5"/>
    <p:sldId id="267" r:id="rId6"/>
    <p:sldId id="257" r:id="rId7"/>
    <p:sldId id="268" r:id="rId8"/>
    <p:sldId id="269" r:id="rId9"/>
    <p:sldId id="261" r:id="rId10"/>
    <p:sldId id="259" r:id="rId11"/>
    <p:sldId id="258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84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7406-5142-423C-9F26-7A8957C0DED9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1622-2C8E-4BA0-AFD1-96A7035AD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5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7406-5142-423C-9F26-7A8957C0DED9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1622-2C8E-4BA0-AFD1-96A7035AD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93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7406-5142-423C-9F26-7A8957C0DED9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1622-2C8E-4BA0-AFD1-96A7035AD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6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7406-5142-423C-9F26-7A8957C0DED9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1622-2C8E-4BA0-AFD1-96A7035AD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58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7406-5142-423C-9F26-7A8957C0DED9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1622-2C8E-4BA0-AFD1-96A7035AD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99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7406-5142-423C-9F26-7A8957C0DED9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1622-2C8E-4BA0-AFD1-96A7035AD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71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7406-5142-423C-9F26-7A8957C0DED9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1622-2C8E-4BA0-AFD1-96A7035AD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13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7406-5142-423C-9F26-7A8957C0DED9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1622-2C8E-4BA0-AFD1-96A7035AD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84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7406-5142-423C-9F26-7A8957C0DED9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1622-2C8E-4BA0-AFD1-96A7035AD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780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7406-5142-423C-9F26-7A8957C0DED9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1622-2C8E-4BA0-AFD1-96A7035AD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14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7406-5142-423C-9F26-7A8957C0DED9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1622-2C8E-4BA0-AFD1-96A7035AD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87406-5142-423C-9F26-7A8957C0DED9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91622-2C8E-4BA0-AFD1-96A7035AD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0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arm1.static.flickr.com/52/128765190_6d87861c8c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19011" y="2407384"/>
            <a:ext cx="345318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POP1體 Std W9" pitchFamily="82" charset="-120"/>
                <a:ea typeface="華康POP1體 Std W9" pitchFamily="82" charset="-120"/>
              </a:rPr>
              <a:t> </a:t>
            </a:r>
            <a:r>
              <a:rPr lang="en-US" altLang="zh-TW" sz="3600" dirty="0" smtClean="0">
                <a:latin typeface="華康POP1體 Std W9" pitchFamily="82" charset="-120"/>
                <a:ea typeface="華康POP1體 Std W9" pitchFamily="82" charset="-120"/>
              </a:rPr>
              <a:t>『</a:t>
            </a:r>
            <a:r>
              <a:rPr lang="zh-TW" altLang="en-US" sz="36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長</a:t>
            </a:r>
            <a:r>
              <a:rPr lang="zh-TW" altLang="en-US" sz="3600" dirty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大成</a:t>
            </a:r>
            <a:r>
              <a:rPr lang="zh-TW" altLang="en-US" sz="36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熟</a:t>
            </a:r>
            <a:r>
              <a:rPr lang="en-US" altLang="zh-TW" sz="36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』</a:t>
            </a: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哥林多前書</a:t>
            </a:r>
            <a:r>
              <a:rPr lang="en-US" altLang="zh-TW" sz="28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13:11)</a:t>
            </a:r>
            <a:endParaRPr lang="en-US" sz="2800" dirty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  <a:p>
            <a:r>
              <a:rPr lang="zh-TW" altLang="en-US" sz="3600" dirty="0" smtClean="0"/>
              <a:t> 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5864679" y="208002"/>
            <a:ext cx="294664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latin typeface="華康圓體 Std W12" pitchFamily="50" charset="-120"/>
                <a:ea typeface="華康圓體 Std W12" pitchFamily="50" charset="-120"/>
              </a:rPr>
              <a:t>9</a:t>
            </a:r>
            <a:r>
              <a:rPr lang="en-US" altLang="zh-TW" sz="3000" dirty="0" smtClean="0">
                <a:solidFill>
                  <a:srgbClr val="C00000"/>
                </a:solidFill>
                <a:latin typeface="華康圓體 Std W12" pitchFamily="50" charset="-120"/>
                <a:ea typeface="華康圓體 Std W12" pitchFamily="50" charset="-120"/>
                <a:sym typeface="Wingdings"/>
              </a:rPr>
              <a:t></a:t>
            </a:r>
            <a:r>
              <a:rPr lang="en-US" altLang="zh-TW" sz="3000" dirty="0" smtClean="0">
                <a:latin typeface="華康圓體 Std W12" pitchFamily="50" charset="-120"/>
                <a:ea typeface="華康圓體 Std W12" pitchFamily="50" charset="-120"/>
              </a:rPr>
              <a:t>29</a:t>
            </a:r>
            <a:r>
              <a:rPr lang="en-US" altLang="zh-TW" sz="3000" dirty="0" smtClean="0">
                <a:solidFill>
                  <a:srgbClr val="C00000"/>
                </a:solidFill>
                <a:latin typeface="華康圓體 Std W12" pitchFamily="50" charset="-120"/>
                <a:ea typeface="華康圓體 Std W12" pitchFamily="50" charset="-120"/>
                <a:sym typeface="Wingdings"/>
              </a:rPr>
              <a:t></a:t>
            </a:r>
            <a:r>
              <a:rPr lang="en-US" altLang="zh-TW" sz="3000" dirty="0" smtClean="0">
                <a:latin typeface="華康圓體 Std W12" pitchFamily="50" charset="-120"/>
                <a:ea typeface="華康圓體 Std W12" pitchFamily="50" charset="-120"/>
              </a:rPr>
              <a:t>2013</a:t>
            </a:r>
            <a:endParaRPr lang="en-US" sz="3000" dirty="0">
              <a:latin typeface="華康圓體 Std W12" pitchFamily="50" charset="-120"/>
              <a:ea typeface="華康圓體 Std W12" pitchFamily="50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228600"/>
            <a:ext cx="1928733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>
                <a:latin typeface="華康POP1體 Std W9" pitchFamily="82" charset="-120"/>
                <a:ea typeface="華康POP1體 Std W9" pitchFamily="82" charset="-120"/>
              </a:rPr>
              <a:t>主日信</a:t>
            </a:r>
            <a:r>
              <a:rPr lang="zh-TW" altLang="en-US" sz="3400" dirty="0" smtClean="0">
                <a:latin typeface="華康POP1體 Std W9" pitchFamily="82" charset="-120"/>
                <a:ea typeface="華康POP1體 Std W9" pitchFamily="82" charset="-120"/>
              </a:rPr>
              <a:t>息</a:t>
            </a:r>
            <a:endParaRPr lang="en-US" sz="3400" dirty="0"/>
          </a:p>
        </p:txBody>
      </p:sp>
      <p:sp>
        <p:nvSpPr>
          <p:cNvPr id="6" name="TextBox 5"/>
          <p:cNvSpPr txBox="1"/>
          <p:nvPr/>
        </p:nvSpPr>
        <p:spPr>
          <a:xfrm>
            <a:off x="3230768" y="4261247"/>
            <a:ext cx="240803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薛忠勇 </a:t>
            </a:r>
            <a:r>
              <a:rPr lang="zh-TW" altLang="en-US" sz="30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弟兄</a:t>
            </a:r>
            <a:endParaRPr lang="en-US" sz="3000" dirty="0">
              <a:solidFill>
                <a:srgbClr val="C0000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7130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s.fineartamerica.com/images-medium-large/17-year-periodical-cicada-douglas-barnet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31" y="-4354"/>
            <a:ext cx="9150531" cy="686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ages.nationalgeographic.com/wpf/media-live/photos/000/657/cache/cicada-brood-could-be-big-in-2013_65791_600x4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76" y="457200"/>
            <a:ext cx="8522116" cy="563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2" name="Picture 8" descr="http://frenchtribune.com/sites/default/files/imagecache/article/cicadas-emerge-living-underground-17-year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75" y="2119312"/>
            <a:ext cx="3286125" cy="231457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4267200" y="685800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十七年蟬</a:t>
            </a:r>
            <a:endParaRPr lang="en-US" sz="3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</p:txBody>
      </p:sp>
      <p:pic>
        <p:nvPicPr>
          <p:cNvPr id="5122" name="Picture 2" descr="http://images.nationalgeographic.com/wpf/media-live/photos/000/665/cache/how-2013-cicada-brood-came-to-be_66501_600x4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7731"/>
            <a:ext cx="4689215" cy="363818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</p:spTree>
    <p:extLst>
      <p:ext uri="{BB962C8B-B14F-4D97-AF65-F5344CB8AC3E}">
        <p14:creationId xmlns:p14="http://schemas.microsoft.com/office/powerpoint/2010/main" val="15959957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Balex\Desktop\Picture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7"/>
          <a:stretch/>
        </p:blipFill>
        <p:spPr bwMode="auto">
          <a:xfrm>
            <a:off x="115614" y="3163026"/>
            <a:ext cx="3922986" cy="369497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http://media3.washingtonpost.com/wp-srv/special/local/cicada2013/cicada2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052" y="0"/>
            <a:ext cx="5068614" cy="683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triped Right Arrow 3"/>
          <p:cNvSpPr/>
          <p:nvPr/>
        </p:nvSpPr>
        <p:spPr>
          <a:xfrm rot="16200000">
            <a:off x="1550213" y="2503437"/>
            <a:ext cx="629246" cy="689931"/>
          </a:xfrm>
          <a:prstGeom prst="strip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/>
          <p:cNvSpPr/>
          <p:nvPr/>
        </p:nvSpPr>
        <p:spPr>
          <a:xfrm rot="16200000">
            <a:off x="6426979" y="3759979"/>
            <a:ext cx="785842" cy="1752600"/>
          </a:xfrm>
          <a:prstGeom prst="rightBrace">
            <a:avLst>
              <a:gd name="adj1" fmla="val 8333"/>
              <a:gd name="adj2" fmla="val 50715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228158" y="3657600"/>
            <a:ext cx="123944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17</a:t>
            </a:r>
            <a:r>
              <a:rPr lang="zh-TW" altLang="en-US" sz="34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年</a:t>
            </a:r>
            <a:endParaRPr lang="en-US" sz="3400" dirty="0">
              <a:solidFill>
                <a:srgbClr val="C0000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7" name="Right Brace 6"/>
          <p:cNvSpPr/>
          <p:nvPr/>
        </p:nvSpPr>
        <p:spPr>
          <a:xfrm rot="1273216">
            <a:off x="5933200" y="2344381"/>
            <a:ext cx="744945" cy="1349649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596907" y="2848402"/>
            <a:ext cx="201369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〈</a:t>
            </a:r>
            <a:r>
              <a:rPr lang="zh-TW" altLang="en-US" sz="32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 兩</a:t>
            </a:r>
            <a:r>
              <a:rPr lang="zh-TW" altLang="en-US" sz="34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星期</a:t>
            </a:r>
            <a:endParaRPr lang="en-US" sz="3400" dirty="0">
              <a:solidFill>
                <a:srgbClr val="C0000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pic>
        <p:nvPicPr>
          <p:cNvPr id="2052" name="Picture 4" descr="http://www.abc.net.au/reslib/201006/r585361_37118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03" y="34073"/>
            <a:ext cx="3914497" cy="268892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61319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logos.com.hk/acms/upload/logos/images/book-fullsize/188232425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76200"/>
            <a:ext cx="4705350" cy="666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5943600" y="152400"/>
            <a:ext cx="203132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敬拜人生</a:t>
            </a:r>
            <a:endParaRPr lang="en-US" altLang="zh-TW" sz="3600" dirty="0" smtClean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  <a:p>
            <a:r>
              <a:rPr lang="zh-TW" altLang="en-US" sz="3600" dirty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事奉人生</a:t>
            </a:r>
            <a:endParaRPr lang="en-US" altLang="zh-TW" sz="3600" dirty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  <a:p>
            <a:r>
              <a:rPr lang="zh-TW" altLang="en-US" sz="36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團契人生</a:t>
            </a:r>
            <a:endParaRPr lang="en-US" altLang="zh-TW" sz="3600" dirty="0" smtClean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  <a:p>
            <a:r>
              <a:rPr lang="zh-TW" altLang="en-US" sz="36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宣教人生</a:t>
            </a:r>
            <a:endParaRPr lang="en-US" altLang="zh-TW" sz="3600" dirty="0" smtClean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15000" y="2362200"/>
            <a:ext cx="2749471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5000" dirty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成長人生</a:t>
            </a:r>
            <a:endParaRPr lang="en-US" sz="5000" dirty="0">
              <a:solidFill>
                <a:srgbClr val="C0000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pic>
        <p:nvPicPr>
          <p:cNvPr id="3076" name="Picture 4" descr="http://4.bp.blogspot.com/-G9Su2UcRSuc/T9dKe-JF3gI/AAAAAAAAAHo/50KRTvDiy4I/s1600/SUNDAY-SCHOOL-4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 t="13518" r="45689" b="29351"/>
          <a:stretch/>
        </p:blipFill>
        <p:spPr bwMode="auto">
          <a:xfrm>
            <a:off x="4953000" y="3352800"/>
            <a:ext cx="1532305" cy="94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4.bp.blogspot.com/-G9Su2UcRSuc/T9dKe-JF3gI/AAAAAAAAAHo/50KRTvDiy4I/s1600/SUNDAY-SCHOOL-4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41" t="16461" r="3669" b="33416"/>
          <a:stretch/>
        </p:blipFill>
        <p:spPr bwMode="auto">
          <a:xfrm flipH="1">
            <a:off x="7315200" y="3276600"/>
            <a:ext cx="1809990" cy="116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6629400" y="3581400"/>
            <a:ext cx="533400" cy="3538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270480" y="4535269"/>
            <a:ext cx="341632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只有老，沒有長</a:t>
            </a:r>
            <a:endParaRPr lang="en-US" sz="36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159285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sermoncentral.com/Images/Sermon-Still-Background-Sets/T/h/Still-Background-Set-The-Authority-of-Scripture_slide3_390x2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58" y="0"/>
            <a:ext cx="91596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0" y="304800"/>
            <a:ext cx="5314275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我作孩子的時候，</a:t>
            </a:r>
            <a:endParaRPr lang="en-US" altLang="zh-TW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  <a:p>
            <a:r>
              <a:rPr lang="zh-TW" altLang="en-US" sz="4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話語像孩子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，</a:t>
            </a:r>
            <a:endParaRPr lang="en-US" altLang="zh-TW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  <a:p>
            <a:r>
              <a:rPr lang="zh-TW" altLang="en-US" sz="4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心思像孩子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，</a:t>
            </a:r>
            <a:endParaRPr lang="en-US" altLang="zh-TW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  <a:p>
            <a:r>
              <a:rPr lang="zh-TW" altLang="en-US" sz="4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意念像孩子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。</a:t>
            </a:r>
            <a:endParaRPr lang="en-US" altLang="zh-TW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  <a:p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既成了人，</a:t>
            </a:r>
            <a:endParaRPr lang="en-US" altLang="zh-TW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  <a:p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就把孩子的事丟棄了。</a:t>
            </a:r>
            <a:endParaRPr lang="en-US" altLang="zh-TW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     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  <a:p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    哥林多前書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13:11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2816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arm1.static.flickr.com/52/128765190_6d87861c8c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177225"/>
            <a:ext cx="28905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一</a:t>
            </a:r>
            <a:r>
              <a:rPr lang="en-US" altLang="zh-TW" sz="32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.</a:t>
            </a:r>
            <a:r>
              <a:rPr lang="zh-TW" altLang="en-US" sz="32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 話語像孩子</a:t>
            </a:r>
            <a:endParaRPr lang="en-US" sz="3200" dirty="0">
              <a:solidFill>
                <a:srgbClr val="C0000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5953" y="177225"/>
            <a:ext cx="36423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I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spoke</a:t>
            </a:r>
            <a:r>
              <a:rPr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 like a child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0694" y="837156"/>
            <a:ext cx="41152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latin typeface="華康POP1體 Std W9" pitchFamily="82" charset="-120"/>
                <a:ea typeface="華康POP1體 Std W9" pitchFamily="82" charset="-120"/>
                <a:sym typeface="Wingdings"/>
              </a:rPr>
              <a:t></a:t>
            </a:r>
            <a:r>
              <a:rPr lang="zh-TW" altLang="en-US" sz="3200" dirty="0" smtClean="0">
                <a:latin typeface="華康POP1體 Std W9" pitchFamily="82" charset="-120"/>
                <a:ea typeface="華康POP1體 Std W9" pitchFamily="82" charset="-120"/>
              </a:rPr>
              <a:t>不負責任、不經大腦</a:t>
            </a:r>
            <a:endParaRPr lang="en-US" sz="3200" dirty="0"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0694" y="1396425"/>
            <a:ext cx="4251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latin typeface="華康POP1體 Std W9" pitchFamily="82" charset="-120"/>
                <a:ea typeface="華康POP1體 Std W9" pitchFamily="82" charset="-120"/>
                <a:sym typeface="Wingdings"/>
              </a:rPr>
              <a:t></a:t>
            </a:r>
            <a:r>
              <a:rPr lang="zh-TW" altLang="en-US" sz="3200" dirty="0" smtClean="0">
                <a:latin typeface="華康POP1體 Std W9" pitchFamily="82" charset="-120"/>
                <a:ea typeface="華康POP1體 Std W9" pitchFamily="82" charset="-120"/>
              </a:rPr>
              <a:t>口無遮攔、傷人感受 </a:t>
            </a:r>
            <a:endParaRPr lang="en-US" sz="3200" dirty="0"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6957" y="1929825"/>
            <a:ext cx="41633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latin typeface="華康POP1體 Std W9" pitchFamily="82" charset="-120"/>
                <a:ea typeface="華康POP1體 Std W9" pitchFamily="82" charset="-120"/>
                <a:sym typeface="Wingdings"/>
              </a:rPr>
              <a:t></a:t>
            </a:r>
            <a:r>
              <a:rPr lang="zh-TW" altLang="en-US" sz="3200" dirty="0" smtClean="0">
                <a:latin typeface="華康POP1體 Std W9" pitchFamily="82" charset="-120"/>
                <a:ea typeface="華康POP1體 Std W9" pitchFamily="82" charset="-120"/>
              </a:rPr>
              <a:t>我要、給我、我的</a:t>
            </a:r>
            <a:r>
              <a:rPr lang="en-US" altLang="zh-TW" sz="3200" dirty="0" smtClean="0">
                <a:latin typeface="華康POP1體 Std W9" pitchFamily="82" charset="-120"/>
                <a:ea typeface="華康POP1體 Std W9" pitchFamily="82" charset="-120"/>
              </a:rPr>
              <a:t>...</a:t>
            </a:r>
            <a:r>
              <a:rPr lang="zh-TW" altLang="en-US" sz="3200" dirty="0" smtClean="0">
                <a:latin typeface="華康POP1體 Std W9" pitchFamily="82" charset="-120"/>
                <a:ea typeface="華康POP1體 Std W9" pitchFamily="82" charset="-120"/>
              </a:rPr>
              <a:t> </a:t>
            </a:r>
            <a:endParaRPr lang="en-US" sz="3200" dirty="0"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2539425"/>
            <a:ext cx="49696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POP1體 Std W9" pitchFamily="82" charset="-120"/>
                <a:ea typeface="華康POP1體 Std W9" pitchFamily="82" charset="-120"/>
                <a:sym typeface="Wingdings"/>
              </a:rPr>
              <a:t></a:t>
            </a:r>
            <a:r>
              <a:rPr lang="zh-TW" altLang="en-US" sz="3200" dirty="0" smtClean="0">
                <a:latin typeface="華康POP1體 Std W9" pitchFamily="82" charset="-120"/>
                <a:ea typeface="華康POP1體 Std W9" pitchFamily="82" charset="-120"/>
              </a:rPr>
              <a:t>敏感別人說了什麼，</a:t>
            </a:r>
            <a:endParaRPr lang="en-US" altLang="zh-TW" sz="3200" dirty="0" smtClean="0">
              <a:latin typeface="華康POP1體 Std W9" pitchFamily="82" charset="-120"/>
              <a:ea typeface="華康POP1體 Std W9" pitchFamily="82" charset="-120"/>
            </a:endParaRPr>
          </a:p>
          <a:p>
            <a:r>
              <a:rPr lang="zh-TW" altLang="en-US" sz="3200" dirty="0">
                <a:latin typeface="華康POP1體 Std W9" pitchFamily="82" charset="-120"/>
                <a:ea typeface="華康POP1體 Std W9" pitchFamily="82" charset="-120"/>
              </a:rPr>
              <a:t> </a:t>
            </a:r>
            <a:r>
              <a:rPr lang="zh-TW" altLang="en-US" sz="3200" dirty="0" smtClean="0">
                <a:latin typeface="華康POP1體 Std W9" pitchFamily="82" charset="-120"/>
                <a:ea typeface="華康POP1體 Std W9" pitchFamily="82" charset="-120"/>
              </a:rPr>
              <a:t>    而不敏感自己說了什麼</a:t>
            </a:r>
            <a:endParaRPr lang="en-US" sz="3200" dirty="0"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3581400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「我」 「別人」</a:t>
            </a:r>
            <a:endParaRPr lang="en-US" sz="3200" dirty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1895604" y="3773512"/>
            <a:ext cx="390395" cy="25714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133600" y="4063425"/>
            <a:ext cx="36038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「佔有」 「犧牲」</a:t>
            </a:r>
            <a:endParaRPr lang="en-US" sz="3200" dirty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733800" y="4278615"/>
            <a:ext cx="390395" cy="25714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958308" y="4596825"/>
            <a:ext cx="36038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「屯積」 「給予」</a:t>
            </a:r>
            <a:endParaRPr lang="en-US" sz="3200" dirty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4562605" y="4800600"/>
            <a:ext cx="390395" cy="25714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471026" y="3577225"/>
            <a:ext cx="2646878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施比受更有福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9621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6" grpId="0"/>
      <p:bldP spid="10" grpId="0" animBg="1"/>
      <p:bldP spid="12" grpId="0"/>
      <p:bldP spid="13" grpId="0" animBg="1"/>
      <p:bldP spid="14" grpId="0"/>
      <p:bldP spid="15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arm1.static.flickr.com/52/128765190_6d87861c8c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177225"/>
            <a:ext cx="28905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二</a:t>
            </a:r>
            <a:r>
              <a:rPr lang="en-US" altLang="zh-TW" sz="32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.</a:t>
            </a:r>
            <a:r>
              <a:rPr lang="zh-TW" altLang="en-US" sz="32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 心思像孩子</a:t>
            </a:r>
            <a:endParaRPr lang="en-US" sz="3200" dirty="0">
              <a:solidFill>
                <a:srgbClr val="C0000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5953" y="177225"/>
            <a:ext cx="3889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I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thought</a:t>
            </a:r>
            <a:r>
              <a:rPr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 like a child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0694" y="837156"/>
            <a:ext cx="4209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POP1體 Std W9" pitchFamily="82" charset="-120"/>
                <a:ea typeface="華康POP1體 Std W9" pitchFamily="82" charset="-120"/>
                <a:sym typeface="Wingdings"/>
              </a:rPr>
              <a:t>小單位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  <a:sym typeface="Wingdings"/>
              </a:rPr>
              <a:t>small terms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0694" y="1396425"/>
            <a:ext cx="21996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POP1體 Std W9" pitchFamily="82" charset="-120"/>
                <a:ea typeface="華康POP1體 Std W9" pitchFamily="82" charset="-120"/>
                <a:sym typeface="Wingdings"/>
              </a:rPr>
              <a:t>沒有耐性</a:t>
            </a:r>
            <a:r>
              <a:rPr lang="zh-TW" altLang="en-US" sz="3200" dirty="0" smtClean="0">
                <a:latin typeface="華康POP1體 Std W9" pitchFamily="82" charset="-120"/>
                <a:ea typeface="華康POP1體 Std W9" pitchFamily="82" charset="-120"/>
              </a:rPr>
              <a:t> </a:t>
            </a:r>
            <a:endParaRPr lang="en-US" sz="3200" dirty="0"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6957" y="1929825"/>
            <a:ext cx="24737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POP1體 Std W9" pitchFamily="82" charset="-120"/>
                <a:ea typeface="華康POP1體 Std W9" pitchFamily="82" charset="-120"/>
                <a:sym typeface="Wingdings"/>
              </a:rPr>
              <a:t>沒有永恆觀</a:t>
            </a:r>
            <a:endParaRPr lang="en-US" sz="3200" dirty="0"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2539425"/>
            <a:ext cx="32944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POP1體 Std W9" pitchFamily="82" charset="-120"/>
                <a:ea typeface="華康POP1體 Std W9" pitchFamily="82" charset="-120"/>
                <a:sym typeface="Wingdings"/>
              </a:rPr>
              <a:t>不願離開安樂窩</a:t>
            </a:r>
            <a:endParaRPr lang="en-US" altLang="zh-TW" sz="3200" dirty="0" smtClean="0"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28596" y="3124200"/>
            <a:ext cx="27831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 「胸懷世界」</a:t>
            </a:r>
            <a:endParaRPr lang="en-US" sz="3200" dirty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1143000" y="3316312"/>
            <a:ext cx="390395" cy="25714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1152396" y="3781456"/>
            <a:ext cx="390395" cy="25714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228596" y="3606225"/>
            <a:ext cx="27831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 「承擔使命」</a:t>
            </a:r>
            <a:endParaRPr lang="en-US" sz="3200" dirty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19400" y="4332982"/>
            <a:ext cx="6295313" cy="1077218"/>
          </a:xfrm>
          <a:prstGeom prst="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我所作的事，信我的人也要作，</a:t>
            </a:r>
            <a:endParaRPr lang="en-US" altLang="zh-TW" sz="3200" dirty="0" smtClean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並且要作比這</a:t>
            </a:r>
            <a:r>
              <a:rPr lang="zh-TW" altLang="en-US" sz="32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更大的事</a:t>
            </a:r>
            <a:r>
              <a:rPr lang="en-US" altLang="zh-TW" sz="32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...</a:t>
            </a:r>
            <a:r>
              <a:rPr lang="zh-TW" altLang="en-US" sz="32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約</a:t>
            </a:r>
            <a:r>
              <a:rPr lang="en-US" altLang="zh-TW" sz="32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14:12</a:t>
            </a:r>
            <a:endParaRPr lang="en-US" sz="3200" dirty="0">
              <a:solidFill>
                <a:srgbClr val="C0000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pic>
        <p:nvPicPr>
          <p:cNvPr id="1026" name="Picture 2" descr="http://gcaruso1.files.wordpress.com/2009/11/globalvill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09" y="0"/>
            <a:ext cx="91680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2214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6" grpId="0"/>
      <p:bldP spid="10" grpId="0" animBg="1"/>
      <p:bldP spid="11" grpId="0" animBg="1"/>
      <p:bldP spid="12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arm1.static.flickr.com/52/128765190_6d87861c8c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177225"/>
            <a:ext cx="28905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三</a:t>
            </a:r>
            <a:r>
              <a:rPr lang="en-US" altLang="zh-TW" sz="32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.</a:t>
            </a:r>
            <a:r>
              <a:rPr lang="zh-TW" altLang="en-US" sz="32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 意念像孩子</a:t>
            </a:r>
            <a:endParaRPr lang="en-US" sz="3200" dirty="0">
              <a:solidFill>
                <a:srgbClr val="C0000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5953" y="177225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I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reasoned</a:t>
            </a:r>
            <a:r>
              <a:rPr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 like a child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0694" y="837156"/>
            <a:ext cx="41152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POP1體 Std W9" pitchFamily="82" charset="-120"/>
                <a:ea typeface="華康POP1體 Std W9" pitchFamily="82" charset="-120"/>
                <a:sym typeface="Wingdings"/>
              </a:rPr>
              <a:t>不深思熟慮、不務實</a:t>
            </a:r>
            <a:endParaRPr lang="en-US" altLang="zh-TW" sz="3200" dirty="0" smtClean="0">
              <a:latin typeface="華康POP1體 Std W9" pitchFamily="82" charset="-120"/>
              <a:ea typeface="華康POP1體 Std W9" pitchFamily="82" charset="-120"/>
              <a:sym typeface="Wingding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0694" y="1396425"/>
            <a:ext cx="3430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POP1體 Std W9" pitchFamily="82" charset="-120"/>
                <a:ea typeface="華康POP1體 Std W9" pitchFamily="82" charset="-120"/>
                <a:sym typeface="Wingdings"/>
              </a:rPr>
              <a:t>不明白愛與犧牲</a:t>
            </a:r>
            <a:r>
              <a:rPr lang="zh-TW" altLang="en-US" sz="3200" dirty="0" smtClean="0">
                <a:latin typeface="華康POP1體 Std W9" pitchFamily="82" charset="-120"/>
                <a:ea typeface="華康POP1體 Std W9" pitchFamily="82" charset="-120"/>
              </a:rPr>
              <a:t> </a:t>
            </a:r>
            <a:endParaRPr lang="en-US" sz="3200" dirty="0"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6957" y="1929825"/>
            <a:ext cx="24737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POP1體 Std W9" pitchFamily="82" charset="-120"/>
                <a:ea typeface="華康POP1體 Std W9" pitchFamily="82" charset="-120"/>
                <a:sym typeface="Wingdings"/>
              </a:rPr>
              <a:t>欠缺罪疚感</a:t>
            </a:r>
            <a:endParaRPr lang="en-US" sz="3200" dirty="0"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28596" y="2438400"/>
            <a:ext cx="27831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 「長遠後果」</a:t>
            </a:r>
            <a:endParaRPr lang="en-US" sz="3200" dirty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1143000" y="2630512"/>
            <a:ext cx="390395" cy="25714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1152396" y="3095656"/>
            <a:ext cx="390395" cy="25714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228596" y="2920425"/>
            <a:ext cx="36038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 「重視神的榮耀」</a:t>
            </a:r>
            <a:endParaRPr lang="en-US" sz="3200" dirty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pic>
        <p:nvPicPr>
          <p:cNvPr id="2" name="Picture 2" descr="http://www.sethbarnes.com/blogphotos/sethbarnes/www/Genm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95037"/>
            <a:ext cx="3505200" cy="50485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2608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6" grpId="0"/>
      <p:bldP spid="10" grpId="0" animBg="1"/>
      <p:bldP spid="11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rget democracy. China's twentysomethings are too busy living the good life to care about politi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83" y="533400"/>
            <a:ext cx="4191000" cy="558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portrait of a young girl taking a self-portrait on a smartph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762000"/>
            <a:ext cx="4218898" cy="560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loud Callout 3"/>
          <p:cNvSpPr/>
          <p:nvPr/>
        </p:nvSpPr>
        <p:spPr>
          <a:xfrm>
            <a:off x="200297" y="383176"/>
            <a:ext cx="2514600" cy="2055223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400" dirty="0">
                <a:solidFill>
                  <a:srgbClr val="C00000"/>
                </a:solidFill>
                <a:latin typeface="華康布丁體 Std W12" pitchFamily="82" charset="-120"/>
                <a:ea typeface="華康布丁體 Std W12" pitchFamily="82" charset="-120"/>
              </a:rPr>
              <a:t>一切</a:t>
            </a:r>
            <a:r>
              <a:rPr lang="zh-TW" altLang="en-US" sz="3400" dirty="0" smtClean="0">
                <a:solidFill>
                  <a:srgbClr val="C00000"/>
                </a:solidFill>
                <a:latin typeface="華康布丁體 Std W12" pitchFamily="82" charset="-120"/>
                <a:ea typeface="華康布丁體 Std W12" pitchFamily="82" charset="-120"/>
              </a:rPr>
              <a:t>都</a:t>
            </a:r>
            <a:endParaRPr lang="en-US" altLang="zh-TW" sz="3400" dirty="0" smtClean="0">
              <a:solidFill>
                <a:srgbClr val="C00000"/>
              </a:solidFill>
              <a:latin typeface="華康布丁體 Std W12" pitchFamily="82" charset="-120"/>
              <a:ea typeface="華康布丁體 Std W12" pitchFamily="82" charset="-120"/>
            </a:endParaRPr>
          </a:p>
          <a:p>
            <a:r>
              <a:rPr lang="zh-TW" altLang="en-US" sz="3400" dirty="0" smtClean="0">
                <a:solidFill>
                  <a:srgbClr val="C00000"/>
                </a:solidFill>
                <a:latin typeface="華康布丁體 Std W12" pitchFamily="82" charset="-120"/>
                <a:ea typeface="華康布丁體 Std W12" pitchFamily="82" charset="-120"/>
              </a:rPr>
              <a:t>該</a:t>
            </a:r>
            <a:r>
              <a:rPr lang="zh-TW" altLang="en-US" sz="3400" dirty="0">
                <a:solidFill>
                  <a:srgbClr val="C00000"/>
                </a:solidFill>
                <a:latin typeface="華康布丁體 Std W12" pitchFamily="82" charset="-120"/>
                <a:ea typeface="華康布丁體 Std W12" pitchFamily="82" charset="-120"/>
              </a:rPr>
              <a:t>為我！</a:t>
            </a:r>
            <a:endParaRPr lang="en-US" sz="3400" dirty="0">
              <a:solidFill>
                <a:srgbClr val="C00000"/>
              </a:solidFill>
              <a:latin typeface="華康布丁體 Std W12" pitchFamily="82" charset="-120"/>
              <a:ea typeface="華康布丁體 Std W12" pitchFamily="82" charset="-120"/>
            </a:endParaRPr>
          </a:p>
        </p:txBody>
      </p:sp>
      <p:sp>
        <p:nvSpPr>
          <p:cNvPr id="5" name="Oval Callout 4"/>
          <p:cNvSpPr/>
          <p:nvPr/>
        </p:nvSpPr>
        <p:spPr>
          <a:xfrm flipH="1">
            <a:off x="4724400" y="152400"/>
            <a:ext cx="3733800" cy="1622109"/>
          </a:xfrm>
          <a:prstGeom prst="wedgeEllipse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srgbClr val="C00000"/>
                </a:solidFill>
                <a:latin typeface="華康布丁體 Std W12" pitchFamily="82" charset="-120"/>
                <a:ea typeface="華康布丁體 Std W12" pitchFamily="82" charset="-120"/>
              </a:rPr>
              <a:t>我</a:t>
            </a:r>
            <a:r>
              <a:rPr lang="en-US" altLang="zh-TW" sz="4000" dirty="0" smtClean="0">
                <a:solidFill>
                  <a:srgbClr val="C00000"/>
                </a:solidFill>
                <a:latin typeface="華康布丁體 Std W12" pitchFamily="82" charset="-120"/>
                <a:ea typeface="華康布丁體 Std W12" pitchFamily="82" charset="-120"/>
              </a:rPr>
              <a:t>,</a:t>
            </a:r>
            <a:r>
              <a:rPr lang="zh-TW" altLang="en-US" sz="4000" dirty="0" smtClean="0">
                <a:solidFill>
                  <a:srgbClr val="C00000"/>
                </a:solidFill>
                <a:latin typeface="華康布丁體 Std W12" pitchFamily="82" charset="-120"/>
                <a:ea typeface="華康布丁體 Std W12" pitchFamily="82" charset="-120"/>
              </a:rPr>
              <a:t> 我</a:t>
            </a:r>
            <a:r>
              <a:rPr lang="en-US" altLang="zh-TW" sz="4000" dirty="0" smtClean="0">
                <a:solidFill>
                  <a:srgbClr val="C00000"/>
                </a:solidFill>
                <a:latin typeface="華康布丁體 Std W12" pitchFamily="82" charset="-120"/>
                <a:ea typeface="華康布丁體 Std W12" pitchFamily="82" charset="-120"/>
              </a:rPr>
              <a:t>,</a:t>
            </a:r>
            <a:r>
              <a:rPr lang="zh-TW" altLang="en-US" sz="4000" dirty="0" smtClean="0">
                <a:solidFill>
                  <a:srgbClr val="C00000"/>
                </a:solidFill>
                <a:latin typeface="華康布丁體 Std W12" pitchFamily="82" charset="-120"/>
                <a:ea typeface="華康布丁體 Std W12" pitchFamily="82" charset="-120"/>
              </a:rPr>
              <a:t> 我的世代</a:t>
            </a:r>
            <a:endParaRPr lang="en-US" sz="4000" dirty="0">
              <a:solidFill>
                <a:srgbClr val="C00000"/>
              </a:solidFill>
              <a:latin typeface="華康布丁體 Std W12" pitchFamily="82" charset="-120"/>
              <a:ea typeface="華康布丁體 Std W12" pitchFamily="82" charset="-12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14400" y="3945051"/>
            <a:ext cx="7543800" cy="2379549"/>
          </a:xfrm>
          <a:prstGeom prst="roundRect">
            <a:avLst/>
          </a:prstGeom>
          <a:solidFill>
            <a:srgbClr val="33CC33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布丁體 Std W12" pitchFamily="82" charset="-120"/>
                <a:ea typeface="華康布丁體 Std W12" pitchFamily="82" charset="-120"/>
              </a:rPr>
              <a:t>懶惰、喜歡享受不勞而獲的福氣、</a:t>
            </a:r>
            <a:endParaRPr lang="en-US" altLang="zh-TW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布丁體 Std W12" pitchFamily="82" charset="-120"/>
              <a:ea typeface="華康布丁體 Std W12" pitchFamily="82" charset="-120"/>
            </a:endParaRP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布丁體 Std W12" pitchFamily="82" charset="-120"/>
                <a:ea typeface="華康布丁體 Std W12" pitchFamily="82" charset="-120"/>
              </a:rPr>
              <a:t>有自戀情結、離不開手機與電子器具，而且成年後不肯離家，大學畢業後還是住在家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布丁體 Std W12" pitchFamily="82" charset="-120"/>
                <a:ea typeface="華康布丁體 Std W12" pitchFamily="82" charset="-120"/>
              </a:rPr>
              <a:t>中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布丁體 Std W12" pitchFamily="82" charset="-120"/>
                <a:ea typeface="華康布丁體 Std W12" pitchFamily="82" charset="-120"/>
              </a:rPr>
              <a:t>，由父母負責管吃管住！</a:t>
            </a:r>
            <a:endParaRPr lang="en-US" altLang="zh-TW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布丁體 Std W12" pitchFamily="82" charset="-120"/>
              <a:ea typeface="華康布丁體 Std W12" pitchFamily="82" charset="-120"/>
            </a:endParaRPr>
          </a:p>
        </p:txBody>
      </p:sp>
      <p:pic>
        <p:nvPicPr>
          <p:cNvPr id="3078" name="Picture 6" descr="http://ideasgn.com/wp-content/uploads/2013/08/Nic-Fiddian-Green-Horse-Head-Sculptures-010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01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9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arm1.static.flickr.com/52/128765190_6d87861c8c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8090" y="101025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成長不是：</a:t>
            </a:r>
            <a:endParaRPr lang="en-US" sz="3200" dirty="0">
              <a:solidFill>
                <a:srgbClr val="C0000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9194" y="685800"/>
            <a:ext cx="25603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  <a:sym typeface="Wingdings"/>
              </a:rPr>
              <a:t> 只</a:t>
            </a:r>
            <a:r>
              <a:rPr lang="zh-TW" altLang="en-US" sz="32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增加知識</a:t>
            </a:r>
            <a:endParaRPr lang="en-US" sz="3200" dirty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244025"/>
            <a:ext cx="25603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  <a:sym typeface="Wingdings"/>
              </a:rPr>
              <a:t> 在一夜之間</a:t>
            </a:r>
            <a:endParaRPr lang="en-US" sz="3200" dirty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828800"/>
            <a:ext cx="25603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  <a:sym typeface="Wingdings"/>
              </a:rPr>
              <a:t> 守更多規條</a:t>
            </a:r>
            <a:endParaRPr lang="en-US" sz="3200" dirty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1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all-creatures.org/articles/ar-lobster-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43658"/>
            <a:ext cx="5376126" cy="598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petfishtalk.com/images/snow_white_lobster_110421b3_w064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9" b="5849"/>
          <a:stretch/>
        </p:blipFill>
        <p:spPr bwMode="auto">
          <a:xfrm>
            <a:off x="1026726" y="705229"/>
            <a:ext cx="7132673" cy="5257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31096" y="2661047"/>
            <a:ext cx="215475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Work Out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</p:txBody>
      </p:sp>
      <p:sp>
        <p:nvSpPr>
          <p:cNvPr id="3" name="Down Arrow 2"/>
          <p:cNvSpPr/>
          <p:nvPr/>
        </p:nvSpPr>
        <p:spPr>
          <a:xfrm rot="10800000">
            <a:off x="2766158" y="3244595"/>
            <a:ext cx="484632" cy="48920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43537" y="1822847"/>
            <a:ext cx="177644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Work In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511420" y="2418341"/>
            <a:ext cx="484632" cy="48920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86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192" y="3276601"/>
            <a:ext cx="9260578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9386" cy="3276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15200" y="101025"/>
            <a:ext cx="15164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anose="020BE200000000000000" pitchFamily="34" charset="0"/>
              </a:rPr>
              <a:t>Hilton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 Heavy SF" panose="020BE200000000000000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0" y="3453825"/>
            <a:ext cx="20875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anose="020BE200000000000000" pitchFamily="34" charset="0"/>
              </a:rPr>
              <a:t>Sheraton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 Heavy SF" panose="020BE200000000000000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1418" y="533400"/>
            <a:ext cx="9891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anose="020BE200000000000000" pitchFamily="34" charset="0"/>
              </a:rPr>
              <a:t>2010</a:t>
            </a:r>
            <a:endParaRPr lang="en-US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 Heavy SF" panose="020BE200000000000000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4343" y="3850957"/>
            <a:ext cx="9966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anose="020BE200000000000000" pitchFamily="34" charset="0"/>
              </a:rPr>
              <a:t>2011</a:t>
            </a:r>
            <a:endParaRPr lang="en-US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 Heavy SF" panose="020BE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78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Balex\Desktop\Tri-Valley\三谷恩泉 V.10\IMG_2954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" t="31678" r="1" b="14536"/>
          <a:stretch/>
        </p:blipFill>
        <p:spPr bwMode="auto">
          <a:xfrm>
            <a:off x="-76200" y="-76200"/>
            <a:ext cx="9296400" cy="3581400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56181" y="152400"/>
            <a:ext cx="9966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anose="020BE200000000000000" pitchFamily="34" charset="0"/>
              </a:rPr>
              <a:t>2012</a:t>
            </a:r>
            <a:endParaRPr lang="en-US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 Heavy SF" panose="020BE200000000000000" pitchFamily="34" charset="0"/>
            </a:endParaRPr>
          </a:p>
        </p:txBody>
      </p:sp>
      <p:pic>
        <p:nvPicPr>
          <p:cNvPr id="3076" name="Picture 4" descr="https://lh6.googleusercontent.com/-LwA63Wyd_j8/UUlIhyz_oLI/AAAAAAAAFeM/8dEApk3OX2A/w957-h273-no/_DSC18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58210"/>
            <a:ext cx="9143999" cy="249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lh6.googleusercontent.com/-LDVQ_ZHKNK4/US3V3axcZyI/AAAAAAAAFaM/tqVCKo62jPk/w957-h201-no/4744-5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76600"/>
            <a:ext cx="91440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0" y="3241357"/>
            <a:ext cx="100155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anose="020BE200000000000000" pitchFamily="34" charset="0"/>
              </a:rPr>
              <a:t>2013</a:t>
            </a:r>
            <a:endParaRPr lang="en-US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 Heavy SF" panose="020BE200000000000000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42428" y="312420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獻堂禮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2237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2885</TotalTime>
  <Words>454</Words>
  <Application>Microsoft Office PowerPoint</Application>
  <PresentationFormat>On-screen Show (4:3)</PresentationFormat>
  <Paragraphs>69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41</cp:revision>
  <dcterms:created xsi:type="dcterms:W3CDTF">2013-09-10T05:16:45Z</dcterms:created>
  <dcterms:modified xsi:type="dcterms:W3CDTF">2013-10-17T18:34:29Z</dcterms:modified>
</cp:coreProperties>
</file>