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54E5CF-7A72-42E2-A784-C7449D003E4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943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D8157-530B-43E6-A57F-D7F7B3EEC11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6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27263-AF2B-468A-83A5-3F9D1C71165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63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0112E-3056-41ED-B45A-08C16C12474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007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859DF2-951E-43D7-93D0-4840444C74B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8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2BDCBC-ADEE-4480-83AA-85C2CB4028B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9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9FE1B-E45D-4A24-972A-664CAE127C2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18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2D2781-4079-4ED0-AFFB-5E3B2A57B9E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32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0D1071-4E93-46D0-84FE-6B0C6F8EFA0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569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4EB996-121F-45A9-B0A9-A0520ADE0D8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267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DDBC8-EF1A-45B4-942B-DE3B500B0B6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707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0A324F-F85C-47E3-9955-42051331458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043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831C5-5185-465D-9684-D409FF03944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22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991B6-BD8E-428E-BB8C-DAF620CA2E6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17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6357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zh-TW" i="1" dirty="0" smtClean="0">
                <a:solidFill>
                  <a:schemeClr val="bg1"/>
                </a:solidFill>
              </a:rPr>
              <a:t>Message:</a:t>
            </a:r>
            <a:r>
              <a:rPr lang="en-US" altLang="en-US" i="1" dirty="0" smtClean="0">
                <a:solidFill>
                  <a:schemeClr val="bg1"/>
                </a:solidFill>
              </a:rPr>
              <a:t/>
            </a:r>
            <a:br>
              <a:rPr lang="en-US" altLang="en-US" i="1" dirty="0" smtClean="0">
                <a:solidFill>
                  <a:schemeClr val="bg1"/>
                </a:solidFill>
              </a:rPr>
            </a:br>
            <a:r>
              <a:rPr lang="en-US" altLang="en-US" i="1" dirty="0" smtClean="0">
                <a:solidFill>
                  <a:schemeClr val="bg1"/>
                </a:solidFill>
              </a:rPr>
              <a:t>“Adjustment Appointments”</a:t>
            </a: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2438400" y="2057400"/>
            <a:ext cx="426243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  <a:cs typeface="Arial" charset="0"/>
              </a:rPr>
              <a:t>Philippians 2:1-13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19400" y="3594318"/>
            <a:ext cx="326243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solidFill>
                  <a:srgbClr val="FFC000"/>
                </a:solidFill>
                <a:latin typeface="華康魏碑體 Std W7" pitchFamily="66" charset="-120"/>
                <a:ea typeface="華康魏碑體 Std W7" pitchFamily="66" charset="-120"/>
              </a:rPr>
              <a:t>  主日信息：</a:t>
            </a:r>
            <a:endParaRPr lang="en-US" altLang="zh-TW" sz="4000" dirty="0">
              <a:solidFill>
                <a:srgbClr val="FFC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pPr algn="ctr"/>
            <a:r>
              <a:rPr lang="en-US" altLang="zh-TW" sz="4000" dirty="0">
                <a:solidFill>
                  <a:srgbClr val="FFC000"/>
                </a:solidFill>
                <a:latin typeface="華康魏碑體 Std W7" pitchFamily="66" charset="-120"/>
                <a:ea typeface="華康魏碑體 Std W7" pitchFamily="66" charset="-120"/>
              </a:rPr>
              <a:t>『</a:t>
            </a:r>
            <a:r>
              <a:rPr lang="zh-TW" altLang="en-US" sz="4000" dirty="0">
                <a:solidFill>
                  <a:srgbClr val="FFC000"/>
                </a:solidFill>
                <a:latin typeface="華康魏碑體 Std W7" pitchFamily="66" charset="-120"/>
                <a:ea typeface="華康魏碑體 Std W7" pitchFamily="66" charset="-120"/>
              </a:rPr>
              <a:t>調整預約</a:t>
            </a:r>
            <a:r>
              <a:rPr lang="en-US" altLang="zh-TW" sz="4000" dirty="0">
                <a:solidFill>
                  <a:srgbClr val="FFC000"/>
                </a:solidFill>
                <a:latin typeface="華康魏碑體 Std W7" pitchFamily="66" charset="-120"/>
                <a:ea typeface="華康魏碑體 Std W7" pitchFamily="66" charset="-120"/>
              </a:rPr>
              <a:t>』</a:t>
            </a:r>
          </a:p>
          <a:p>
            <a:pPr algn="ctr"/>
            <a:r>
              <a:rPr lang="en-US" altLang="zh-TW" sz="3200" dirty="0">
                <a:solidFill>
                  <a:srgbClr val="FFC000"/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3200" dirty="0">
                <a:solidFill>
                  <a:srgbClr val="FFC000"/>
                </a:solidFill>
                <a:latin typeface="華康魏碑體 Std W7" pitchFamily="66" charset="-120"/>
                <a:ea typeface="華康魏碑體 Std W7" pitchFamily="66" charset="-120"/>
              </a:rPr>
              <a:t>腓 </a:t>
            </a:r>
            <a:r>
              <a:rPr lang="en-US" altLang="zh-TW" sz="3200" dirty="0">
                <a:solidFill>
                  <a:srgbClr val="FFC000"/>
                </a:solidFill>
                <a:latin typeface="華康魏碑體 Std W7" pitchFamily="66" charset="-120"/>
                <a:ea typeface="華康魏碑體 Std W7" pitchFamily="66" charset="-120"/>
              </a:rPr>
              <a:t>2:1-13)</a:t>
            </a:r>
            <a:endParaRPr lang="en-US" sz="3200" dirty="0">
              <a:solidFill>
                <a:srgbClr val="FFC00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961" y="2819400"/>
            <a:ext cx="33073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FFCCCC"/>
                </a:solidFill>
                <a:latin typeface="Lucida Calligraphy" panose="03010101010101010101" pitchFamily="66" charset="0"/>
              </a:rPr>
              <a:t>Patrick</a:t>
            </a:r>
            <a:r>
              <a:rPr lang="zh-TW" altLang="en-US" sz="4000" dirty="0">
                <a:solidFill>
                  <a:srgbClr val="FFCCCC"/>
                </a:solidFill>
                <a:latin typeface="Lucida Calligraphy" panose="03010101010101010101" pitchFamily="66" charset="0"/>
              </a:rPr>
              <a:t> </a:t>
            </a:r>
            <a:r>
              <a:rPr lang="en-US" altLang="zh-TW" sz="4000" dirty="0">
                <a:solidFill>
                  <a:srgbClr val="FFCCCC"/>
                </a:solidFill>
                <a:latin typeface="Lucida Calligraphy" panose="03010101010101010101" pitchFamily="66" charset="0"/>
              </a:rPr>
              <a:t>Lee</a:t>
            </a:r>
            <a:endParaRPr lang="en-US" sz="4000" dirty="0">
              <a:solidFill>
                <a:srgbClr val="FFCCCC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23498" y="579120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rgbClr val="FFFF0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翻譯：傅玉雲</a:t>
            </a:r>
            <a:endParaRPr lang="en-US" sz="2800" dirty="0">
              <a:solidFill>
                <a:srgbClr val="FFFF00"/>
              </a:solidFill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510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:\Users\Owner\Pictures\misc family\2013 pi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-23813"/>
            <a:ext cx="1028858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0" y="0"/>
            <a:ext cx="2971800" cy="5238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smtClean="0">
                <a:solidFill>
                  <a:srgbClr val="FFFFFF"/>
                </a:solidFill>
              </a:rPr>
              <a:t>The LEE Family</a:t>
            </a: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4092575" y="4953000"/>
            <a:ext cx="784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smtClean="0">
                <a:solidFill>
                  <a:srgbClr val="000000"/>
                </a:solidFill>
              </a:rPr>
              <a:t>Max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7308850" y="2971800"/>
            <a:ext cx="920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smtClean="0">
                <a:solidFill>
                  <a:srgbClr val="000000"/>
                </a:solidFill>
              </a:rPr>
              <a:t>Evan</a:t>
            </a:r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1828800" y="2590800"/>
            <a:ext cx="896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smtClean="0">
                <a:solidFill>
                  <a:srgbClr val="000000"/>
                </a:solidFill>
              </a:rPr>
              <a:t>Tyler</a:t>
            </a:r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3048000" y="2971800"/>
            <a:ext cx="1039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smtClean="0">
                <a:solidFill>
                  <a:srgbClr val="000000"/>
                </a:solidFill>
              </a:rPr>
              <a:t>Cyndi</a:t>
            </a:r>
          </a:p>
        </p:txBody>
      </p:sp>
      <p:sp>
        <p:nvSpPr>
          <p:cNvPr id="3080" name="TextBox 8"/>
          <p:cNvSpPr txBox="1">
            <a:spLocks noChangeArrowheads="1"/>
          </p:cNvSpPr>
          <p:nvPr/>
        </p:nvSpPr>
        <p:spPr bwMode="auto">
          <a:xfrm>
            <a:off x="5692775" y="2514600"/>
            <a:ext cx="663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smtClean="0">
                <a:solidFill>
                  <a:srgbClr val="000000"/>
                </a:solidFill>
              </a:rPr>
              <a:t>Pat</a:t>
            </a:r>
          </a:p>
        </p:txBody>
      </p:sp>
    </p:spTree>
    <p:extLst>
      <p:ext uri="{BB962C8B-B14F-4D97-AF65-F5344CB8AC3E}">
        <p14:creationId xmlns:p14="http://schemas.microsoft.com/office/powerpoint/2010/main" val="247687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wner\Desktop\IMG_90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7" r="14037"/>
          <a:stretch>
            <a:fillRect/>
          </a:stretch>
        </p:blipFill>
        <p:spPr bwMode="auto">
          <a:xfrm>
            <a:off x="304800" y="381000"/>
            <a:ext cx="3802063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219075" y="4495800"/>
            <a:ext cx="40830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smtClean="0">
                <a:solidFill>
                  <a:srgbClr val="FFFFFF"/>
                </a:solidFill>
              </a:rPr>
              <a:t>Max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smtClean="0">
                <a:solidFill>
                  <a:srgbClr val="FFFFFF"/>
                </a:solidFill>
              </a:rPr>
              <a:t>5</a:t>
            </a:r>
            <a:r>
              <a:rPr lang="en-US" altLang="en-US" sz="3600" baseline="30000" smtClean="0">
                <a:solidFill>
                  <a:srgbClr val="FFFFFF"/>
                </a:solidFill>
              </a:rPr>
              <a:t>th</a:t>
            </a:r>
            <a:r>
              <a:rPr lang="en-US" altLang="en-US" sz="3600" smtClean="0">
                <a:solidFill>
                  <a:srgbClr val="FFFFFF"/>
                </a:solidFill>
              </a:rPr>
              <a:t> Grade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smtClean="0">
                <a:solidFill>
                  <a:srgbClr val="FFFFFF"/>
                </a:solidFill>
              </a:rPr>
              <a:t>Redwood Christian</a:t>
            </a:r>
          </a:p>
        </p:txBody>
      </p:sp>
      <p:pic>
        <p:nvPicPr>
          <p:cNvPr id="4100" name="Picture 5" descr="C:\Users\Owner\Pictures\misc family\2103 p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0" t="28757" r="44588" b="34384"/>
          <a:stretch>
            <a:fillRect/>
          </a:stretch>
        </p:blipFill>
        <p:spPr bwMode="auto">
          <a:xfrm>
            <a:off x="5181600" y="609600"/>
            <a:ext cx="32004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19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4648200" y="381000"/>
            <a:ext cx="41005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smtClean="0">
                <a:solidFill>
                  <a:srgbClr val="FFFFFF"/>
                </a:solidFill>
              </a:rPr>
              <a:t>Evan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smtClean="0">
                <a:solidFill>
                  <a:srgbClr val="FFFFFF"/>
                </a:solidFill>
              </a:rPr>
              <a:t>9</a:t>
            </a:r>
            <a:r>
              <a:rPr lang="en-US" altLang="en-US" sz="3600" baseline="30000" smtClean="0">
                <a:solidFill>
                  <a:srgbClr val="FFFFFF"/>
                </a:solidFill>
              </a:rPr>
              <a:t>th</a:t>
            </a:r>
            <a:r>
              <a:rPr lang="en-US" altLang="en-US" sz="3600" smtClean="0">
                <a:solidFill>
                  <a:srgbClr val="FFFFFF"/>
                </a:solidFill>
              </a:rPr>
              <a:t> Grade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smtClean="0">
                <a:solidFill>
                  <a:srgbClr val="FFFFFF"/>
                </a:solidFill>
              </a:rPr>
              <a:t>Castro Valley High</a:t>
            </a:r>
          </a:p>
        </p:txBody>
      </p:sp>
      <p:pic>
        <p:nvPicPr>
          <p:cNvPr id="512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12" t="12164" r="18054" b="55402"/>
          <a:stretch>
            <a:fillRect/>
          </a:stretch>
        </p:blipFill>
        <p:spPr bwMode="auto">
          <a:xfrm>
            <a:off x="377825" y="228600"/>
            <a:ext cx="3355975" cy="582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7" descr="C:\Users\Owner\Pictures\misc family\IMG_03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95600"/>
            <a:ext cx="4926013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17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C:\Users\Owner\Pictures\Baseball 2012\CVHS\IMG_9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r="13750"/>
          <a:stretch>
            <a:fillRect/>
          </a:stretch>
        </p:blipFill>
        <p:spPr bwMode="auto">
          <a:xfrm>
            <a:off x="4049713" y="1066800"/>
            <a:ext cx="48815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1"/>
          <p:cNvSpPr txBox="1">
            <a:spLocks noChangeArrowheads="1"/>
          </p:cNvSpPr>
          <p:nvPr/>
        </p:nvSpPr>
        <p:spPr bwMode="auto">
          <a:xfrm>
            <a:off x="76200" y="4570413"/>
            <a:ext cx="39719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smtClean="0">
                <a:solidFill>
                  <a:srgbClr val="FFFFFF"/>
                </a:solidFill>
              </a:rPr>
              <a:t>Tyler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smtClean="0">
                <a:solidFill>
                  <a:srgbClr val="FFFFFF"/>
                </a:solidFill>
              </a:rPr>
              <a:t>12</a:t>
            </a:r>
            <a:r>
              <a:rPr lang="en-US" altLang="en-US" sz="3600" baseline="30000" smtClean="0">
                <a:solidFill>
                  <a:srgbClr val="FFFFFF"/>
                </a:solidFill>
              </a:rPr>
              <a:t>th</a:t>
            </a:r>
            <a:r>
              <a:rPr lang="en-US" altLang="en-US" sz="3600" smtClean="0">
                <a:solidFill>
                  <a:srgbClr val="FFFFFF"/>
                </a:solidFill>
              </a:rPr>
              <a:t> Grade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smtClean="0">
                <a:solidFill>
                  <a:srgbClr val="FFFFFF"/>
                </a:solidFill>
              </a:rPr>
              <a:t>Castro Valley High</a:t>
            </a:r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8" t="4848" r="66742" b="56169"/>
          <a:stretch>
            <a:fillRect/>
          </a:stretch>
        </p:blipFill>
        <p:spPr bwMode="auto">
          <a:xfrm>
            <a:off x="381000" y="228600"/>
            <a:ext cx="3048000" cy="426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81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" y="4495800"/>
            <a:ext cx="2552700" cy="2057400"/>
          </a:xfrm>
          <a:noFill/>
        </p:spPr>
      </p:pic>
      <p:pic>
        <p:nvPicPr>
          <p:cNvPr id="7171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725" y="2438400"/>
            <a:ext cx="2530475" cy="1905000"/>
          </a:xfrm>
          <a:noFill/>
        </p:spPr>
      </p:pic>
      <p:pic>
        <p:nvPicPr>
          <p:cNvPr id="7172" name="Picture 2" descr="C:\Users\pat\Pictures\misc family\lori's beach wedd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26"/>
          <a:stretch>
            <a:fillRect/>
          </a:stretch>
        </p:blipFill>
        <p:spPr bwMode="auto">
          <a:xfrm>
            <a:off x="3124200" y="460375"/>
            <a:ext cx="5715000" cy="554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52400"/>
            <a:ext cx="25812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6942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733800"/>
            <a:ext cx="60198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3133725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8" y="488950"/>
            <a:ext cx="1812925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5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IMG_7330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3" t="55078" r="56596" b="30164"/>
          <a:stretch>
            <a:fillRect/>
          </a:stretch>
        </p:blipFill>
        <p:spPr>
          <a:xfrm>
            <a:off x="533400" y="847725"/>
            <a:ext cx="8153400" cy="5095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10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228725" y="1044575"/>
            <a:ext cx="34321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Adjustments - </a:t>
            </a:r>
          </a:p>
        </p:txBody>
      </p:sp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2209800" y="1882775"/>
            <a:ext cx="2779713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u="sng" smtClean="0">
                <a:solidFill>
                  <a:srgbClr val="FFFFFF"/>
                </a:solidFill>
              </a:rPr>
              <a:t>Prescribed,</a:t>
            </a: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3657600" y="2568575"/>
            <a:ext cx="18954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u="sng" smtClean="0">
                <a:solidFill>
                  <a:srgbClr val="FFFFFF"/>
                </a:solidFill>
              </a:rPr>
              <a:t>Painful,</a:t>
            </a:r>
          </a:p>
        </p:txBody>
      </p:sp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4419600" y="3330575"/>
            <a:ext cx="275113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u="sng" dirty="0" smtClean="0">
                <a:solidFill>
                  <a:srgbClr val="FFFFFF"/>
                </a:solidFill>
              </a:rPr>
              <a:t>Productive,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46238" y="4625975"/>
            <a:ext cx="71167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events towards </a:t>
            </a:r>
            <a:r>
              <a:rPr lang="en-US" altLang="en-US" sz="4000" u="sng" smtClean="0">
                <a:solidFill>
                  <a:srgbClr val="FFFFFF"/>
                </a:solidFill>
              </a:rPr>
              <a:t>desired results</a:t>
            </a:r>
          </a:p>
        </p:txBody>
      </p:sp>
    </p:spTree>
    <p:extLst>
      <p:ext uri="{BB962C8B-B14F-4D97-AF65-F5344CB8AC3E}">
        <p14:creationId xmlns:p14="http://schemas.microsoft.com/office/powerpoint/2010/main" val="245959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/>
      <p:bldP spid="117764" grpId="0"/>
      <p:bldP spid="11776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2438400" y="1447800"/>
            <a:ext cx="426243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  <a:cs typeface="Arial" charset="0"/>
              </a:rPr>
              <a:t>Philippians 2:1-13</a:t>
            </a:r>
          </a:p>
        </p:txBody>
      </p:sp>
    </p:spTree>
    <p:extLst>
      <p:ext uri="{BB962C8B-B14F-4D97-AF65-F5344CB8AC3E}">
        <p14:creationId xmlns:p14="http://schemas.microsoft.com/office/powerpoint/2010/main" val="42807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1295400" y="2346325"/>
            <a:ext cx="7543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1)	Being </a:t>
            </a:r>
            <a:r>
              <a:rPr lang="en-US" altLang="en-US" sz="4000" u="sng" smtClean="0">
                <a:solidFill>
                  <a:srgbClr val="FFFFFF"/>
                </a:solidFill>
              </a:rPr>
              <a:t>HUMBLE</a:t>
            </a:r>
            <a:r>
              <a:rPr lang="en-US" altLang="en-US" sz="4000" smtClean="0">
                <a:solidFill>
                  <a:srgbClr val="FFFFFF"/>
                </a:solidFill>
              </a:rPr>
              <a:t> eases the 	   		</a:t>
            </a:r>
            <a:r>
              <a:rPr lang="en-US" altLang="en-US" sz="4000" u="sng" smtClean="0">
                <a:solidFill>
                  <a:srgbClr val="FFFFFF"/>
                </a:solidFill>
              </a:rPr>
              <a:t>DISCOMFORT</a:t>
            </a:r>
            <a:r>
              <a:rPr lang="en-US" altLang="en-US" sz="4000" smtClean="0">
                <a:solidFill>
                  <a:srgbClr val="FFFFFF"/>
                </a:solidFill>
              </a:rPr>
              <a:t> (v. 1-11)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777875" y="974725"/>
            <a:ext cx="5013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2 Things to Consider:</a:t>
            </a:r>
          </a:p>
        </p:txBody>
      </p:sp>
    </p:spTree>
    <p:extLst>
      <p:ext uri="{BB962C8B-B14F-4D97-AF65-F5344CB8AC3E}">
        <p14:creationId xmlns:p14="http://schemas.microsoft.com/office/powerpoint/2010/main" val="148687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28725" y="1044575"/>
            <a:ext cx="2825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“humility” = </a:t>
            </a: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2209800" y="1882775"/>
            <a:ext cx="65532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u="sng" smtClean="0">
                <a:solidFill>
                  <a:srgbClr val="FFFFFF"/>
                </a:solidFill>
              </a:rPr>
              <a:t>the proper estimation    </a:t>
            </a:r>
            <a:r>
              <a:rPr lang="en-US" altLang="en-US" sz="4000" smtClean="0">
                <a:solidFill>
                  <a:srgbClr val="FFFFFF"/>
                </a:solidFill>
              </a:rPr>
              <a:t>	</a:t>
            </a:r>
            <a:r>
              <a:rPr lang="en-US" altLang="en-US" sz="4000" u="sng" smtClean="0">
                <a:solidFill>
                  <a:srgbClr val="FFFFFF"/>
                </a:solidFill>
              </a:rPr>
              <a:t>compared to God</a:t>
            </a:r>
          </a:p>
        </p:txBody>
      </p:sp>
    </p:spTree>
    <p:extLst>
      <p:ext uri="{BB962C8B-B14F-4D97-AF65-F5344CB8AC3E}">
        <p14:creationId xmlns:p14="http://schemas.microsoft.com/office/powerpoint/2010/main" val="356734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779463" y="1965325"/>
            <a:ext cx="6992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Jesus became a </a:t>
            </a:r>
            <a:r>
              <a:rPr lang="en-US" altLang="en-US" sz="4000" u="sng" smtClean="0">
                <a:solidFill>
                  <a:srgbClr val="FFFFFF"/>
                </a:solidFill>
              </a:rPr>
              <a:t>servant</a:t>
            </a:r>
            <a:r>
              <a:rPr lang="en-US" altLang="en-US" sz="4000" smtClean="0">
                <a:solidFill>
                  <a:srgbClr val="FFFFFF"/>
                </a:solidFill>
              </a:rPr>
              <a:t> (v. 7)</a:t>
            </a:r>
            <a:endParaRPr lang="en-US" altLang="en-US" sz="4000" u="sng" smtClean="0">
              <a:solidFill>
                <a:srgbClr val="FFFFFF"/>
              </a:solidFill>
            </a:endParaRP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762000" y="1050925"/>
            <a:ext cx="554513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The Humility of Jesus - </a:t>
            </a:r>
          </a:p>
        </p:txBody>
      </p:sp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762000" y="2879725"/>
            <a:ext cx="76422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Jesus became our </a:t>
            </a:r>
            <a:r>
              <a:rPr lang="en-US" altLang="en-US" sz="4000" u="sng" smtClean="0">
                <a:solidFill>
                  <a:srgbClr val="FFFFFF"/>
                </a:solidFill>
              </a:rPr>
              <a:t>sacrifice</a:t>
            </a:r>
            <a:r>
              <a:rPr lang="en-US" altLang="en-US" sz="4000" smtClean="0">
                <a:solidFill>
                  <a:srgbClr val="FFFFFF"/>
                </a:solidFill>
              </a:rPr>
              <a:t> (v. 8)</a:t>
            </a:r>
            <a:endParaRPr lang="en-US" altLang="en-US" sz="4000" u="sng" smtClean="0">
              <a:solidFill>
                <a:srgbClr val="FFFFFF"/>
              </a:solidFill>
            </a:endParaRP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762000" y="3794125"/>
            <a:ext cx="80946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Jesus became our </a:t>
            </a:r>
            <a:r>
              <a:rPr lang="en-US" altLang="en-US" sz="4000" u="sng" smtClean="0">
                <a:solidFill>
                  <a:srgbClr val="FFFFFF"/>
                </a:solidFill>
              </a:rPr>
              <a:t>Savior</a:t>
            </a:r>
            <a:r>
              <a:rPr lang="en-US" altLang="en-US" sz="4000" smtClean="0">
                <a:solidFill>
                  <a:srgbClr val="FFFFFF"/>
                </a:solidFill>
              </a:rPr>
              <a:t>  (v. 9-11)</a:t>
            </a:r>
            <a:endParaRPr lang="en-US" altLang="en-US" sz="4000" u="sng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43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/>
      <p:bldP spid="121863" grpId="0"/>
      <p:bldP spid="1218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295400" y="2346325"/>
            <a:ext cx="7848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2)	Allowing </a:t>
            </a:r>
            <a:r>
              <a:rPr lang="en-US" altLang="en-US" sz="4000" u="sng" smtClean="0">
                <a:solidFill>
                  <a:srgbClr val="FFFFFF"/>
                </a:solidFill>
              </a:rPr>
              <a:t>GOD</a:t>
            </a:r>
            <a:r>
              <a:rPr lang="en-US" altLang="en-US" sz="4000" smtClean="0">
                <a:solidFill>
                  <a:srgbClr val="FFFFFF"/>
                </a:solidFill>
              </a:rPr>
              <a:t> to work eases 	    the </a:t>
            </a:r>
            <a:r>
              <a:rPr lang="en-US" altLang="en-US" sz="4000" u="sng" smtClean="0">
                <a:solidFill>
                  <a:srgbClr val="FFFFFF"/>
                </a:solidFill>
              </a:rPr>
              <a:t>PROGRESS</a:t>
            </a:r>
            <a:r>
              <a:rPr lang="en-US" altLang="en-US" sz="4000" smtClean="0">
                <a:solidFill>
                  <a:srgbClr val="FFFFFF"/>
                </a:solidFill>
              </a:rPr>
              <a:t> (v. 12-13)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77875" y="974725"/>
            <a:ext cx="5013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2 Things to Consider:</a:t>
            </a:r>
          </a:p>
        </p:txBody>
      </p:sp>
    </p:spTree>
    <p:extLst>
      <p:ext uri="{BB962C8B-B14F-4D97-AF65-F5344CB8AC3E}">
        <p14:creationId xmlns:p14="http://schemas.microsoft.com/office/powerpoint/2010/main" val="65835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228725" y="1044575"/>
            <a:ext cx="30241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“work out” = 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2209800" y="1882775"/>
            <a:ext cx="6553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u="sng" smtClean="0">
                <a:solidFill>
                  <a:srgbClr val="FFFFFF"/>
                </a:solidFill>
              </a:rPr>
              <a:t>to maximize the potential</a:t>
            </a:r>
          </a:p>
        </p:txBody>
      </p:sp>
    </p:spTree>
    <p:extLst>
      <p:ext uri="{BB962C8B-B14F-4D97-AF65-F5344CB8AC3E}">
        <p14:creationId xmlns:p14="http://schemas.microsoft.com/office/powerpoint/2010/main" val="91012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763000" cy="6186488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i="1" smtClean="0">
                <a:solidFill>
                  <a:srgbClr val="FFFFFF"/>
                </a:solidFill>
              </a:rPr>
              <a:t>2 Corinthians 12:9-10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i="1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i="1" smtClean="0">
                <a:solidFill>
                  <a:srgbClr val="FFFFFF"/>
                </a:solidFill>
              </a:rPr>
              <a:t>But he said to me, “My grace is sufficient for you, for my power is made perfect in weakness.” Therefore I will boast all the more gladly about my weaknesses, so that Christ’s power may rest on me. That is why, for Christ’s sake, I delight in weaknesses, in insults, in hardships, in persecutions, in difficulties. For when I am weak, then I am strong.</a:t>
            </a:r>
          </a:p>
        </p:txBody>
      </p:sp>
    </p:spTree>
    <p:extLst>
      <p:ext uri="{BB962C8B-B14F-4D97-AF65-F5344CB8AC3E}">
        <p14:creationId xmlns:p14="http://schemas.microsoft.com/office/powerpoint/2010/main" val="8344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2895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 i="1" smtClean="0">
                <a:solidFill>
                  <a:schemeClr val="bg1"/>
                </a:solidFill>
              </a:rPr>
              <a:t>God is too good to be unkind,</a:t>
            </a:r>
          </a:p>
          <a:p>
            <a:pPr algn="ctr" eaLnBrk="1" hangingPunct="1">
              <a:buFontTx/>
              <a:buNone/>
            </a:pPr>
            <a:r>
              <a:rPr lang="en-US" altLang="en-US" sz="4000" b="1" i="1" smtClean="0">
                <a:solidFill>
                  <a:schemeClr val="bg1"/>
                </a:solidFill>
              </a:rPr>
              <a:t>He is too wise to be confused,</a:t>
            </a:r>
          </a:p>
          <a:p>
            <a:pPr algn="ctr" eaLnBrk="1" hangingPunct="1">
              <a:buFontTx/>
              <a:buNone/>
            </a:pPr>
            <a:r>
              <a:rPr lang="en-US" altLang="en-US" sz="4000" b="1" i="1" smtClean="0">
                <a:solidFill>
                  <a:schemeClr val="bg1"/>
                </a:solidFill>
              </a:rPr>
              <a:t>If I cannot trace His hand,</a:t>
            </a:r>
          </a:p>
          <a:p>
            <a:pPr algn="ctr" eaLnBrk="1" hangingPunct="1">
              <a:buFontTx/>
              <a:buNone/>
            </a:pPr>
            <a:r>
              <a:rPr lang="en-US" altLang="en-US" sz="4000" b="1" i="1" smtClean="0">
                <a:solidFill>
                  <a:schemeClr val="bg1"/>
                </a:solidFill>
              </a:rPr>
              <a:t>I can always trust His heart.</a:t>
            </a:r>
          </a:p>
        </p:txBody>
      </p:sp>
    </p:spTree>
    <p:extLst>
      <p:ext uri="{BB962C8B-B14F-4D97-AF65-F5344CB8AC3E}">
        <p14:creationId xmlns:p14="http://schemas.microsoft.com/office/powerpoint/2010/main" val="40900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852488" y="2879725"/>
            <a:ext cx="7754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to not </a:t>
            </a:r>
            <a:r>
              <a:rPr lang="en-US" altLang="en-US" sz="4000" b="1" u="sng" smtClean="0">
                <a:solidFill>
                  <a:srgbClr val="FFFFFF"/>
                </a:solidFill>
              </a:rPr>
              <a:t>MISS</a:t>
            </a:r>
            <a:r>
              <a:rPr lang="en-US" altLang="en-US" sz="4000" smtClean="0">
                <a:solidFill>
                  <a:srgbClr val="FFFFFF"/>
                </a:solidFill>
              </a:rPr>
              <a:t> our next appointment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838200" y="1965325"/>
            <a:ext cx="5791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srgbClr val="FFFFFF"/>
                </a:solidFill>
              </a:rPr>
              <a:t>Our Challenge:</a:t>
            </a:r>
          </a:p>
        </p:txBody>
      </p:sp>
    </p:spTree>
    <p:extLst>
      <p:ext uri="{BB962C8B-B14F-4D97-AF65-F5344CB8AC3E}">
        <p14:creationId xmlns:p14="http://schemas.microsoft.com/office/powerpoint/2010/main" val="335779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251</Words>
  <Application>Microsoft Office PowerPoint</Application>
  <PresentationFormat>On-screen Show (4:3)</PresentationFormat>
  <Paragraphs>49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Default Design</vt:lpstr>
      <vt:lpstr>Message: “Adjustment Appointments”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Message: “Adjustment Appointments”</dc:title>
  <dc:creator>Balex</dc:creator>
  <cp:lastModifiedBy>Balex</cp:lastModifiedBy>
  <cp:revision>1</cp:revision>
  <dcterms:created xsi:type="dcterms:W3CDTF">2014-01-21T01:49:17Z</dcterms:created>
  <dcterms:modified xsi:type="dcterms:W3CDTF">2014-01-21T01:50:22Z</dcterms:modified>
</cp:coreProperties>
</file>