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CC737-B913-ED44-BC06-92D35C2E87AF}" type="datetimeFigureOut">
              <a:rPr lang="en-US" smtClean="0"/>
              <a:t>9/5/14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2EC4-CCC1-414F-AA9C-13B0B4680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21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CC737-B913-ED44-BC06-92D35C2E87AF}" type="datetimeFigureOut">
              <a:rPr lang="en-US" smtClean="0"/>
              <a:t>9/5/14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2EC4-CCC1-414F-AA9C-13B0B4680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82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CC737-B913-ED44-BC06-92D35C2E87AF}" type="datetimeFigureOut">
              <a:rPr lang="en-US" smtClean="0"/>
              <a:t>9/5/14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2EC4-CCC1-414F-AA9C-13B0B4680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03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CC737-B913-ED44-BC06-92D35C2E87AF}" type="datetimeFigureOut">
              <a:rPr lang="en-US" smtClean="0"/>
              <a:t>9/5/14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2EC4-CCC1-414F-AA9C-13B0B4680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034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CC737-B913-ED44-BC06-92D35C2E87AF}" type="datetimeFigureOut">
              <a:rPr lang="en-US" smtClean="0"/>
              <a:t>9/5/14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2EC4-CCC1-414F-AA9C-13B0B4680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00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CC737-B913-ED44-BC06-92D35C2E87AF}" type="datetimeFigureOut">
              <a:rPr lang="en-US" smtClean="0"/>
              <a:t>9/5/14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2EC4-CCC1-414F-AA9C-13B0B4680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CC737-B913-ED44-BC06-92D35C2E87AF}" type="datetimeFigureOut">
              <a:rPr lang="en-US" smtClean="0"/>
              <a:t>9/5/14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2EC4-CCC1-414F-AA9C-13B0B4680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19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CC737-B913-ED44-BC06-92D35C2E87AF}" type="datetimeFigureOut">
              <a:rPr lang="en-US" smtClean="0"/>
              <a:t>9/5/14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2EC4-CCC1-414F-AA9C-13B0B4680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54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CC737-B913-ED44-BC06-92D35C2E87AF}" type="datetimeFigureOut">
              <a:rPr lang="en-US" smtClean="0"/>
              <a:t>9/5/14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2EC4-CCC1-414F-AA9C-13B0B4680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3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CC737-B913-ED44-BC06-92D35C2E87AF}" type="datetimeFigureOut">
              <a:rPr lang="en-US" smtClean="0"/>
              <a:t>9/5/14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2EC4-CCC1-414F-AA9C-13B0B4680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6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CC737-B913-ED44-BC06-92D35C2E87AF}" type="datetimeFigureOut">
              <a:rPr lang="en-US" smtClean="0"/>
              <a:t>9/5/14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2EC4-CCC1-414F-AA9C-13B0B4680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5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CC737-B913-ED44-BC06-92D35C2E87AF}" type="datetimeFigureOut">
              <a:rPr lang="en-US" smtClean="0"/>
              <a:t>9/5/14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32EC4-CCC1-414F-AA9C-13B0B4680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3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api.ning.com/files/Z5zLHe0l5fxGouAV-sNDBuNNXXIP-fo-gSIYjUvzbq69nc2ExAkHd05lkIOsuPK9P9GYtAk-hsEbfkrMc1wT5SaDg7N8YcAt/DSCN5023.JPG?width=479&amp;height=6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96235"/>
            <a:ext cx="3813209" cy="45855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838" y="457200"/>
            <a:ext cx="4974439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         主日信息：</a:t>
            </a:r>
            <a:endParaRPr lang="en-US" altLang="zh-TW" sz="4000" dirty="0" smtClean="0">
              <a:solidFill>
                <a:srgbClr val="002060"/>
              </a:solidFill>
              <a:effectLst>
                <a:glow rad="1905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  <a:p>
            <a:endParaRPr lang="en-US" altLang="zh-TW" sz="4000" dirty="0" smtClean="0">
              <a:solidFill>
                <a:srgbClr val="002060"/>
              </a:solidFill>
              <a:effectLst>
                <a:glow rad="1905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40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    </a:t>
            </a:r>
            <a:r>
              <a:rPr lang="en-US" altLang="zh-TW" sz="40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『</a:t>
            </a:r>
            <a:r>
              <a:rPr lang="zh-TW" altLang="en-US" sz="40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結出生命之果」</a:t>
            </a:r>
            <a:endParaRPr lang="en-US" altLang="zh-TW" sz="4000" dirty="0" smtClean="0">
              <a:solidFill>
                <a:srgbClr val="C00000"/>
              </a:solidFill>
              <a:effectLst>
                <a:glow rad="1905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          </a:t>
            </a:r>
            <a:r>
              <a:rPr lang="en-US" altLang="zh-TW" sz="32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約</a:t>
            </a:r>
            <a:r>
              <a:rPr lang="en-US" altLang="zh-TW" sz="3200" dirty="0" smtClean="0">
                <a:solidFill>
                  <a:srgbClr val="C0000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15:1-11)</a:t>
            </a:r>
            <a:endParaRPr lang="en-US" sz="3200" dirty="0">
              <a:solidFill>
                <a:srgbClr val="C00000"/>
              </a:solidFill>
              <a:effectLst>
                <a:glow rad="1905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0851" y="3808819"/>
            <a:ext cx="27911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薛忠勇  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弟兄</a:t>
            </a:r>
            <a:endParaRPr lang="en-US" sz="3200" dirty="0">
              <a:solidFill>
                <a:srgbClr val="002060"/>
              </a:solidFill>
              <a:effectLst>
                <a:glow rad="1905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9484" y="5867400"/>
            <a:ext cx="33073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2014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  <a:sym typeface="Wingdings"/>
              </a:rPr>
              <a:t> 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8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  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  <a:sym typeface="Wingdings"/>
              </a:rPr>
              <a:t>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glow rad="1905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31</a:t>
            </a:r>
            <a:endParaRPr lang="en-US" sz="3200" dirty="0">
              <a:solidFill>
                <a:srgbClr val="002060"/>
              </a:solidFill>
              <a:effectLst>
                <a:glow rad="1905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3289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flowers-gardens.net/pictures/garden-plants-flowering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" y="0"/>
            <a:ext cx="9145836" cy="685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4.bp.blogspot.com/-AzBEFuZKsVY/UPhBeZt82YI/AAAAAAAABpM/OStHaqlOYnE/s1600/green-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2286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1371600"/>
            <a:ext cx="1136850" cy="810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600" dirty="0" smtClean="0">
                <a:solidFill>
                  <a:srgbClr val="9BBB5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 </a:t>
            </a:r>
          </a:p>
          <a:p>
            <a:pPr>
              <a:lnSpc>
                <a:spcPts val="2800"/>
              </a:lnSpc>
            </a:pPr>
            <a:r>
              <a:rPr lang="en-US" sz="2600" dirty="0" smtClean="0">
                <a:solidFill>
                  <a:srgbClr val="9BBB5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Thumb</a:t>
            </a:r>
            <a:endParaRPr lang="en-US" sz="2600" dirty="0">
              <a:solidFill>
                <a:srgbClr val="9BBB5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647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bonitafruittrees.com/images/new_home_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"/>
          <a:stretch/>
        </p:blipFill>
        <p:spPr bwMode="auto">
          <a:xfrm>
            <a:off x="381000" y="-15240"/>
            <a:ext cx="8763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16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29000" y="251898"/>
            <a:ext cx="309251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華康宗楷體 Std W7" pitchFamily="66" charset="-120"/>
                <a:ea typeface="華康宗楷體 Std W7" pitchFamily="66" charset="-120"/>
              </a:rPr>
              <a:t>我是  真葡萄樹</a:t>
            </a:r>
            <a:endParaRPr lang="en-US" sz="3400" dirty="0">
              <a:solidFill>
                <a:srgbClr val="C0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244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bdavid.org/kidsworld/storytime1/graphics/2_jesus-teach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58" y="-23950"/>
            <a:ext cx="9176658" cy="68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4433" y="1371600"/>
            <a:ext cx="333456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起來，我們走罷</a:t>
            </a:r>
            <a:endParaRPr lang="en-US" altLang="zh-TW" sz="3400" dirty="0" smtClean="0">
              <a:solidFill>
                <a:prstClr val="white"/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2800" dirty="0">
                <a:solidFill>
                  <a:prstClr val="white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             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(14:31)</a:t>
            </a:r>
            <a:endParaRPr lang="en-US" sz="2800" dirty="0">
              <a:solidFill>
                <a:prstClr val="white"/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4100" name="Picture 4" descr="http://images.wisegeek.com/white-wine-grap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58" y="-23950"/>
            <a:ext cx="9171092" cy="68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72514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ages.alphacoders.com/161/1617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"/>
          <a:stretch/>
        </p:blipFill>
        <p:spPr bwMode="auto">
          <a:xfrm>
            <a:off x="-76200" y="0"/>
            <a:ext cx="92202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304800"/>
            <a:ext cx="8534400" cy="617220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295400"/>
            <a:ext cx="40703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  <a:sym typeface="Wingdings"/>
              </a:rPr>
              <a:t> </a:t>
            </a:r>
            <a:r>
              <a:rPr lang="zh-TW" altLang="en-US" sz="34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樹幹短小，枝條長</a:t>
            </a:r>
            <a:endParaRPr lang="en-US" sz="3400" dirty="0">
              <a:solidFill>
                <a:srgbClr val="C00000"/>
              </a:solidFill>
              <a:effectLst>
                <a:glow rad="1270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975247"/>
            <a:ext cx="40703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  <a:sym typeface="Wingdings"/>
              </a:rPr>
              <a:t> </a:t>
            </a:r>
            <a:r>
              <a:rPr lang="zh-TW" altLang="en-US" sz="34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  <a:sym typeface="Wingdings"/>
              </a:rPr>
              <a:t>花很</a:t>
            </a:r>
            <a:r>
              <a:rPr lang="zh-TW" altLang="en-US" sz="34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小，果子明顯</a:t>
            </a:r>
            <a:endParaRPr lang="en-US" sz="3400" dirty="0">
              <a:solidFill>
                <a:srgbClr val="C00000"/>
              </a:solidFill>
              <a:effectLst>
                <a:glow rad="1270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661047"/>
            <a:ext cx="40703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  <a:sym typeface="Wingdings"/>
              </a:rPr>
              <a:t> </a:t>
            </a:r>
            <a:r>
              <a:rPr lang="zh-TW" altLang="en-US" sz="34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  <a:sym typeface="Wingdings"/>
              </a:rPr>
              <a:t>樹幹樹枝緊緊相連</a:t>
            </a:r>
            <a:endParaRPr lang="en-US" sz="3400" dirty="0">
              <a:solidFill>
                <a:srgbClr val="C00000"/>
              </a:solidFill>
              <a:effectLst>
                <a:glow rad="1270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346847"/>
            <a:ext cx="40703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  <a:sym typeface="Wingdings"/>
              </a:rPr>
              <a:t> </a:t>
            </a:r>
            <a:r>
              <a:rPr lang="zh-TW" altLang="en-US" sz="34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  <a:sym typeface="Wingdings"/>
              </a:rPr>
              <a:t>唯一用途就是結果</a:t>
            </a:r>
            <a:endParaRPr lang="en-US" sz="3400" dirty="0">
              <a:solidFill>
                <a:srgbClr val="C00000"/>
              </a:solidFill>
              <a:effectLst>
                <a:glow rad="1270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457200"/>
            <a:ext cx="36728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葡萄樹幾個特色：</a:t>
            </a:r>
            <a:endParaRPr lang="en-US" sz="3400" dirty="0">
              <a:solidFill>
                <a:srgbClr val="002060"/>
              </a:solidFill>
              <a:effectLst>
                <a:glow rad="1270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9783736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bibleteacher.com/backgrnd/grap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324600"/>
            <a:ext cx="4419600" cy="533400"/>
          </a:xfrm>
          <a:prstGeom prst="rect">
            <a:avLst/>
          </a:prstGeom>
          <a:gradFill flip="none" rotWithShape="1">
            <a:gsLst>
              <a:gs pos="18000">
                <a:schemeClr val="accent2">
                  <a:lumMod val="14000"/>
                  <a:lumOff val="86000"/>
                </a:schemeClr>
              </a:gs>
              <a:gs pos="97000">
                <a:srgbClr val="7030A0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0200" y="533400"/>
            <a:ext cx="353013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一</a:t>
            </a:r>
            <a:r>
              <a:rPr lang="en-US" altLang="zh-TW" sz="34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.</a:t>
            </a:r>
            <a:r>
              <a:rPr lang="zh-TW" altLang="en-US" sz="34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結果子的定義</a:t>
            </a:r>
            <a:endParaRPr lang="en-US" sz="3400" u="sng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5558" y="1155049"/>
            <a:ext cx="71609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不是你們揀選了我，是我揀選了你們，</a:t>
            </a:r>
            <a:endParaRPr lang="en-US" altLang="zh-TW" sz="32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並且分派你們去</a:t>
            </a:r>
            <a:r>
              <a:rPr lang="zh-TW" altLang="en-US" sz="3200" dirty="0" smtClean="0">
                <a:solidFill>
                  <a:srgbClr val="0000CC"/>
                </a:solidFill>
                <a:latin typeface="華康華綜體 Std W5" pitchFamily="34" charset="-120"/>
                <a:ea typeface="華康華綜體 Std W5" pitchFamily="34" charset="-120"/>
              </a:rPr>
              <a:t>結果子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...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(16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2275582"/>
            <a:ext cx="66207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00CC"/>
                </a:solidFill>
                <a:latin typeface="華康華綜體 Std W5" pitchFamily="34" charset="-120"/>
                <a:ea typeface="華康華綜體 Std W5" pitchFamily="34" charset="-120"/>
              </a:rPr>
              <a:t>工作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的果子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腓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4:17)</a:t>
            </a: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00CC"/>
                </a:solidFill>
                <a:latin typeface="華康華綜體 Std W5" pitchFamily="34" charset="-120"/>
                <a:ea typeface="華康華綜體 Std W5" pitchFamily="34" charset="-120"/>
              </a:rPr>
              <a:t>福音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的果子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羅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1:13,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林前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16:15)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3276600"/>
            <a:ext cx="4963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00CC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聖靈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的果子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加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5:22-23)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3758625"/>
            <a:ext cx="5931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00CC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仁義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的果子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腓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1:11,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雅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3:18)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7800" y="4267200"/>
            <a:ext cx="3990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00CC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光明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的果子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弗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5:9)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72000" y="1650342"/>
            <a:ext cx="1295400" cy="6252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4800600"/>
            <a:ext cx="27799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結出</a:t>
            </a:r>
            <a:r>
              <a:rPr lang="zh-TW" altLang="en-US" sz="3200" dirty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    裝上</a:t>
            </a:r>
            <a:endParaRPr lang="en-US" sz="3200" dirty="0">
              <a:solidFill>
                <a:srgbClr val="C0000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6" name="Not Equal 15"/>
          <p:cNvSpPr/>
          <p:nvPr/>
        </p:nvSpPr>
        <p:spPr>
          <a:xfrm>
            <a:off x="2662535" y="4922965"/>
            <a:ext cx="461665" cy="340043"/>
          </a:xfrm>
          <a:prstGeom prst="mathNotEqua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39370" y="5323582"/>
            <a:ext cx="45736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你們要結出果子來，</a:t>
            </a:r>
            <a:endParaRPr lang="en-US" altLang="zh-TW" sz="32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與悔改的心相稱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太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3:8)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4189363" y="4922965"/>
            <a:ext cx="395700" cy="391418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30523" y="4826286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生命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的果子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5410200"/>
            <a:ext cx="9144000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 好樹不能結壞果子，壞樹不能結好果子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太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7:18)</a:t>
            </a:r>
          </a:p>
          <a:p>
            <a:r>
              <a:rPr lang="zh-TW" altLang="en-US" sz="3200" dirty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所以憑著他們的果子，就可以認出他們來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太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7:20)</a:t>
            </a:r>
            <a:endParaRPr lang="en-US" sz="3200" dirty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12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2" grpId="0"/>
      <p:bldP spid="13" grpId="0"/>
      <p:bldP spid="10" grpId="0" animBg="1"/>
      <p:bldP spid="15" grpId="0"/>
      <p:bldP spid="16" grpId="0" animBg="1"/>
      <p:bldP spid="17" grpId="0"/>
      <p:bldP spid="18" grpId="0" animBg="1"/>
      <p:bldP spid="19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bedroomkitchen.com/wp-content/uploads/2013/12/decorated-christmas-tree-1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chinese.gospelherald.com/files/gen/0129church_pic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3" r="6514" b="4515"/>
          <a:stretch/>
        </p:blipFill>
        <p:spPr bwMode="auto">
          <a:xfrm>
            <a:off x="6019800" y="76200"/>
            <a:ext cx="2992216" cy="24950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152400"/>
            <a:ext cx="403187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事奉神不是為主做事，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乃是為主而活，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彰顯出主的生命。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46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bibleteacher.com/backgrnd/grap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324600"/>
            <a:ext cx="4419600" cy="533400"/>
          </a:xfrm>
          <a:prstGeom prst="rect">
            <a:avLst/>
          </a:prstGeom>
          <a:gradFill flip="none" rotWithShape="1">
            <a:gsLst>
              <a:gs pos="18000">
                <a:schemeClr val="accent2">
                  <a:lumMod val="14000"/>
                  <a:lumOff val="86000"/>
                </a:schemeClr>
              </a:gs>
              <a:gs pos="97000">
                <a:srgbClr val="7030A0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0200" y="533400"/>
            <a:ext cx="353013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二</a:t>
            </a:r>
            <a:r>
              <a:rPr lang="en-US" altLang="zh-TW" sz="34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.</a:t>
            </a:r>
            <a:r>
              <a:rPr lang="zh-TW" altLang="en-US" sz="34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結果子的秘訣</a:t>
            </a:r>
            <a:endParaRPr lang="en-US" sz="3400" u="sng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5558" y="1155049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兩個條件：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1752600"/>
            <a:ext cx="2063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要被修剪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76401" y="2794575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不結果子的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剪去    拿去燒                              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0200" y="5087118"/>
            <a:ext cx="36038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比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『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更多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』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還要多</a:t>
            </a:r>
            <a:endParaRPr lang="en-US" sz="3200" dirty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33800" y="1701225"/>
            <a:ext cx="4087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兩種樹枝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=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兩種信徒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33800" y="2209800"/>
            <a:ext cx="3945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兩種生命 </a:t>
            </a:r>
            <a:r>
              <a:rPr lang="zh-TW" altLang="en-US" sz="32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16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兩種結局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585048" y="2362200"/>
            <a:ext cx="310139" cy="27104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3931460" y="2986152"/>
            <a:ext cx="310139" cy="27104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5274909" y="2986152"/>
            <a:ext cx="310139" cy="27104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3371" y="3348988"/>
            <a:ext cx="6003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00CC"/>
                </a:solidFill>
                <a:latin typeface="華康華綜體 Std W5" pitchFamily="34" charset="-120"/>
                <a:ea typeface="華康華綜體 Std W5" pitchFamily="34" charset="-120"/>
              </a:rPr>
              <a:t>雜枝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=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 沒有貢獻卻</a:t>
            </a:r>
            <a:r>
              <a:rPr lang="zh-TW" altLang="en-US" sz="3200" dirty="0" smtClean="0">
                <a:solidFill>
                  <a:srgbClr val="0000CC"/>
                </a:solidFill>
                <a:latin typeface="華康華綜體 Std W5" pitchFamily="34" charset="-120"/>
                <a:ea typeface="華康華綜體 Std W5" pitchFamily="34" charset="-120"/>
              </a:rPr>
              <a:t>耗費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樹的漿汁</a:t>
            </a:r>
            <a:endParaRPr lang="en-US" sz="3200" dirty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6400" y="3911025"/>
            <a:ext cx="4030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結果子的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也被修剪？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3511185" y="4067889"/>
            <a:ext cx="310139" cy="27104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5903030" y="4089783"/>
            <a:ext cx="310139" cy="27104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72200" y="391102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多結果子</a:t>
            </a:r>
            <a:endParaRPr lang="en-US" sz="3200" dirty="0">
              <a:solidFill>
                <a:srgbClr val="C0000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81400" y="1178347"/>
            <a:ext cx="3198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「</a:t>
            </a:r>
            <a:r>
              <a:rPr lang="zh-TW" altLang="en-US" sz="3200" dirty="0" smtClean="0">
                <a:solidFill>
                  <a:srgbClr val="0000CC"/>
                </a:solidFill>
                <a:latin typeface="華康華綜體 Std W5" pitchFamily="34" charset="-120"/>
                <a:ea typeface="華康華綜體 Std W5" pitchFamily="34" charset="-120"/>
              </a:rPr>
              <a:t>凡屬我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」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(2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節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)</a:t>
            </a:r>
            <a:endParaRPr lang="en-US" sz="3200" dirty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95400" y="4495800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不結果</a:t>
            </a:r>
            <a:r>
              <a:rPr lang="zh-TW" altLang="en-US" sz="3200" dirty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  凡結果     多結果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                          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2672621" y="4653314"/>
            <a:ext cx="310139" cy="27104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4597968" y="4652664"/>
            <a:ext cx="310139" cy="27104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22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0" grpId="0" animBg="1"/>
      <p:bldP spid="15" grpId="0" animBg="1"/>
      <p:bldP spid="16" grpId="0" animBg="1"/>
      <p:bldP spid="14" grpId="0"/>
      <p:bldP spid="18" grpId="0"/>
      <p:bldP spid="19" grpId="0" animBg="1"/>
      <p:bldP spid="20" grpId="0" animBg="1"/>
      <p:bldP spid="17" grpId="0"/>
      <p:bldP spid="3" grpId="0"/>
      <p:bldP spid="21" grpId="0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ilchiostro.com/userfiles/image/Grape%20vine-Moll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1" y="0"/>
            <a:ext cx="91592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76200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基督徒的生命過程：</a:t>
            </a:r>
            <a:endParaRPr lang="en-US" sz="3200" dirty="0">
              <a:solidFill>
                <a:srgbClr val="C00000"/>
              </a:solidFill>
              <a:effectLst>
                <a:glow rad="1270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26186" y="1265524"/>
            <a:ext cx="6346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1.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 初信期 ─ 渴慕追求，不斷吸收</a:t>
            </a:r>
            <a:endParaRPr lang="en-US" sz="3200" dirty="0">
              <a:solidFill>
                <a:srgbClr val="C00000"/>
              </a:solidFill>
              <a:effectLst>
                <a:glow rad="1270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8352" y="1876005"/>
            <a:ext cx="6346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2.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 結果期 ─ 參與服事，有吸有出</a:t>
            </a:r>
            <a:endParaRPr lang="en-US" sz="3200" dirty="0">
              <a:solidFill>
                <a:srgbClr val="C00000"/>
              </a:solidFill>
              <a:effectLst>
                <a:glow rad="1270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26186" y="2463225"/>
            <a:ext cx="6346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3.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 修剪期 ─ 突然沉寂，無葉無果</a:t>
            </a:r>
            <a:endParaRPr lang="en-US" sz="3200" dirty="0">
              <a:solidFill>
                <a:srgbClr val="C00000"/>
              </a:solidFill>
              <a:effectLst>
                <a:glow rad="1270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18351" y="3048000"/>
            <a:ext cx="6346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4.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glow rad="127000">
                    <a:prstClr val="white"/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 茂盛期 ─ 再度熱心，殷勤服事</a:t>
            </a:r>
            <a:endParaRPr lang="en-US" sz="3200" dirty="0">
              <a:solidFill>
                <a:srgbClr val="C00000"/>
              </a:solidFill>
              <a:effectLst>
                <a:glow rad="127000">
                  <a:prstClr val="white"/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6498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moe.gov.sy/ad_file/973_288039_01330595147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99" y="2686050"/>
            <a:ext cx="4203424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newcuriousthoughts.files.wordpress.com/2010/06/len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609850"/>
            <a:ext cx="3768132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304800"/>
            <a:ext cx="8533105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「你們因我講給你們的</a:t>
            </a:r>
            <a:r>
              <a:rPr lang="zh-TW" altLang="en-US" sz="3200" dirty="0" smtClean="0">
                <a:solidFill>
                  <a:srgbClr val="0000CC"/>
                </a:solidFill>
                <a:latin typeface="華康華綜體 Std W5" pitchFamily="34" charset="-120"/>
                <a:ea typeface="華康華綜體 Std W5" pitchFamily="34" charset="-120"/>
              </a:rPr>
              <a:t>道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，已經潔淨了」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(3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節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)</a:t>
            </a:r>
            <a:endParaRPr lang="en-US" sz="3200" dirty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990600"/>
            <a:ext cx="8511071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「我將你的</a:t>
            </a:r>
            <a:r>
              <a:rPr lang="zh-TW" altLang="en-US" sz="3200" dirty="0" smtClean="0">
                <a:solidFill>
                  <a:srgbClr val="0000CC"/>
                </a:solidFill>
                <a:latin typeface="華康華綜體 Std W5" pitchFamily="34" charset="-120"/>
                <a:ea typeface="華康華綜體 Std W5" pitchFamily="34" charset="-120"/>
              </a:rPr>
              <a:t>話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，藏在我心裡，免得的得罪你」</a:t>
            </a:r>
            <a:endParaRPr lang="en-US" sz="3200" dirty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9144001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少年人用什麼潔淨他的行為呢？是要遵行你的</a:t>
            </a:r>
            <a:r>
              <a:rPr lang="zh-TW" altLang="en-US" sz="3200" dirty="0" smtClean="0">
                <a:solidFill>
                  <a:srgbClr val="0000CC"/>
                </a:solidFill>
                <a:latin typeface="華康華綜體 Std W5" pitchFamily="34" charset="-120"/>
                <a:ea typeface="華康華綜體 Std W5" pitchFamily="34" charset="-120"/>
              </a:rPr>
              <a:t>話</a:t>
            </a:r>
            <a:endParaRPr lang="en-US" sz="3200" dirty="0">
              <a:solidFill>
                <a:srgbClr val="0000CC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pic>
        <p:nvPicPr>
          <p:cNvPr id="7170" name="Picture 2" descr="https://encrypted-tbn2.gstatic.com/images?q=tbn:ANd9GcRpuDg27xwvbpunMDgcGz2NQ1mTnm2PT3Idz52fVMGLmDxGR08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590800"/>
            <a:ext cx="4648200" cy="333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05200" y="5562600"/>
            <a:ext cx="6096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5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bibleteacher.com/backgrnd/grap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324600"/>
            <a:ext cx="4419600" cy="533400"/>
          </a:xfrm>
          <a:prstGeom prst="rect">
            <a:avLst/>
          </a:prstGeom>
          <a:gradFill flip="none" rotWithShape="1">
            <a:gsLst>
              <a:gs pos="18000">
                <a:schemeClr val="accent2">
                  <a:lumMod val="14000"/>
                  <a:lumOff val="86000"/>
                </a:schemeClr>
              </a:gs>
              <a:gs pos="97000">
                <a:srgbClr val="7030A0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0200" y="533400"/>
            <a:ext cx="353013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二</a:t>
            </a:r>
            <a:r>
              <a:rPr lang="en-US" altLang="zh-TW" sz="34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.</a:t>
            </a:r>
            <a:r>
              <a:rPr lang="zh-TW" altLang="en-US" sz="34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結果子的秘訣</a:t>
            </a:r>
            <a:endParaRPr lang="en-US" sz="3400" u="sng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5558" y="1155049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兩個條件：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1676400"/>
            <a:ext cx="2063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>
                    <a:lumMod val="50000"/>
                  </a:prstClr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要被修剪</a:t>
            </a:r>
            <a:endParaRPr lang="en-US" sz="3200" dirty="0">
              <a:solidFill>
                <a:prstClr val="white">
                  <a:lumMod val="50000"/>
                </a:prstClr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47800" y="2158425"/>
            <a:ext cx="24737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常在主裡面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24000" y="2699866"/>
            <a:ext cx="29193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「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在」  「住」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23" name="Not Equal 22"/>
          <p:cNvSpPr/>
          <p:nvPr/>
        </p:nvSpPr>
        <p:spPr>
          <a:xfrm>
            <a:off x="2738735" y="2846178"/>
            <a:ext cx="461665" cy="340043"/>
          </a:xfrm>
          <a:prstGeom prst="mathNotEqua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19600" y="2133600"/>
            <a:ext cx="3353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英文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=</a:t>
            </a:r>
            <a:r>
              <a:rPr lang="zh-TW" altLang="en-US" sz="32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altLang="zh-TW" sz="3200" i="1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abide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in me</a:t>
            </a:r>
            <a:endParaRPr lang="en-US" sz="3200" dirty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43501" y="2691825"/>
            <a:ext cx="3602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在某處  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住在某處</a:t>
            </a:r>
            <a:endParaRPr lang="en-US" sz="3200" dirty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26" name="Not Equal 25"/>
          <p:cNvSpPr/>
          <p:nvPr/>
        </p:nvSpPr>
        <p:spPr>
          <a:xfrm>
            <a:off x="5782970" y="2846177"/>
            <a:ext cx="461665" cy="340043"/>
          </a:xfrm>
          <a:prstGeom prst="mathNotEqua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10244" name="Picture 4" descr="http://nelsonjameson.com/learn/assets/images/3602405_glov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91368" y="4267200"/>
            <a:ext cx="3018064" cy="257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62000" y="3682425"/>
            <a:ext cx="7588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「因為離了我，你們就不能作什麼」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(5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)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                                  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4234" y="3173850"/>
            <a:ext cx="7588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生命之果乃藉著生命的聯繫而來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                                  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pic>
        <p:nvPicPr>
          <p:cNvPr id="8194" name="Picture 2" descr="https://encrypted-tbn2.gstatic.com/images?q=tbn:ANd9GcQalTd8RB5ZS7hC1Diz0aa9rQQmX3Yr947on6WaIDuJGoqyrLV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617" y="4188614"/>
            <a:ext cx="4175383" cy="266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strong-outdoor-skills.com/wp-content/uploads/2013/09/676123_837955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782" y="4188614"/>
            <a:ext cx="4210217" cy="267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719797"/>
      </p:ext>
    </p:extLst>
  </p:cSld>
  <p:clrMapOvr>
    <a:masterClrMapping/>
  </p:clrMapOvr>
  <p:transition xmlns:p14="http://schemas.microsoft.com/office/powerpoint/2010/main" spd="slow">
    <p:strips dir="r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/>
      <p:bldP spid="25" grpId="0"/>
      <p:bldP spid="26" grpId="0" animBg="1"/>
      <p:bldP spid="27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capitaltailgate.com/wp-content/uploads/2012/09/Info13_DieselCombustion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57"/>
          <a:stretch/>
        </p:blipFill>
        <p:spPr bwMode="auto">
          <a:xfrm>
            <a:off x="381000" y="242148"/>
            <a:ext cx="3429000" cy="62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corvetteblogger.com/images/content/093008_3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82"/>
          <a:stretch/>
        </p:blipFill>
        <p:spPr bwMode="auto">
          <a:xfrm>
            <a:off x="4114800" y="852250"/>
            <a:ext cx="4648200" cy="567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3810000" y="242148"/>
            <a:ext cx="0" cy="6281050"/>
          </a:xfrm>
          <a:prstGeom prst="line">
            <a:avLst/>
          </a:prstGeom>
          <a:ln w="762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984127" y="242148"/>
            <a:ext cx="490954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A.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主的工作    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B.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我的合作</a:t>
            </a:r>
            <a:endParaRPr lang="en-US" sz="3200" dirty="0">
              <a:solidFill>
                <a:srgbClr val="C0000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4" name="Plus 3"/>
          <p:cNvSpPr/>
          <p:nvPr/>
        </p:nvSpPr>
        <p:spPr>
          <a:xfrm>
            <a:off x="6172200" y="381000"/>
            <a:ext cx="391798" cy="394275"/>
          </a:xfrm>
          <a:prstGeom prst="mathPlus">
            <a:avLst>
              <a:gd name="adj1" fmla="val 3165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84127" y="903982"/>
            <a:ext cx="4909546" cy="1077218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altLang="zh-TW" sz="3200" dirty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Discipline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    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Dependence</a:t>
            </a:r>
          </a:p>
          <a:p>
            <a:r>
              <a:rPr lang="en-US" sz="32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(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紀律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)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        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倚靠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8" name="Plus 7"/>
          <p:cNvSpPr/>
          <p:nvPr/>
        </p:nvSpPr>
        <p:spPr>
          <a:xfrm>
            <a:off x="6172200" y="1053525"/>
            <a:ext cx="391798" cy="394275"/>
          </a:xfrm>
          <a:prstGeom prst="mathPlus">
            <a:avLst>
              <a:gd name="adj1" fmla="val 3165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35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bibleteacher.com/backgrnd/grap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324600"/>
            <a:ext cx="4419600" cy="533400"/>
          </a:xfrm>
          <a:prstGeom prst="rect">
            <a:avLst/>
          </a:prstGeom>
          <a:gradFill flip="none" rotWithShape="1">
            <a:gsLst>
              <a:gs pos="18000">
                <a:schemeClr val="accent2">
                  <a:lumMod val="14000"/>
                  <a:lumOff val="86000"/>
                </a:schemeClr>
              </a:gs>
              <a:gs pos="97000">
                <a:srgbClr val="7030A0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0200" y="533400"/>
            <a:ext cx="353013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三</a:t>
            </a:r>
            <a:r>
              <a:rPr lang="en-US" altLang="zh-TW" sz="34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.</a:t>
            </a:r>
            <a:r>
              <a:rPr lang="zh-TW" altLang="en-US" sz="34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如何常在主裡</a:t>
            </a:r>
            <a:endParaRPr lang="en-US" sz="3400" u="sng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41046" y="1167825"/>
            <a:ext cx="2063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遵守主道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79034" y="1676400"/>
            <a:ext cx="51503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「你們若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遵守我的命令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，</a:t>
            </a:r>
            <a:endParaRPr lang="en-US" altLang="zh-TW" sz="32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就常在我的愛裡」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(10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)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                    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00200" y="2768025"/>
            <a:ext cx="2063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  <a:sym typeface="Wingdings"/>
              </a:rPr>
              <a:t>常常祈求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7800" y="3276600"/>
            <a:ext cx="7588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「你們若常在我裡面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...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凡你們所願意的</a:t>
            </a:r>
            <a:endParaRPr lang="en-US" altLang="zh-TW" sz="32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祈求就給你們成就」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(7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)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                    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4431" y="1143922"/>
            <a:ext cx="20361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zh-TW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Discipline</a:t>
            </a:r>
            <a:r>
              <a:rPr lang="en-US" altLang="zh-TW" sz="3200" dirty="0" smtClean="0">
                <a:solidFill>
                  <a:prstClr val="black"/>
                </a:solidFill>
              </a:rPr>
              <a:t>)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57600" y="2743200"/>
            <a:ext cx="2541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zh-TW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Dependence</a:t>
            </a:r>
            <a:r>
              <a:rPr lang="en-US" altLang="zh-TW" sz="3200" dirty="0" smtClean="0">
                <a:solidFill>
                  <a:prstClr val="black"/>
                </a:solidFill>
              </a:rPr>
              <a:t>)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1723" y="4409182"/>
            <a:ext cx="75887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「禱告不是要從神得到我們想要的，</a:t>
            </a:r>
            <a:endParaRPr lang="en-US" altLang="zh-TW" sz="3200" dirty="0" smtClean="0">
              <a:solidFill>
                <a:srgbClr val="C0000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  乃是讓神藉著我們來成就祂所</a:t>
            </a:r>
            <a:endParaRPr lang="en-US" altLang="zh-TW" sz="3200" dirty="0" smtClean="0">
              <a:solidFill>
                <a:srgbClr val="C0000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 想要的」</a:t>
            </a:r>
            <a:r>
              <a:rPr lang="zh-TW" altLang="en-US" sz="3200" i="1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～ </a:t>
            </a:r>
            <a:r>
              <a:rPr lang="en-US" altLang="zh-TW" sz="3200" i="1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Ray Stedman</a:t>
            </a:r>
            <a:endParaRPr lang="en-US" sz="3200" i="1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40566" y="145157"/>
            <a:ext cx="3429000" cy="206210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凡事都可行，但：</a:t>
            </a:r>
            <a:endParaRPr lang="en-US" altLang="zh-TW" sz="3200" dirty="0" smtClean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不都有益處；</a:t>
            </a:r>
            <a:endParaRPr lang="en-US" altLang="zh-TW" sz="3200" dirty="0" smtClean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不都造就人。</a:t>
            </a:r>
            <a:endParaRPr lang="en-US" altLang="zh-TW" sz="3200" dirty="0" smtClean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      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林前</a:t>
            </a:r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10:23)</a:t>
            </a:r>
            <a:endParaRPr lang="en-US" sz="3200" dirty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3978088"/>
      </p:ext>
    </p:extLst>
  </p:cSld>
  <p:clrMapOvr>
    <a:masterClrMapping/>
  </p:clrMapOvr>
  <p:transition xmlns:p14="http://schemas.microsoft.com/office/powerpoint/2010/main" spd="slow">
    <p:wedg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finishesbygina.com/Murals/MuralsPictures/8-11%20Grape%20Vin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394" b="1639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4491097"/>
            <a:ext cx="9067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「你們多結果子，我父因此得榮耀，你們也就是</a:t>
            </a:r>
            <a:endParaRPr lang="en-US" altLang="zh-TW" sz="3200" dirty="0" smtClean="0">
              <a:solidFill>
                <a:srgbClr val="C0000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 我的門徒了」</a:t>
            </a:r>
            <a:r>
              <a:rPr lang="en-US" altLang="zh-TW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(8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)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endParaRPr lang="en-US" altLang="zh-TW" sz="3200" dirty="0">
              <a:solidFill>
                <a:srgbClr val="C0000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「這些事我已經對你們說了，是要叫我的喜樂存</a:t>
            </a:r>
            <a:endParaRPr lang="en-US" altLang="zh-TW" sz="3200" dirty="0" smtClean="0">
              <a:solidFill>
                <a:srgbClr val="C0000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 在你們心裡，並叫你們的喜樂可以滿足」</a:t>
            </a:r>
            <a:r>
              <a:rPr lang="en-US" altLang="zh-TW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(11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)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               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0400" y="2773740"/>
            <a:ext cx="2438400" cy="1569660"/>
          </a:xfrm>
          <a:prstGeom prst="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1.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神得榮耀</a:t>
            </a:r>
            <a:endParaRPr lang="en-US" altLang="zh-TW" sz="3200" dirty="0" smtClean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2.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美好見證</a:t>
            </a:r>
            <a:endParaRPr lang="en-US" altLang="zh-TW" sz="3200" dirty="0" smtClean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en-US" altLang="zh-TW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3.</a:t>
            </a:r>
            <a:r>
              <a:rPr lang="zh-TW" altLang="en-US" sz="3200" dirty="0" smtClean="0">
                <a:solidFill>
                  <a:prstClr val="black"/>
                </a:solidFill>
                <a:latin typeface="華康華綜體 Std W5" pitchFamily="34" charset="-120"/>
                <a:ea typeface="華康華綜體 Std W5" pitchFamily="34" charset="-120"/>
              </a:rPr>
              <a:t>滿有喜樂</a:t>
            </a:r>
            <a:endParaRPr lang="en-US" sz="3200" dirty="0">
              <a:solidFill>
                <a:prstClr val="black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73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amish365.com/wp-content/uploads/2014/05/morerosanna-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423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29000" y="251898"/>
            <a:ext cx="309251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華康宗楷體 Std W7" pitchFamily="66" charset="-120"/>
                <a:ea typeface="華康宗楷體 Std W7" pitchFamily="66" charset="-120"/>
              </a:rPr>
              <a:t>我是  真葡萄樹</a:t>
            </a:r>
            <a:endParaRPr lang="en-US" sz="3400" dirty="0">
              <a:solidFill>
                <a:srgbClr val="C0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259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</Words>
  <Application>Microsoft Macintosh PowerPoint</Application>
  <PresentationFormat>On-screen Show (4:3)</PresentationFormat>
  <Paragraphs>89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2014-09-05T21:33:56Z</dcterms:created>
  <dcterms:modified xsi:type="dcterms:W3CDTF">2014-09-05T21:34:56Z</dcterms:modified>
</cp:coreProperties>
</file>