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71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7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6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52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1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4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2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6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7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50FA9-592B-3F48-A24D-8672F0BFD393}" type="datetimeFigureOut">
              <a:rPr lang="en-US" smtClean="0"/>
              <a:t>9/5/14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333C3-3DAF-5B4E-97A7-174BE0E4D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9144000" cy="457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主日信息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一個蒙福的教會</a:t>
            </a:r>
            <a:r>
              <a:rPr lang="en-US" altLang="zh-TW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/>
            </a:r>
            <a:br>
              <a:rPr lang="en-US" altLang="zh-TW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</a:br>
            <a:r>
              <a:rPr lang="zh-TW" altLang="en-US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（帖前一</a:t>
            </a:r>
            <a:r>
              <a:rPr lang="en-US" altLang="en-US" sz="3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1-8）</a:t>
            </a:r>
            <a:r>
              <a:rPr lang="en-US" alt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/>
            </a:r>
            <a:br>
              <a:rPr lang="en-US" alt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</a:br>
            <a:r>
              <a:rPr lang="en-US" alt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/>
            </a:r>
            <a:br>
              <a:rPr lang="en-US" alt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</a:b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葉裕波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  </a:t>
            </a:r>
            <a:r>
              <a:rPr lang="zh-TW" alt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>牧師</a:t>
            </a: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  <a:t/>
            </a:r>
            <a:b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8" pitchFamily="50" charset="-120"/>
                <a:ea typeface="華康圓體 Std W8" pitchFamily="50" charset="-120"/>
              </a:rPr>
            </a:br>
            <a:r>
              <a:rPr lang="en-US" altLang="en-US" sz="4000" dirty="0" smtClean="0"/>
              <a:t> </a:t>
            </a:r>
            <a:br>
              <a:rPr lang="en-US" altLang="en-US" sz="4000" dirty="0" smtClean="0"/>
            </a:br>
            <a:endParaRPr lang="en-US" altLang="en-US" sz="4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26480" y="4953000"/>
            <a:ext cx="20602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latin typeface="Accord Heavy SF" panose="020BE200000000000000" pitchFamily="34" charset="0"/>
              </a:rPr>
              <a:t>2014</a:t>
            </a:r>
            <a:r>
              <a:rPr lang="en-US" altLang="zh-TW" sz="3000" dirty="0" smtClean="0">
                <a:latin typeface="Accord Heavy SF" panose="020BE200000000000000" pitchFamily="34" charset="0"/>
                <a:sym typeface="Wingdings"/>
              </a:rPr>
              <a:t></a:t>
            </a:r>
            <a:r>
              <a:rPr lang="en-US" altLang="zh-TW" sz="3000" dirty="0" smtClean="0">
                <a:latin typeface="Accord Heavy SF" panose="020BE200000000000000" pitchFamily="34" charset="0"/>
              </a:rPr>
              <a:t>9</a:t>
            </a:r>
            <a:r>
              <a:rPr lang="en-US" altLang="zh-TW" sz="3000" dirty="0">
                <a:latin typeface="Accord Heavy SF" panose="020BE200000000000000" pitchFamily="34" charset="0"/>
                <a:sym typeface="Wingdings"/>
              </a:rPr>
              <a:t></a:t>
            </a:r>
            <a:r>
              <a:rPr lang="en-US" altLang="zh-TW" sz="3000" dirty="0" smtClean="0">
                <a:latin typeface="Accord Heavy SF" panose="020BE200000000000000" pitchFamily="34" charset="0"/>
              </a:rPr>
              <a:t>7</a:t>
            </a:r>
            <a:endParaRPr lang="en-US" sz="3000" dirty="0">
              <a:latin typeface="Accord Heavy SF" panose="020BE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81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30163" y="1143000"/>
            <a:ext cx="9144000" cy="47244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spcBef>
                <a:spcPts val="0"/>
              </a:spcBef>
              <a:buFont typeface="Symbol" pitchFamily="18" charset="2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1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保羅、西拉、提摩太寫信給帖撒羅尼迦在父神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Symbol" pitchFamily="18" charset="2"/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和主耶穌基督裡的教會。願恩惠平安歸與你們！ </a:t>
            </a: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2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我們為你們眾人常常感謝神</a:t>
            </a: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禱告的時候提到你</a:t>
            </a:r>
            <a:endParaRPr lang="en-US" altLang="zh-TW" sz="32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們，</a:t>
            </a: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在神我們的父面前，不住的記念你們因信心所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做的工夫，因愛心所受的勞苦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因盼望我們主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耶穌基督所存的忍耐。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4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被神所愛的弟兄啊，我知道你們是蒙揀選的</a:t>
            </a:r>
            <a:r>
              <a:rPr lang="zh-TW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； 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zh-TW" sz="3200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zh-TW" sz="3200" dirty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zh-TW" altLang="en-US" sz="3200" dirty="0" smtClean="0">
                <a:latin typeface="宋体" pitchFamily="2" charset="-122"/>
                <a:ea typeface="宋体" pitchFamily="2" charset="-122"/>
              </a:rPr>
              <a:t> 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139154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30163" y="1143000"/>
            <a:ext cx="9144000" cy="4724400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5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因為我們的福音傳到你們那裡，不獨在乎言語  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也在乎權能和聖靈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並充足的信心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正如你們知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道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我們在你們那裡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為你們的緣故是怎樣為人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6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並且你們在大難之中，蒙了聖靈所賜的喜樂，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領受真道就效法我們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也效法了主； 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7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甚至你們作了馬其頓和亞該亞所有信主之人的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榜樣。 </a:t>
            </a: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8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因為主的道從你們那裡已經傳揚出來。你們向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神的信心不但在馬其頓和亞該亞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,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就是在各處也</a:t>
            </a:r>
            <a:endParaRPr lang="en-US" altLang="zh-TW" sz="3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都傳開了</a:t>
            </a:r>
            <a:r>
              <a:rPr lang="en-US" altLang="zh-TW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; </a:t>
            </a:r>
            <a:r>
              <a:rPr lang="zh-TW" altLang="en-US" sz="3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所以不用我們說什麼話。 </a:t>
            </a:r>
          </a:p>
          <a:p>
            <a:pPr marL="0" indent="0">
              <a:spcBef>
                <a:spcPts val="0"/>
              </a:spcBef>
              <a:buNone/>
            </a:pPr>
            <a:endParaRPr lang="zh-TW" altLang="en-US" sz="3200" b="1" dirty="0" smtClean="0">
              <a:latin typeface="宋体" pitchFamily="2" charset="-122"/>
              <a:ea typeface="宋体" pitchFamily="2" charset="-122"/>
            </a:endParaRPr>
          </a:p>
          <a:p>
            <a:pPr marL="0" indent="0">
              <a:buNone/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 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zh-TW" sz="3200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zh-TW" sz="3200" dirty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zh-TW" altLang="en-US" sz="3200" dirty="0" smtClean="0">
                <a:latin typeface="宋体" pitchFamily="2" charset="-122"/>
                <a:ea typeface="宋体" pitchFamily="2" charset="-122"/>
              </a:rPr>
              <a:t> 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15711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9144000" cy="6858000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Symbol" pitchFamily="18" charset="2"/>
              <a:buNone/>
            </a:pPr>
            <a:r>
              <a:rPr lang="en-US" altLang="en-US" sz="4400" dirty="0" smtClean="0"/>
              <a:t>        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“From 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ABC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 to 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DEF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 church”                         	     in </a:t>
            </a:r>
            <a:r>
              <a:rPr lang="en-US" altLang="en-US" sz="4000" b="1" i="1" dirty="0" smtClean="0">
                <a:solidFill>
                  <a:schemeClr val="tx1"/>
                </a:solidFill>
              </a:rPr>
              <a:t>Glenn McDonald’s </a:t>
            </a:r>
          </a:p>
          <a:p>
            <a:pPr marL="0" indent="0">
              <a:spcBef>
                <a:spcPts val="0"/>
              </a:spcBef>
              <a:buFont typeface="Symbol" pitchFamily="18" charset="2"/>
              <a:buNone/>
            </a:pPr>
            <a:r>
              <a:rPr lang="en-US" altLang="en-US" sz="4000" b="1" dirty="0" smtClean="0">
                <a:solidFill>
                  <a:schemeClr val="tx1"/>
                </a:solidFill>
              </a:rPr>
              <a:t>    </a:t>
            </a:r>
            <a:r>
              <a:rPr lang="en-US" altLang="en-US" sz="4000" b="1" u="sng" dirty="0" smtClean="0">
                <a:solidFill>
                  <a:schemeClr val="tx1"/>
                </a:solidFill>
              </a:rPr>
              <a:t>The Disciple Making church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, 2004.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en-US" sz="3800" b="1" dirty="0" smtClean="0">
                <a:solidFill>
                  <a:srgbClr val="C00000"/>
                </a:solidFill>
              </a:rPr>
              <a:t>A</a:t>
            </a:r>
            <a:r>
              <a:rPr lang="en-US" altLang="en-US" sz="3800" b="1" dirty="0" smtClean="0"/>
              <a:t>ttendance （</a:t>
            </a:r>
            <a:r>
              <a:rPr lang="zh-TW" altLang="en-US" sz="3800" b="1" dirty="0" smtClean="0"/>
              <a:t>人數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en-US" sz="3800" b="1" dirty="0" smtClean="0">
                <a:solidFill>
                  <a:srgbClr val="C00000"/>
                </a:solidFill>
              </a:rPr>
              <a:t>B</a:t>
            </a:r>
            <a:r>
              <a:rPr lang="en-US" altLang="en-US" sz="3800" b="1" dirty="0" smtClean="0"/>
              <a:t>uildings （</a:t>
            </a:r>
            <a:r>
              <a:rPr lang="zh-TW" altLang="en-US" sz="3800" b="1" dirty="0" smtClean="0"/>
              <a:t>建築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en-US" sz="3800" b="1" dirty="0" smtClean="0">
                <a:solidFill>
                  <a:srgbClr val="C00000"/>
                </a:solidFill>
              </a:rPr>
              <a:t>C</a:t>
            </a:r>
            <a:r>
              <a:rPr lang="en-US" altLang="en-US" sz="3800" b="1" dirty="0" smtClean="0"/>
              <a:t>ash （</a:t>
            </a:r>
            <a:r>
              <a:rPr lang="zh-TW" altLang="en-US" sz="3800" b="1" dirty="0" smtClean="0"/>
              <a:t>資金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en-US" sz="3800" b="1" dirty="0" smtClean="0">
                <a:solidFill>
                  <a:srgbClr val="C00000"/>
                </a:solidFill>
              </a:rPr>
              <a:t>D</a:t>
            </a:r>
            <a:r>
              <a:rPr lang="en-US" altLang="en-US" sz="3800" b="1" dirty="0" smtClean="0"/>
              <a:t>iscipleship （</a:t>
            </a:r>
            <a:r>
              <a:rPr lang="zh-TW" altLang="en-US" sz="3800" b="1" dirty="0" smtClean="0"/>
              <a:t>門訓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en-US" sz="3800" b="1" dirty="0" smtClean="0">
                <a:solidFill>
                  <a:srgbClr val="C00000"/>
                </a:solidFill>
              </a:rPr>
              <a:t>E</a:t>
            </a:r>
            <a:r>
              <a:rPr lang="en-US" altLang="en-US" sz="3800" b="1" dirty="0" smtClean="0"/>
              <a:t>vangelism （</a:t>
            </a:r>
            <a:r>
              <a:rPr lang="zh-TW" altLang="en-US" sz="3800" b="1" dirty="0" smtClean="0"/>
              <a:t>佈道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r>
              <a:rPr lang="zh-TW" altLang="en-US" sz="3800" b="1" dirty="0" smtClean="0"/>
              <a:t>    </a:t>
            </a:r>
            <a:r>
              <a:rPr lang="en-US" altLang="zh-TW" sz="3800" b="1" dirty="0" smtClean="0">
                <a:solidFill>
                  <a:srgbClr val="C00000"/>
                </a:solidFill>
              </a:rPr>
              <a:t>F</a:t>
            </a:r>
            <a:r>
              <a:rPr lang="en-US" altLang="en-US" sz="3800" b="1" dirty="0" smtClean="0"/>
              <a:t>aithfulness （</a:t>
            </a:r>
            <a:r>
              <a:rPr lang="zh-TW" altLang="en-US" sz="3800" b="1" dirty="0" smtClean="0"/>
              <a:t>忠心</a:t>
            </a:r>
            <a:r>
              <a:rPr lang="en-US" altLang="en-US" sz="3800" b="1" dirty="0" smtClean="0"/>
              <a:t>）</a:t>
            </a:r>
          </a:p>
          <a:p>
            <a:pPr marL="0" indent="0">
              <a:buFont typeface="Symbol" pitchFamily="18" charset="2"/>
              <a:buNone/>
            </a:pPr>
            <a:endParaRPr lang="en-US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989290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30163" y="1600200"/>
            <a:ext cx="9113837" cy="4525963"/>
          </a:xfrm>
        </p:spPr>
        <p:txBody>
          <a:bodyPr/>
          <a:lstStyle/>
          <a:p>
            <a:pPr marL="0" indent="0" algn="ctr" eaLnBrk="1" hangingPunct="1">
              <a:buFont typeface="Arial" pitchFamily="34" charset="0"/>
              <a:buNone/>
            </a:pP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帖撒羅尼迦的教會</a:t>
            </a:r>
            <a:r>
              <a:rPr lang="en-US" altLang="ja-JP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   </a:t>
            </a: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是一個</a:t>
            </a:r>
            <a:endParaRPr lang="en-US" altLang="ja-JP" sz="60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algn="ctr" eaLnBrk="1" hangingPunct="1">
              <a:buFont typeface="Arial" pitchFamily="34" charset="0"/>
              <a:buNone/>
            </a:pPr>
            <a:r>
              <a:rPr lang="zh-TW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「</a:t>
            </a:r>
            <a:r>
              <a:rPr lang="zh-TW" altLang="en-US" sz="60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蒙神賜福</a:t>
            </a:r>
            <a:r>
              <a:rPr lang="zh-TW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」的教會</a:t>
            </a:r>
            <a:endParaRPr lang="en-US" altLang="en-US" sz="60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algn="ctr" eaLnBrk="1" hangingPunct="1">
              <a:buFont typeface="Arial" pitchFamily="34" charset="0"/>
              <a:buNone/>
            </a:pPr>
            <a:endParaRPr lang="en-US" altLang="ja-JP" sz="6000" dirty="0" smtClean="0">
              <a:latin typeface="宋体" pitchFamily="2" charset="-122"/>
              <a:ea typeface="宋体" pitchFamily="2" charset="-122"/>
            </a:endParaRPr>
          </a:p>
          <a:p>
            <a:pPr marL="0" indent="0" algn="ctr" eaLnBrk="1" hangingPunct="1">
              <a:buFont typeface="Arial" pitchFamily="34" charset="0"/>
              <a:buNone/>
            </a:pPr>
            <a:endParaRPr lang="en-US" altLang="en-US" sz="6000" dirty="0" smtClean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052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9144000" cy="51054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一。</a:t>
            </a:r>
            <a:r>
              <a:rPr lang="zh-TW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因為</a:t>
            </a: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他們接受了</a:t>
            </a:r>
            <a:endParaRPr lang="en-US" altLang="ja-JP" sz="60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「使人活的」福音</a:t>
            </a:r>
            <a:endParaRPr lang="en-US" altLang="ja-JP" sz="60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（</a:t>
            </a:r>
            <a:r>
              <a:rPr lang="en-US" altLang="ja-JP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5</a:t>
            </a:r>
            <a:r>
              <a:rPr lang="ja-JP" altLang="en-US" sz="6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節）</a:t>
            </a:r>
            <a:endParaRPr lang="en-US" altLang="ja-JP" sz="60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en-US" sz="60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en-US" altLang="en-US" sz="60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Evangelism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6000" dirty="0" smtClean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707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0" y="1716088"/>
            <a:ext cx="9144000" cy="51054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ja-JP" sz="3600" dirty="0" smtClean="0">
                <a:latin typeface="宋体" pitchFamily="2" charset="-122"/>
                <a:ea typeface="宋体" pitchFamily="2" charset="-122"/>
              </a:rPr>
              <a:t>  </a:t>
            </a:r>
            <a:r>
              <a:rPr lang="en-US" altLang="ja-JP" sz="4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ja-JP" altLang="en-US" sz="4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使徒保羅稱呼這福音為：</a:t>
            </a:r>
            <a:r>
              <a:rPr lang="ja-JP" altLang="en-US" sz="44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</a:t>
            </a:r>
            <a:endParaRPr lang="en-US" altLang="ja-JP" sz="44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44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「我們」的福音（帖前一</a:t>
            </a:r>
            <a:r>
              <a:rPr lang="en-US" altLang="ja-JP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5</a:t>
            </a: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）</a:t>
            </a:r>
            <a:endParaRPr lang="en-US" altLang="en-US" sz="40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「神」的福音（帖前二</a:t>
            </a:r>
            <a:r>
              <a:rPr lang="en-US" altLang="ja-JP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2,8,9)         </a:t>
            </a:r>
            <a:endParaRPr lang="en-US" altLang="en-US" sz="40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「基督」的福音（帖前三</a:t>
            </a:r>
            <a:r>
              <a:rPr lang="en-US" altLang="ja-JP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2</a:t>
            </a: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；</a:t>
            </a:r>
            <a:endParaRPr lang="en-US" altLang="ja-JP" sz="40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                </a:t>
            </a: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帖後一</a:t>
            </a:r>
            <a:r>
              <a:rPr lang="en-US" altLang="ja-JP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8</a:t>
            </a:r>
            <a:r>
              <a:rPr lang="ja-JP" altLang="en-US" sz="4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）</a:t>
            </a:r>
            <a:endParaRPr lang="en-US" altLang="ja-JP" sz="40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400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949998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67056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sz="4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ja-JP" altLang="en-US" sz="4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這福音能夠改變和影响整個人的生命</a:t>
            </a:r>
            <a:r>
              <a:rPr lang="en-US" altLang="ja-JP" sz="40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!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4000" dirty="0" smtClean="0">
                <a:latin typeface="宋体" pitchFamily="2" charset="-122"/>
                <a:ea typeface="宋体" pitchFamily="2" charset="-122"/>
              </a:rPr>
              <a:t>  </a:t>
            </a:r>
            <a:r>
              <a:rPr lang="ja-JP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保羅人生的表現：</a:t>
            </a:r>
            <a:endParaRPr lang="en-US" altLang="ja-JP" sz="3800" b="1" dirty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-</a:t>
            </a:r>
            <a:r>
              <a:rPr lang="ja-JP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努力傳福音：口傳 </a:t>
            </a:r>
            <a:r>
              <a:rPr lang="en-US" altLang="ja-JP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TW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不獨在乎言語</a:t>
            </a:r>
            <a:r>
              <a:rPr lang="ja-JP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）</a:t>
            </a:r>
            <a:endParaRPr lang="en-US" altLang="ja-JP" sz="38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None/>
            </a:pPr>
            <a:r>
              <a:rPr lang="ja-JP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en-US" altLang="ja-JP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-</a:t>
            </a:r>
            <a:r>
              <a:rPr lang="ja-JP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福音的能力：神傳 </a:t>
            </a:r>
            <a:r>
              <a:rPr lang="en-US" altLang="ja-JP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TW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也在乎權能，        </a:t>
            </a:r>
            <a:r>
              <a:rPr lang="en-US" altLang="zh-TW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		       </a:t>
            </a:r>
            <a:r>
              <a:rPr lang="en-US" altLang="zh-TW" sz="20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和聖靈，並充足的信心</a:t>
            </a:r>
            <a:r>
              <a:rPr lang="en-US" altLang="zh-TW" sz="3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)</a:t>
            </a:r>
            <a:endParaRPr lang="en-US" altLang="ja-JP" sz="38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sz="3800" b="1" dirty="0" smtClean="0">
                <a:solidFill>
                  <a:srgbClr val="0000CC"/>
                </a:solidFill>
                <a:latin typeface="宋体" pitchFamily="2" charset="-122"/>
                <a:cs typeface="华文楷体"/>
              </a:rPr>
              <a:t>  </a:t>
            </a:r>
            <a:r>
              <a:rPr lang="en-US" altLang="zh-CN" sz="3800" b="1" dirty="0" smtClean="0">
                <a:solidFill>
                  <a:srgbClr val="0000CC"/>
                </a:solidFill>
                <a:latin typeface="宋体" pitchFamily="2" charset="-122"/>
                <a:cs typeface="华文楷体"/>
              </a:rPr>
              <a:t>-</a:t>
            </a:r>
            <a:r>
              <a:rPr lang="zh-CN" altLang="en-US" sz="3800" b="1" dirty="0" smtClean="0">
                <a:solidFill>
                  <a:srgbClr val="0000CC"/>
                </a:solidFill>
                <a:latin typeface="宋体" pitchFamily="2" charset="-122"/>
                <a:cs typeface="华文楷体"/>
              </a:rPr>
              <a:t>生命的見証：身傳（我們是怎樣為人）</a:t>
            </a:r>
            <a:endParaRPr lang="en-US" altLang="en-US" sz="38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Tx/>
              <a:buChar char="-"/>
            </a:pPr>
            <a:endParaRPr lang="en-US" altLang="en-US" sz="4000" dirty="0" smtClean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03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609600" y="1570037"/>
            <a:ext cx="7408862" cy="5668963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ja-JP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二。</a:t>
            </a:r>
            <a:r>
              <a:rPr lang="zh-TW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因為</a:t>
            </a:r>
            <a:r>
              <a:rPr lang="ja-JP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他們効法了</a:t>
            </a:r>
            <a:endParaRPr lang="en-US" altLang="ja-JP" sz="56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ja-JP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「主耶穌的」榜樣</a:t>
            </a:r>
            <a:endParaRPr lang="en-US" altLang="ja-JP" sz="56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ja-JP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 （</a:t>
            </a:r>
            <a:r>
              <a:rPr lang="en-US" altLang="ja-JP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6</a:t>
            </a:r>
            <a:r>
              <a:rPr lang="ja-JP" altLang="en-US" sz="56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節）</a:t>
            </a:r>
            <a:endParaRPr lang="en-US" altLang="ja-JP" sz="56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algn="ctr" eaLnBrk="1" hangingPunct="1">
              <a:buFont typeface="Arial" pitchFamily="34" charset="0"/>
              <a:buNone/>
            </a:pPr>
            <a:r>
              <a:rPr lang="en-US" altLang="en-US" sz="56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Discipleship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344014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871538" y="2674938"/>
            <a:ext cx="8043862" cy="34512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1.</a:t>
            </a:r>
            <a:r>
              <a:rPr lang="ja-JP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接受福音時的處境：</a:t>
            </a:r>
            <a:endParaRPr lang="en-US" altLang="ja-JP" sz="56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「在大患難之中，</a:t>
            </a:r>
            <a:endParaRPr lang="en-US" altLang="zh-CN" sz="56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zh-CN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蒙了聖靈所賜的喜樂</a:t>
            </a:r>
            <a:r>
              <a:rPr lang="en-US" altLang="zh-CN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!</a:t>
            </a: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」</a:t>
            </a:r>
            <a:endParaRPr lang="en-US" altLang="en-US" sz="56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</a:pPr>
            <a:endParaRPr lang="en-US" alt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719760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762000" y="2179637"/>
            <a:ext cx="9144000" cy="5211763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ja-JP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接受福音後的表現：</a:t>
            </a:r>
            <a:endParaRPr lang="en-US" altLang="ja-JP" sz="56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  <a:cs typeface="华文楷体"/>
              </a:rPr>
              <a:t> 「領受</a:t>
            </a:r>
            <a:r>
              <a:rPr lang="zh-TW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真道，              </a:t>
            </a:r>
            <a:r>
              <a:rPr lang="en-US" altLang="zh-TW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	</a:t>
            </a:r>
            <a:r>
              <a:rPr lang="zh-TW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就</a:t>
            </a: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効法我們，          </a:t>
            </a:r>
            <a:r>
              <a:rPr lang="en-US" altLang="zh-CN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也効法了主</a:t>
            </a:r>
            <a:r>
              <a:rPr lang="en-US" altLang="en-US" sz="5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。」</a:t>
            </a:r>
          </a:p>
        </p:txBody>
      </p:sp>
    </p:spTree>
    <p:extLst>
      <p:ext uri="{BB962C8B-B14F-4D97-AF65-F5344CB8AC3E}">
        <p14:creationId xmlns:p14="http://schemas.microsoft.com/office/powerpoint/2010/main" val="390004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52400" y="76200"/>
            <a:ext cx="9144000" cy="68580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ja-JP" altLang="en-US" sz="4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三。</a:t>
            </a:r>
            <a:r>
              <a:rPr lang="zh-TW" altLang="en-US" sz="4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因為</a:t>
            </a:r>
            <a:r>
              <a:rPr lang="ja-JP" altLang="en-US" sz="4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他們傳出了</a:t>
            </a:r>
            <a:endParaRPr lang="en-US" altLang="ja-JP" sz="4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4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 </a:t>
            </a:r>
            <a:r>
              <a:rPr lang="ja-JP" altLang="en-US" sz="48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「生活上的」見証</a:t>
            </a:r>
            <a:endParaRPr lang="en-US" altLang="ja-JP" sz="48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ja-JP" sz="48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     </a:t>
            </a:r>
            <a:r>
              <a:rPr lang="en-US" altLang="ja-JP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</a:rPr>
              <a:t>Faithfulness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zh-TW" altLang="en-US" sz="4800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「你們作了所有信主之人               </a:t>
            </a:r>
            <a:r>
              <a:rPr lang="en-US" altLang="zh-TW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	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的榜樣，因為主的道        </a:t>
            </a:r>
            <a:r>
              <a:rPr lang="en-US" altLang="zh-TW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	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從你們那裡已經傳揚出來</a:t>
            </a:r>
            <a:r>
              <a:rPr lang="en-US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，                  	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你們向神的信心</a:t>
            </a:r>
            <a:r>
              <a:rPr lang="en-US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…                  	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也都傳開了</a:t>
            </a:r>
            <a:r>
              <a:rPr lang="en-US" altLang="zh-TW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…</a:t>
            </a:r>
            <a:r>
              <a:rPr lang="zh-TW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」</a:t>
            </a:r>
            <a:r>
              <a:rPr lang="ja-JP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（</a:t>
            </a:r>
            <a:r>
              <a:rPr lang="en-US" altLang="ja-JP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7-8</a:t>
            </a:r>
            <a:r>
              <a:rPr lang="ja-JP" altLang="en-US" sz="4600" b="1" dirty="0" smtClean="0">
                <a:solidFill>
                  <a:srgbClr val="0000CC"/>
                </a:solidFill>
                <a:latin typeface="宋体" pitchFamily="2" charset="-122"/>
                <a:ea typeface="宋体" pitchFamily="2" charset="-122"/>
              </a:rPr>
              <a:t>節）</a:t>
            </a:r>
            <a:endParaRPr lang="en-US" altLang="en-US" sz="4600" b="1" dirty="0" smtClean="0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47422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zh-TW" altLang="en-US" sz="4800" dirty="0" smtClean="0">
                <a:latin typeface="宋体" pitchFamily="2" charset="-122"/>
                <a:ea typeface="宋体" pitchFamily="2" charset="-122"/>
              </a:rPr>
              <a:t>  </a:t>
            </a:r>
            <a:endParaRPr lang="en-US" altLang="zh-TW" sz="4800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Symbol" pitchFamily="18" charset="2"/>
              <a:buNone/>
            </a:pPr>
            <a:r>
              <a:rPr lang="en-US" altLang="zh-TW" sz="4800" dirty="0" smtClean="0">
                <a:latin typeface="宋体" pitchFamily="2" charset="-122"/>
                <a:ea typeface="宋体" pitchFamily="2" charset="-122"/>
              </a:rPr>
              <a:t>  </a:t>
            </a:r>
            <a:r>
              <a:rPr lang="zh-TW" altLang="en-US" sz="4800" b="1" u="sng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信心、愛心、盼望的教會</a:t>
            </a:r>
            <a:endParaRPr lang="en-US" altLang="zh-TW" sz="4800" b="1" u="sng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altLang="zh-TW" sz="4800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「你們因</a:t>
            </a:r>
            <a:r>
              <a:rPr lang="zh-TW" altLang="en-US" sz="4800" b="1" u="sng" dirty="0" smtClean="0">
                <a:latin typeface="宋体" pitchFamily="2" charset="-122"/>
                <a:ea typeface="宋体" pitchFamily="2" charset="-122"/>
              </a:rPr>
              <a:t>信心</a:t>
            </a: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所做的工夫，</a:t>
            </a:r>
            <a:endParaRPr lang="en-US" altLang="zh-TW" sz="4800" b="1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      因</a:t>
            </a:r>
            <a:r>
              <a:rPr lang="zh-TW" altLang="en-US" sz="4800" b="1" u="sng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愛心</a:t>
            </a: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所受的勞苦，</a:t>
            </a:r>
            <a:endParaRPr lang="en-US" altLang="zh-TW" sz="4800" b="1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      因</a:t>
            </a:r>
            <a:r>
              <a:rPr lang="zh-TW" altLang="en-US" sz="4800" b="1" u="sng" dirty="0" smtClean="0">
                <a:solidFill>
                  <a:srgbClr val="217436"/>
                </a:solidFill>
                <a:latin typeface="宋体" pitchFamily="2" charset="-122"/>
                <a:ea typeface="宋体" pitchFamily="2" charset="-122"/>
              </a:rPr>
              <a:t>盼望</a:t>
            </a: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我們主耶穌基督</a:t>
            </a:r>
            <a:endParaRPr lang="en-US" altLang="zh-TW" sz="4800" b="1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zh-TW" sz="4800" b="1" dirty="0" smtClean="0">
                <a:latin typeface="宋体" pitchFamily="2" charset="-122"/>
                <a:ea typeface="宋体" pitchFamily="2" charset="-122"/>
              </a:rPr>
              <a:t>          </a:t>
            </a:r>
            <a:r>
              <a:rPr lang="zh-TW" altLang="en-US" sz="4800" b="1" dirty="0" smtClean="0">
                <a:latin typeface="宋体" pitchFamily="2" charset="-122"/>
                <a:ea typeface="宋体" pitchFamily="2" charset="-122"/>
              </a:rPr>
              <a:t>所存的忍耐。」</a:t>
            </a:r>
            <a:r>
              <a:rPr lang="en-US" altLang="zh-TW" sz="4800" b="1" dirty="0" smtClean="0">
                <a:latin typeface="宋体" pitchFamily="2" charset="-122"/>
                <a:ea typeface="宋体" pitchFamily="2" charset="-122"/>
              </a:rPr>
              <a:t>(3</a:t>
            </a:r>
            <a:r>
              <a:rPr lang="ja-JP" altLang="en-US" sz="4800" b="1" dirty="0" smtClean="0">
                <a:latin typeface="宋体" pitchFamily="2" charset="-122"/>
                <a:ea typeface="宋体" pitchFamily="2" charset="-122"/>
              </a:rPr>
              <a:t>節</a:t>
            </a:r>
            <a:r>
              <a:rPr lang="en-US" altLang="ja-JP" sz="4800" b="1" dirty="0" smtClean="0">
                <a:latin typeface="宋体" pitchFamily="2" charset="-122"/>
                <a:ea typeface="宋体" pitchFamily="2" charset="-122"/>
              </a:rPr>
              <a:t>)</a:t>
            </a:r>
            <a:endParaRPr lang="zh-TW" altLang="en-US" sz="4800" b="1" dirty="0" smtClean="0">
              <a:latin typeface="宋体" pitchFamily="2" charset="-122"/>
              <a:ea typeface="宋体" pitchFamily="2" charset="-122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alt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10540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152400" y="990600"/>
            <a:ext cx="9144000" cy="6324600"/>
          </a:xfrm>
        </p:spPr>
        <p:txBody>
          <a:bodyPr/>
          <a:lstStyle/>
          <a:p>
            <a:pPr marL="0" indent="0">
              <a:buFont typeface="Symbol" pitchFamily="18" charset="2"/>
              <a:buNone/>
            </a:pPr>
            <a:r>
              <a:rPr lang="en-US" altLang="zh-TW" sz="4000" b="1" dirty="0" smtClean="0">
                <a:solidFill>
                  <a:schemeClr val="tx1"/>
                </a:solidFill>
              </a:rPr>
              <a:t>1. </a:t>
            </a:r>
            <a:r>
              <a:rPr lang="zh-TW" altLang="en-US" sz="4000" b="1" dirty="0" smtClean="0">
                <a:solidFill>
                  <a:schemeClr val="tx1"/>
                </a:solidFill>
              </a:rPr>
              <a:t>試問今天在美國的華人教會的屬靈</a:t>
            </a:r>
            <a:endParaRPr lang="en-US" altLang="zh-TW" sz="4000" b="1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zh-TW" altLang="en-US" sz="4000" b="1" dirty="0" smtClean="0">
                <a:solidFill>
                  <a:schemeClr val="tx1"/>
                </a:solidFill>
              </a:rPr>
              <a:t>    情況如何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? </a:t>
            </a:r>
          </a:p>
          <a:p>
            <a:pPr marL="0" indent="0">
              <a:buFont typeface="Symbol" pitchFamily="18" charset="2"/>
              <a:buNone/>
            </a:pPr>
            <a:r>
              <a:rPr lang="en-US" altLang="zh-TW" sz="4000" b="1" dirty="0" smtClean="0">
                <a:solidFill>
                  <a:schemeClr val="tx1"/>
                </a:solidFill>
              </a:rPr>
              <a:t>2. </a:t>
            </a:r>
            <a:r>
              <a:rPr lang="zh-TW" altLang="en-US" sz="4000" b="1" dirty="0" smtClean="0">
                <a:solidFill>
                  <a:schemeClr val="tx1"/>
                </a:solidFill>
              </a:rPr>
              <a:t>我們是否是一個注重 </a:t>
            </a:r>
            <a:endParaRPr lang="en-US" altLang="zh-TW" sz="4000" b="1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en-US" altLang="zh-TW" sz="4000" b="1" dirty="0" smtClean="0">
                <a:solidFill>
                  <a:schemeClr val="tx1"/>
                </a:solidFill>
              </a:rPr>
              <a:t>     </a:t>
            </a:r>
            <a:r>
              <a:rPr lang="en-US" altLang="zh-TW" sz="4000" b="1" dirty="0" smtClean="0">
                <a:solidFill>
                  <a:srgbClr val="0000CC"/>
                </a:solidFill>
              </a:rPr>
              <a:t>Discipleship, Evangelism, Faithfulness</a:t>
            </a:r>
            <a:r>
              <a:rPr lang="en-US" altLang="zh-TW" sz="4000" b="1" dirty="0" smtClean="0">
                <a:solidFill>
                  <a:schemeClr val="tx1"/>
                </a:solidFill>
              </a:rPr>
              <a:t>     </a:t>
            </a:r>
          </a:p>
          <a:p>
            <a:pPr marL="0" indent="0">
              <a:buFont typeface="Symbol" pitchFamily="18" charset="2"/>
              <a:buNone/>
            </a:pPr>
            <a:r>
              <a:rPr lang="en-US" altLang="zh-TW" sz="4000" b="1" dirty="0">
                <a:solidFill>
                  <a:schemeClr val="tx1"/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/>
                </a:solidFill>
              </a:rPr>
              <a:t>   </a:t>
            </a:r>
            <a:r>
              <a:rPr lang="zh-TW" altLang="en-US" sz="4000" b="1" dirty="0" smtClean="0">
                <a:solidFill>
                  <a:schemeClr val="tx1"/>
                </a:solidFill>
              </a:rPr>
              <a:t>的教會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? </a:t>
            </a: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chemeClr val="tx1"/>
                </a:solidFill>
              </a:rPr>
              <a:t>3. </a:t>
            </a:r>
            <a:r>
              <a:rPr lang="zh-TW" altLang="en-US" sz="4000" b="1" dirty="0" smtClean="0">
                <a:solidFill>
                  <a:schemeClr val="tx1"/>
                </a:solidFill>
              </a:rPr>
              <a:t>今天我們作為北美華人教會中的</a:t>
            </a:r>
            <a:endParaRPr lang="en-US" altLang="zh-TW" sz="4000" b="1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zh-TW" altLang="en-US" sz="4000" b="1" dirty="0" smtClean="0">
                <a:solidFill>
                  <a:schemeClr val="tx1"/>
                </a:solidFill>
              </a:rPr>
              <a:t>    一份子，我們是一個怎樣的信徒</a:t>
            </a:r>
            <a:r>
              <a:rPr lang="en-US" altLang="en-US" sz="4000" b="1" dirty="0" smtClean="0">
                <a:solidFill>
                  <a:schemeClr val="tx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4495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Macintosh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主日信息  一個蒙福的教會 （帖前一1-8）  葉裕波  牧師 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主日信息  一個蒙福的教會 （帖前一1-8）  葉裕波  牧師   </dc:title>
  <dc:creator>First Last</dc:creator>
  <cp:lastModifiedBy>First Last</cp:lastModifiedBy>
  <cp:revision>1</cp:revision>
  <dcterms:created xsi:type="dcterms:W3CDTF">2014-09-05T21:36:37Z</dcterms:created>
  <dcterms:modified xsi:type="dcterms:W3CDTF">2014-09-05T21:37:36Z</dcterms:modified>
</cp:coreProperties>
</file>