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18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35F2-C027-334C-BEA0-612E3569F007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CD78-013A-6C47-805D-A3CEC1E55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1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35F2-C027-334C-BEA0-612E3569F007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CD78-013A-6C47-805D-A3CEC1E55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09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35F2-C027-334C-BEA0-612E3569F007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CD78-013A-6C47-805D-A3CEC1E55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1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35F2-C027-334C-BEA0-612E3569F007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CD78-013A-6C47-805D-A3CEC1E55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36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35F2-C027-334C-BEA0-612E3569F007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CD78-013A-6C47-805D-A3CEC1E55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29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35F2-C027-334C-BEA0-612E3569F007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CD78-013A-6C47-805D-A3CEC1E55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324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35F2-C027-334C-BEA0-612E3569F007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CD78-013A-6C47-805D-A3CEC1E55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53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35F2-C027-334C-BEA0-612E3569F007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CD78-013A-6C47-805D-A3CEC1E55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126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35F2-C027-334C-BEA0-612E3569F007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CD78-013A-6C47-805D-A3CEC1E55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042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35F2-C027-334C-BEA0-612E3569F007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CD78-013A-6C47-805D-A3CEC1E55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24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35F2-C027-334C-BEA0-612E3569F007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CD78-013A-6C47-805D-A3CEC1E55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68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E35F2-C027-334C-BEA0-612E3569F007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3CD78-013A-6C47-805D-A3CEC1E55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20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ristmas-gift-joy-snowman-winter-Favim.com-124631.jpg (500×339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8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4536" y="1498466"/>
            <a:ext cx="46730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『</a:t>
            </a:r>
            <a:r>
              <a:rPr lang="zh-TW" altLang="en-US" sz="5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憂愁變喜樂</a:t>
            </a:r>
            <a:r>
              <a:rPr lang="en-US" altLang="zh-TW" sz="5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』</a:t>
            </a:r>
            <a:endParaRPr lang="en-US" sz="5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4810" y="191346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主日信息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4290" y="2338544"/>
            <a:ext cx="365356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約翰福音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16:16-33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4228939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薛忠勇 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弟兄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59509" y="812277"/>
            <a:ext cx="25715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11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  <a:sym typeface="Wingdings" panose="05000000000000000000" pitchFamily="2" charset="2"/>
              </a:rPr>
              <a:t>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9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  <a:sym typeface="Wingdings" panose="05000000000000000000" pitchFamily="2" charset="2"/>
              </a:rPr>
              <a:t>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2014</a:t>
            </a:r>
            <a:endParaRPr lang="en-US" sz="3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103611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-Pursuit-of-Happiness.jpg (590×44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0" y="3646725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錯誤的人生目標</a:t>
            </a:r>
            <a:endParaRPr lang="en-US" sz="4000" dirty="0">
              <a:solidFill>
                <a:prstClr val="white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2500868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追求幸福快樂</a:t>
            </a:r>
            <a:endParaRPr lang="en-US" sz="4400" dirty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5981700" y="3270309"/>
            <a:ext cx="596900" cy="476191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1634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MG_4924.JPG (670×503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3632200"/>
            <a:ext cx="628890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如果你想快樂一小時，去打個盹</a:t>
            </a:r>
            <a:endParaRPr lang="en-US" sz="34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4500" y="4152900"/>
            <a:ext cx="628890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如果你想快樂一整天，上街購物</a:t>
            </a:r>
            <a:endParaRPr lang="en-US" sz="34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673600"/>
            <a:ext cx="628890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如果你想快樂一星期，出門旅行</a:t>
            </a:r>
            <a:endParaRPr lang="en-US" sz="34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5207000"/>
            <a:ext cx="628890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如果你想快樂一個月，結一場婚</a:t>
            </a:r>
            <a:endParaRPr lang="en-US" sz="34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5727700"/>
            <a:ext cx="628890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如果你想快樂一輩子，學釣魚去</a:t>
            </a:r>
            <a:endParaRPr lang="en-US" sz="34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685562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g1.etsystatic.com/007/0/8195938/il_570xN.470649397_r8sv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2" b="3129"/>
          <a:stretch/>
        </p:blipFill>
        <p:spPr bwMode="auto">
          <a:xfrm>
            <a:off x="5172076" y="0"/>
            <a:ext cx="3612244" cy="36068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23789" y="3149600"/>
            <a:ext cx="41088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憂愁與快樂相輔相成</a:t>
            </a:r>
            <a:endParaRPr lang="en-US" sz="34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3" t="4763" r="23958" b="35085"/>
          <a:stretch/>
        </p:blipFill>
        <p:spPr>
          <a:xfrm>
            <a:off x="97789" y="139701"/>
            <a:ext cx="4826000" cy="3124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departure-sign.jpg (1012×474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93" y="3924301"/>
            <a:ext cx="8493427" cy="285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4195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esus-upper-room.jpg (400×228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8300"/>
            <a:ext cx="9157364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2100" y="127000"/>
            <a:ext cx="585288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等不多時，你們就不得見我</a:t>
            </a:r>
            <a:endParaRPr lang="en-US" altLang="zh-TW" sz="3400" dirty="0" smtClean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再等不多時，你們還要再見我</a:t>
            </a:r>
            <a:endParaRPr lang="en-US" sz="34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5816600" y="239186"/>
            <a:ext cx="4699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38684" y="126999"/>
            <a:ext cx="19287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ED7D31">
                    <a:lumMod val="5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受難埋葬</a:t>
            </a:r>
            <a:endParaRPr lang="en-US" altLang="zh-TW" sz="3400" dirty="0" smtClean="0">
              <a:solidFill>
                <a:srgbClr val="ED7D31">
                  <a:lumMod val="50000"/>
                </a:srgbClr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38684" y="647699"/>
            <a:ext cx="19287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ED7D31">
                    <a:lumMod val="50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復活顯現</a:t>
            </a:r>
            <a:endParaRPr lang="en-US" altLang="zh-TW" sz="3400" dirty="0" smtClean="0">
              <a:solidFill>
                <a:srgbClr val="ED7D31">
                  <a:lumMod val="50000"/>
                </a:srgbClr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6093276" y="750365"/>
            <a:ext cx="4699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12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hedeparture.net/wp-content/themes/thedeparture/images/departure-hea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54038"/>
            <a:ext cx="9134475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43391" y="2646363"/>
            <a:ext cx="41088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世間的痛苦都屬暫時</a:t>
            </a:r>
            <a:endParaRPr lang="en-US" sz="34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pic>
        <p:nvPicPr>
          <p:cNvPr id="6148" name="Picture 4" descr="http://yourenotspecialbecause.files.wordpress.com/2009/10/unhappy-peopl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918" r="1966" b="2347"/>
          <a:stretch/>
        </p:blipFill>
        <p:spPr bwMode="auto">
          <a:xfrm>
            <a:off x="373487" y="0"/>
            <a:ext cx="862884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2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nexpressible_joy.jpg (350×257)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2" y="0"/>
            <a:ext cx="91494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7307" y="182563"/>
            <a:ext cx="294183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一</a:t>
            </a:r>
            <a:r>
              <a:rPr lang="en-US" altLang="zh-TW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.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快樂與喜樂</a:t>
            </a:r>
            <a:endParaRPr lang="en-US" sz="3400" u="sng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1138" y="861616"/>
            <a:ext cx="541686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快樂來自世界，處境因素</a:t>
            </a:r>
            <a:endParaRPr lang="en-US" sz="34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1854" y="1415455"/>
            <a:ext cx="541847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喜樂來自父神，內在質素</a:t>
            </a:r>
            <a:endParaRPr lang="en-US" sz="34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28162" y="2031008"/>
            <a:ext cx="92448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「你們將要憂愁，然而你們的憂愁要</a:t>
            </a:r>
            <a:r>
              <a:rPr lang="zh-TW" altLang="en-US" sz="3000" dirty="0" smtClean="0">
                <a:solidFill>
                  <a:srgbClr val="FF0000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變</a:t>
            </a:r>
            <a:r>
              <a:rPr lang="zh-TW" altLang="en-US" sz="30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為喜樂</a:t>
            </a:r>
            <a:r>
              <a:rPr lang="zh-TW" altLang="en-US" sz="32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」</a:t>
            </a:r>
            <a:r>
              <a:rPr lang="en-US" altLang="zh-TW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(20</a:t>
            </a:r>
            <a:r>
              <a:rPr lang="zh-TW" altLang="en-US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節</a:t>
            </a:r>
            <a:r>
              <a:rPr lang="en-US" altLang="zh-TW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)</a:t>
            </a:r>
            <a:endParaRPr lang="en-US" sz="2600" dirty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7900" y="2615783"/>
            <a:ext cx="751891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Transformation</a:t>
            </a:r>
            <a:r>
              <a:rPr lang="en-US" sz="30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3000" dirty="0" smtClean="0">
                <a:solidFill>
                  <a:srgbClr val="C00000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轉變</a:t>
            </a:r>
            <a:r>
              <a:rPr lang="en-US" altLang="zh-TW" sz="30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)</a:t>
            </a:r>
            <a:r>
              <a:rPr lang="zh-TW" altLang="en-US" sz="3000" dirty="0" smtClean="0">
                <a:solidFill>
                  <a:srgbClr val="C00000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</a:t>
            </a:r>
            <a:r>
              <a:rPr lang="en-US" sz="3000" dirty="0" smtClean="0">
                <a:solidFill>
                  <a:prstClr val="black"/>
                </a:solidFill>
              </a:rPr>
              <a:t>NOT </a:t>
            </a:r>
            <a:r>
              <a:rPr lang="en-US" sz="30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substitution</a:t>
            </a:r>
            <a:r>
              <a:rPr lang="en-US" sz="3000" dirty="0" smtClean="0">
                <a:solidFill>
                  <a:prstClr val="black"/>
                </a:solidFill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替代</a:t>
            </a:r>
            <a:r>
              <a:rPr lang="en-US" altLang="zh-TW" sz="30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)</a:t>
            </a:r>
            <a:endParaRPr lang="en-US" sz="3000" dirty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</p:txBody>
      </p:sp>
      <p:pic>
        <p:nvPicPr>
          <p:cNvPr id="7172" name="Picture 4" descr="woman-giving-birth-photo-by-rubberball-productions-getty-images.jpg (340×227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143" y="3754555"/>
            <a:ext cx="4226270" cy="2821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after_birth_420-420x0.jpg (420×278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402" y="3761488"/>
            <a:ext cx="4252461" cy="2814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TextBox 9"/>
          <p:cNvSpPr txBox="1"/>
          <p:nvPr/>
        </p:nvSpPr>
        <p:spPr>
          <a:xfrm>
            <a:off x="-24882" y="3112944"/>
            <a:ext cx="57823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「這喜樂也沒有人能奪去</a:t>
            </a:r>
            <a:r>
              <a:rPr lang="zh-TW" altLang="en-US" sz="32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」</a:t>
            </a:r>
            <a:r>
              <a:rPr lang="en-US" altLang="zh-TW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(22</a:t>
            </a:r>
            <a:r>
              <a:rPr lang="zh-TW" altLang="en-US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節</a:t>
            </a:r>
            <a:r>
              <a:rPr lang="en-US" altLang="zh-TW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)</a:t>
            </a:r>
            <a:endParaRPr lang="en-US" sz="2600" dirty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24882" y="3633644"/>
            <a:ext cx="444063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「但我們的神使那</a:t>
            </a:r>
            <a:r>
              <a:rPr lang="zh-TW" altLang="en-US" sz="3000" dirty="0" smtClean="0">
                <a:solidFill>
                  <a:srgbClr val="C00000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咒詛</a:t>
            </a:r>
            <a:endParaRPr lang="en-US" altLang="zh-TW" sz="3000" dirty="0" smtClean="0">
              <a:solidFill>
                <a:srgbClr val="C00000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  <a:p>
            <a:r>
              <a:rPr lang="en-US" altLang="zh-TW" sz="3000" dirty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 </a:t>
            </a:r>
            <a:r>
              <a:rPr lang="zh-TW" altLang="en-US" sz="3000" dirty="0" smtClean="0">
                <a:solidFill>
                  <a:srgbClr val="C00000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變為祝福</a:t>
            </a:r>
            <a:r>
              <a:rPr lang="zh-TW" altLang="en-US" sz="32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」</a:t>
            </a:r>
            <a:r>
              <a:rPr lang="en-US" altLang="zh-TW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(</a:t>
            </a:r>
            <a:r>
              <a:rPr lang="zh-TW" altLang="en-US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尼希米</a:t>
            </a:r>
            <a:r>
              <a:rPr lang="en-US" altLang="zh-TW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13:2)</a:t>
            </a:r>
            <a:endParaRPr lang="en-US" sz="2600" dirty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07" y="4648699"/>
            <a:ext cx="4416594" cy="1415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「我在</a:t>
            </a:r>
            <a:r>
              <a:rPr lang="zh-TW" altLang="en-US" sz="3000" dirty="0" smtClean="0">
                <a:solidFill>
                  <a:srgbClr val="C00000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困苦中</a:t>
            </a:r>
            <a:r>
              <a:rPr lang="zh-TW" altLang="en-US" sz="30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，你曾使我</a:t>
            </a:r>
            <a:endParaRPr lang="en-US" altLang="zh-TW" sz="3000" dirty="0" smtClean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  <a:p>
            <a:r>
              <a:rPr lang="en-US" altLang="zh-TW" sz="3000" dirty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 </a:t>
            </a:r>
            <a:r>
              <a:rPr lang="zh-TW" altLang="en-US" sz="3000" dirty="0" smtClean="0">
                <a:solidFill>
                  <a:srgbClr val="C00000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寬廣</a:t>
            </a:r>
            <a:r>
              <a:rPr lang="zh-TW" altLang="en-US" sz="30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」</a:t>
            </a:r>
            <a:r>
              <a:rPr lang="en-US" altLang="zh-TW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(</a:t>
            </a:r>
            <a:r>
              <a:rPr lang="zh-TW" altLang="en-US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詩篇</a:t>
            </a:r>
            <a:r>
              <a:rPr lang="en-US" altLang="zh-TW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4:1)</a:t>
            </a:r>
            <a:endParaRPr lang="en-US" sz="2600" dirty="0" smtClean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  <a:p>
            <a:endParaRPr lang="en-US" sz="2600" dirty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</p:txBody>
      </p:sp>
      <p:pic>
        <p:nvPicPr>
          <p:cNvPr id="1026" name="Picture 2" descr="teachers_day.png (400×400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582" y="70797"/>
            <a:ext cx="2275236" cy="227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39479" y="1107679"/>
            <a:ext cx="12394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喜樂</a:t>
            </a:r>
            <a:endParaRPr lang="en-US" sz="4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507369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" grpId="0"/>
      <p:bldP spid="10" grpId="0"/>
      <p:bldP spid="11" grpId="0"/>
      <p:bldP spid="8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heraldmonthly.ca/newspaper/1202/header_12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345" y="412686"/>
            <a:ext cx="4710155" cy="342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www.hctvnews.net/hc_web/hc_img/2011/8/pic20110810_2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2" t="3734" b="19101"/>
          <a:stretch/>
        </p:blipFill>
        <p:spPr bwMode="auto">
          <a:xfrm>
            <a:off x="3876280" y="412686"/>
            <a:ext cx="4950220" cy="34484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484756" y="477896"/>
            <a:ext cx="147367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aith     </a:t>
            </a: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orm</a:t>
            </a: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amily  </a:t>
            </a:r>
          </a:p>
          <a:p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riends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2973" y="516533"/>
            <a:ext cx="954107" cy="2595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800"/>
              </a:lnSpc>
            </a:pPr>
            <a:r>
              <a:rPr lang="zh-TW" altLang="en-US" sz="30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信仰</a:t>
            </a:r>
            <a:endParaRPr lang="en-US" altLang="zh-TW" sz="3000" dirty="0" smtClean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pPr>
              <a:lnSpc>
                <a:spcPts val="3800"/>
              </a:lnSpc>
            </a:pPr>
            <a:r>
              <a:rPr lang="zh-TW" altLang="en-US" sz="30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健康</a:t>
            </a:r>
            <a:endParaRPr lang="en-US" altLang="zh-TW" sz="3000" dirty="0" smtClean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pPr>
              <a:lnSpc>
                <a:spcPts val="3800"/>
              </a:lnSpc>
            </a:pPr>
            <a:r>
              <a:rPr lang="zh-TW" altLang="en-US" sz="30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家庭</a:t>
            </a:r>
            <a:endParaRPr lang="en-US" altLang="zh-TW" sz="3000" dirty="0" smtClean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pPr>
              <a:lnSpc>
                <a:spcPts val="3800"/>
              </a:lnSpc>
            </a:pPr>
            <a:r>
              <a:rPr lang="zh-TW" altLang="en-US" sz="30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朋友</a:t>
            </a:r>
            <a:endParaRPr lang="en-US" sz="3000" dirty="0" smtClean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endParaRPr lang="en-US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ular Callout 5"/>
          <p:cNvSpPr/>
          <p:nvPr/>
        </p:nvSpPr>
        <p:spPr>
          <a:xfrm rot="10800000">
            <a:off x="2380026" y="4172624"/>
            <a:ext cx="4835525" cy="1114362"/>
          </a:xfrm>
          <a:prstGeom prst="wedgeRectCallout">
            <a:avLst>
              <a:gd name="adj1" fmla="val -26762"/>
              <a:gd name="adj2" fmla="val 104166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1788" y="4252751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快樂可能是我們最終的目標，而且是唯一的目標。</a:t>
            </a:r>
            <a:endParaRPr lang="en-US" sz="28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08299" y="4172624"/>
            <a:ext cx="6920190" cy="12106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人生最終目標，乃是榮耀神，</a:t>
            </a:r>
            <a:endParaRPr lang="en-US" altLang="zh-TW" sz="36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pPr algn="ctr"/>
            <a:r>
              <a:rPr lang="zh-TW" alt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並在一切處境中享受祂！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08298" y="477896"/>
            <a:ext cx="2669753" cy="6039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2173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nexpressible_joy.jpg (350×257)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2" y="0"/>
            <a:ext cx="91494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7307" y="182563"/>
            <a:ext cx="294183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二</a:t>
            </a:r>
            <a:r>
              <a:rPr lang="en-US" altLang="zh-TW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.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喜樂的應許</a:t>
            </a:r>
            <a:endParaRPr lang="en-US" sz="3400" u="sng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5601" y="5509399"/>
            <a:ext cx="47641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 </a:t>
            </a:r>
            <a:endParaRPr lang="en-US" sz="30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206" y="799421"/>
            <a:ext cx="218040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相會有期</a:t>
            </a:r>
            <a:endParaRPr lang="en-US" sz="3400" u="sng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93406" y="836216"/>
            <a:ext cx="6923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「從死裡復活成為睡了之人初熟的果子</a:t>
            </a:r>
            <a:r>
              <a:rPr lang="en-US" altLang="zh-TW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...</a:t>
            </a:r>
          </a:p>
          <a:p>
            <a:r>
              <a:rPr lang="en-US" altLang="zh-TW" sz="2800" dirty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 </a:t>
            </a:r>
            <a:r>
              <a:rPr lang="zh-TW" altLang="en-US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在基督裡眾人也都要復活」</a:t>
            </a:r>
            <a:r>
              <a:rPr lang="en-US" altLang="zh-TW" sz="24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(</a:t>
            </a:r>
            <a:r>
              <a:rPr lang="zh-TW" altLang="en-US" sz="24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林前</a:t>
            </a:r>
            <a:r>
              <a:rPr lang="en-US" altLang="zh-TW" sz="2400" dirty="0" smtClean="0">
                <a:solidFill>
                  <a:prstClr val="black"/>
                </a:solidFill>
                <a:ea typeface="華康明體 Std W9" panose="02020900000000000000" pitchFamily="18" charset="-120"/>
              </a:rPr>
              <a:t>15:20, 22</a:t>
            </a:r>
            <a:r>
              <a:rPr lang="en-US" altLang="zh-TW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)</a:t>
            </a:r>
            <a:endParaRPr lang="en-US" sz="2600" u="sng" dirty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2206" y="1722597"/>
            <a:ext cx="84777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「我們這至暫至輕的苦楚，要為我們成就極重無比的  </a:t>
            </a:r>
            <a:endParaRPr lang="en-US" altLang="zh-TW" sz="2800" dirty="0" smtClean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  <a:p>
            <a:r>
              <a:rPr lang="en-US" altLang="zh-TW" sz="2800" dirty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 </a:t>
            </a:r>
            <a:r>
              <a:rPr lang="zh-TW" altLang="en-US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榮耀」</a:t>
            </a:r>
            <a:r>
              <a:rPr lang="en-US" altLang="zh-TW" sz="24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(</a:t>
            </a:r>
            <a:r>
              <a:rPr lang="zh-TW" altLang="en-US" sz="24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林後</a:t>
            </a:r>
            <a:r>
              <a:rPr lang="en-US" altLang="zh-TW" sz="2400" dirty="0" smtClean="0">
                <a:solidFill>
                  <a:prstClr val="black"/>
                </a:solidFill>
                <a:ea typeface="華康明體 Std W9" panose="02020900000000000000" pitchFamily="18" charset="-120"/>
              </a:rPr>
              <a:t>4:17</a:t>
            </a:r>
            <a:r>
              <a:rPr lang="en-US" altLang="zh-TW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)</a:t>
            </a:r>
            <a:endParaRPr lang="en-US" sz="2600" u="sng" dirty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2619" y="2676550"/>
            <a:ext cx="26164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禱告蒙應</a:t>
            </a:r>
            <a:r>
              <a:rPr lang="zh-TW" altLang="en-US" sz="3400" dirty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允</a:t>
            </a:r>
            <a:endParaRPr lang="en-US" sz="3400" u="sng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pic>
        <p:nvPicPr>
          <p:cNvPr id="8198" name="Picture 6" descr="http://christianbooknotes.com/wp-content/uploads/2010/03/0553256696m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4"/>
          <a:stretch/>
        </p:blipFill>
        <p:spPr bwMode="auto">
          <a:xfrm>
            <a:off x="6449136" y="2338812"/>
            <a:ext cx="2527233" cy="337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24906" y="3221405"/>
            <a:ext cx="6115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「如今你們求就得著，叫你們的喜樂</a:t>
            </a:r>
            <a:endParaRPr lang="en-US" altLang="zh-TW" sz="2800" dirty="0" smtClean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  <a:p>
            <a:r>
              <a:rPr lang="en-US" altLang="zh-TW" sz="2800" dirty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 </a:t>
            </a:r>
            <a:r>
              <a:rPr lang="zh-TW" altLang="en-US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可以滿足」</a:t>
            </a:r>
            <a:r>
              <a:rPr lang="en-US" altLang="zh-TW" sz="24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(24</a:t>
            </a:r>
            <a:r>
              <a:rPr lang="zh-TW" altLang="en-US" sz="24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節</a:t>
            </a:r>
            <a:r>
              <a:rPr lang="en-US" altLang="zh-TW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)</a:t>
            </a:r>
            <a:endParaRPr lang="en-US" sz="2600" u="sng" dirty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69379" y="2646180"/>
            <a:ext cx="2625757" cy="58477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請求</a:t>
            </a:r>
            <a:r>
              <a:rPr lang="zh-TW" altLang="en-US" sz="32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，非要求</a:t>
            </a:r>
            <a:endParaRPr lang="en-US" sz="3200" u="sng" dirty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079375" y="2739197"/>
            <a:ext cx="417638" cy="457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7606" y="4135805"/>
            <a:ext cx="6115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「那有兒子求餅，反給他石頭？」</a:t>
            </a:r>
            <a:endParaRPr lang="en-US" altLang="zh-TW" sz="2800" dirty="0" smtClean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  <a:p>
            <a:r>
              <a:rPr lang="en-US" altLang="zh-TW" sz="2800" dirty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 </a:t>
            </a:r>
            <a:r>
              <a:rPr lang="en-US" altLang="zh-TW" sz="24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(</a:t>
            </a:r>
            <a:r>
              <a:rPr lang="zh-TW" altLang="en-US" sz="24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路加福音</a:t>
            </a:r>
            <a:r>
              <a:rPr lang="en-US" altLang="zh-TW" sz="24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11:11</a:t>
            </a:r>
            <a:r>
              <a:rPr lang="en-US" altLang="zh-TW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)</a:t>
            </a:r>
            <a:endParaRPr lang="en-US" sz="2600" u="sng" dirty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2619" y="5144583"/>
            <a:ext cx="26164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得勝的平安</a:t>
            </a:r>
            <a:endParaRPr lang="en-US" sz="3400" u="sng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9350" y="5709873"/>
            <a:ext cx="664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Peace comes from </a:t>
            </a:r>
            <a:r>
              <a:rPr lang="en-US" altLang="zh-TW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knowing</a:t>
            </a:r>
            <a:r>
              <a:rPr lang="en-US" altLang="zh-TW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altLang="zh-TW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 things</a:t>
            </a:r>
            <a:r>
              <a:rPr lang="en-US" altLang="zh-TW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9350" y="6139443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strike="sngStrike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知識帶來平安？</a:t>
            </a:r>
            <a:endParaRPr lang="en-US" sz="3000" strike="sngStrike" dirty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49136" y="2216930"/>
            <a:ext cx="2684232" cy="3498645"/>
          </a:xfrm>
          <a:prstGeom prst="rect">
            <a:avLst/>
          </a:prstGeom>
          <a:solidFill>
            <a:srgbClr val="FFEB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050" name="Picture 2" descr="http://europarts.com.ph/wp-content/uploads/2012/01/e36_m_tech_2_steering_wheel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" t="3760" r="38804" b="4887"/>
          <a:stretch/>
        </p:blipFill>
        <p:spPr bwMode="auto">
          <a:xfrm>
            <a:off x="7291702" y="2216930"/>
            <a:ext cx="1803042" cy="1880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13072454332112421865tire icon full size.png (1200×1200)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5" t="13938" r="16958" b="13564"/>
          <a:stretch/>
        </p:blipFill>
        <p:spPr bwMode="auto">
          <a:xfrm>
            <a:off x="6553199" y="3865241"/>
            <a:ext cx="1714289" cy="183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independent.co.uk/incoming/article8812347.ece/alternates/w620/potte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107" y="2207323"/>
            <a:ext cx="2799835" cy="3517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28006432"/>
      </p:ext>
    </p:extLst>
  </p:cSld>
  <p:clrMapOvr>
    <a:masterClrMapping/>
  </p:clrMapOvr>
  <p:transition xmlns:p14="http://schemas.microsoft.com/office/powerpoint/2010/main" spd="slow">
    <p:comb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6" grpId="0" animBg="1"/>
      <p:bldP spid="6" grpId="0" animBg="1"/>
      <p:bldP spid="18" grpId="0"/>
      <p:bldP spid="19" grpId="0"/>
      <p:bldP spid="7" grpId="0"/>
      <p:bldP spid="13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obadiah2004.com/issue0610910/Tao_0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75" y="206709"/>
            <a:ext cx="4352925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ular Callout 1"/>
          <p:cNvSpPr/>
          <p:nvPr/>
        </p:nvSpPr>
        <p:spPr>
          <a:xfrm rot="16200000">
            <a:off x="1450980" y="-901550"/>
            <a:ext cx="1466839" cy="3759200"/>
          </a:xfrm>
          <a:prstGeom prst="wedgeRect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5599" y="326474"/>
            <a:ext cx="377539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多有智慧，多有愁煩，</a:t>
            </a:r>
            <a:endParaRPr lang="en-US" altLang="zh-TW" sz="2800" dirty="0" smtClean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  <a:p>
            <a:r>
              <a:rPr lang="zh-TW" altLang="en-US" sz="2800" dirty="0" smtClean="0">
                <a:solidFill>
                  <a:srgbClr val="C00000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加增知識</a:t>
            </a:r>
            <a:r>
              <a:rPr lang="zh-TW" altLang="en-US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的，就</a:t>
            </a:r>
            <a:r>
              <a:rPr lang="zh-TW" altLang="en-US" sz="2800" dirty="0" smtClean="0">
                <a:solidFill>
                  <a:srgbClr val="C00000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加增</a:t>
            </a:r>
            <a:endParaRPr lang="en-US" altLang="zh-TW" sz="2800" dirty="0" smtClean="0">
              <a:solidFill>
                <a:srgbClr val="C00000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  <a:p>
            <a:r>
              <a:rPr lang="zh-TW" altLang="en-US" sz="2800" dirty="0" smtClean="0">
                <a:solidFill>
                  <a:srgbClr val="C00000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憂傷</a:t>
            </a:r>
            <a:r>
              <a:rPr lang="zh-TW" altLang="en-US" sz="2800" dirty="0" smtClean="0">
                <a:solidFill>
                  <a:prstClr val="black"/>
                </a:solidFill>
              </a:rPr>
              <a:t> </a:t>
            </a:r>
            <a:r>
              <a:rPr lang="en-US" altLang="zh-TW" sz="2800" dirty="0">
                <a:solidFill>
                  <a:prstClr val="black"/>
                </a:solidFill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</a:rPr>
              <a:t>(1:18)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06" y="1908980"/>
            <a:ext cx="8477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「</a:t>
            </a:r>
            <a:r>
              <a:rPr lang="en-US" altLang="zh-TW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...</a:t>
            </a:r>
            <a:r>
              <a:rPr lang="zh-TW" altLang="en-US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是要叫你們</a:t>
            </a:r>
            <a:r>
              <a:rPr lang="zh-TW" altLang="en-US" sz="2800" dirty="0" smtClean="0">
                <a:solidFill>
                  <a:srgbClr val="C00000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在我裡面</a:t>
            </a:r>
            <a:r>
              <a:rPr lang="zh-TW" altLang="en-US" sz="28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有平安」</a:t>
            </a:r>
            <a:r>
              <a:rPr lang="en-US" altLang="zh-TW" sz="24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(33</a:t>
            </a:r>
            <a:r>
              <a:rPr lang="zh-TW" altLang="en-US" sz="24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節</a:t>
            </a:r>
            <a:r>
              <a:rPr lang="en-US" altLang="zh-TW" sz="2600" dirty="0" smtClean="0">
                <a:solidFill>
                  <a:prstClr val="black"/>
                </a:solidFill>
                <a:latin typeface="華康明體 Std W9" panose="02020900000000000000" pitchFamily="18" charset="-120"/>
                <a:ea typeface="華康明體 Std W9" panose="02020900000000000000" pitchFamily="18" charset="-120"/>
              </a:rPr>
              <a:t>)</a:t>
            </a:r>
            <a:endParaRPr lang="en-US" sz="2600" u="sng" dirty="0">
              <a:solidFill>
                <a:prstClr val="black"/>
              </a:solidFill>
              <a:latin typeface="華康明體 Std W9" panose="02020900000000000000" pitchFamily="18" charset="-120"/>
              <a:ea typeface="華康明體 Std W9" panose="02020900000000000000" pitchFamily="18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1754" y="2354926"/>
            <a:ext cx="82894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Peace does not come from </a:t>
            </a:r>
            <a:r>
              <a:rPr lang="en-US" altLang="zh-TW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knowing</a:t>
            </a:r>
            <a:r>
              <a:rPr lang="en-US" altLang="zh-TW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altLang="zh-TW" sz="28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 things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</a:t>
            </a:r>
          </a:p>
          <a:p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nowing the </a:t>
            </a:r>
            <a:r>
              <a:rPr lang="en-US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ight Person</a:t>
            </a:r>
            <a:r>
              <a:rPr lang="en-US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 </a:t>
            </a:r>
            <a:r>
              <a:rPr lang="zh-TW" altLang="en-US" sz="2800" dirty="0" smtClean="0">
                <a:solidFill>
                  <a:srgbClr val="00206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平安來自認識耶穌基督</a:t>
            </a:r>
            <a:endParaRPr lang="en-US" sz="2800" dirty="0">
              <a:solidFill>
                <a:srgbClr val="002060"/>
              </a:solidFill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pic>
        <p:nvPicPr>
          <p:cNvPr id="10244" name="Picture 4" descr="http://ecusymposium.files.wordpress.com/2014/02/goodbye-for-now-blo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00"/>
          <a:stretch/>
        </p:blipFill>
        <p:spPr bwMode="auto">
          <a:xfrm>
            <a:off x="1993900" y="4162736"/>
            <a:ext cx="5715000" cy="269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62408" y="4293004"/>
            <a:ext cx="57053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i="1" dirty="0" smtClean="0">
                <a:solidFill>
                  <a:srgbClr val="00206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上帝與你同在</a:t>
            </a:r>
            <a:endParaRPr lang="en-US" altLang="zh-TW" sz="4000" i="1" dirty="0" smtClean="0">
              <a:solidFill>
                <a:srgbClr val="002060"/>
              </a:solidFill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  <a:p>
            <a:r>
              <a:rPr lang="en-US" altLang="zh-TW" sz="40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Be With You</a:t>
            </a:r>
            <a:endParaRPr lang="en-US" sz="40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036" y="3233073"/>
            <a:ext cx="85027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Christians don’t live on explanations; </a:t>
            </a:r>
            <a:r>
              <a:rPr lang="en-US" altLang="zh-TW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live on promises</a:t>
            </a: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基督徒不靠解釋，乃</a:t>
            </a:r>
            <a:r>
              <a:rPr lang="zh-TW" altLang="en-US" sz="2800" dirty="0" smtClean="0">
                <a:solidFill>
                  <a:srgbClr val="C0000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靠應許而活</a:t>
            </a:r>
            <a:endParaRPr lang="en-US" sz="2800" dirty="0">
              <a:solidFill>
                <a:srgbClr val="C00000"/>
              </a:solidFill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973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349</Words>
  <Application>Microsoft Macintosh PowerPoint</Application>
  <PresentationFormat>On-screen Show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2014-11-18T06:44:27Z</dcterms:created>
  <dcterms:modified xsi:type="dcterms:W3CDTF">2014-11-18T06:45:38Z</dcterms:modified>
</cp:coreProperties>
</file>