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9" r:id="rId2"/>
    <p:sldId id="257" r:id="rId3"/>
    <p:sldId id="258" r:id="rId4"/>
    <p:sldId id="260" r:id="rId5"/>
    <p:sldId id="256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Calibri Light" panose="020F0302020204030204" pitchFamily="34" charset="0"/>
      <p:regular r:id="rId18"/>
      <p: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129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2C3D1-CD94-483A-976A-796FE200F50B}" type="datetimeFigureOut">
              <a:rPr lang="en-US" smtClean="0"/>
              <a:t>11/25/2014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4D366-FF1D-48D5-91A0-FC5DA43E8A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88989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2C3D1-CD94-483A-976A-796FE200F50B}" type="datetimeFigureOut">
              <a:rPr lang="en-US" smtClean="0"/>
              <a:t>11/25/2014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4D366-FF1D-48D5-91A0-FC5DA43E8A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7153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2C3D1-CD94-483A-976A-796FE200F50B}" type="datetimeFigureOut">
              <a:rPr lang="en-US" smtClean="0"/>
              <a:t>11/25/2014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4D366-FF1D-48D5-91A0-FC5DA43E8A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57577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2C3D1-CD94-483A-976A-796FE200F50B}" type="datetimeFigureOut">
              <a:rPr lang="en-US" smtClean="0"/>
              <a:t>11/25/2014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4D366-FF1D-48D5-91A0-FC5DA43E8A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849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2C3D1-CD94-483A-976A-796FE200F50B}" type="datetimeFigureOut">
              <a:rPr lang="en-US" smtClean="0"/>
              <a:t>11/25/2014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4D366-FF1D-48D5-91A0-FC5DA43E8A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6904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2C3D1-CD94-483A-976A-796FE200F50B}" type="datetimeFigureOut">
              <a:rPr lang="en-US" smtClean="0"/>
              <a:t>11/25/2014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4D366-FF1D-48D5-91A0-FC5DA43E8A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20869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2C3D1-CD94-483A-976A-796FE200F50B}" type="datetimeFigureOut">
              <a:rPr lang="en-US" smtClean="0"/>
              <a:t>11/25/2014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4D366-FF1D-48D5-91A0-FC5DA43E8A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8964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2C3D1-CD94-483A-976A-796FE200F50B}" type="datetimeFigureOut">
              <a:rPr lang="en-US" smtClean="0"/>
              <a:t>11/25/2014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4D366-FF1D-48D5-91A0-FC5DA43E8A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0377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2C3D1-CD94-483A-976A-796FE200F50B}" type="datetimeFigureOut">
              <a:rPr lang="en-US" smtClean="0"/>
              <a:t>11/25/2014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4D366-FF1D-48D5-91A0-FC5DA43E8A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4044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2C3D1-CD94-483A-976A-796FE200F50B}" type="datetimeFigureOut">
              <a:rPr lang="en-US" smtClean="0"/>
              <a:t>11/25/2014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4D366-FF1D-48D5-91A0-FC5DA43E8A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47093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2C3D1-CD94-483A-976A-796FE200F50B}" type="datetimeFigureOut">
              <a:rPr lang="en-US" smtClean="0"/>
              <a:t>11/25/2014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4D366-FF1D-48D5-91A0-FC5DA43E8A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3403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D2C3D1-CD94-483A-976A-796FE200F50B}" type="datetimeFigureOut">
              <a:rPr lang="en-US" smtClean="0"/>
              <a:t>11/25/2014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24D366-FF1D-48D5-91A0-FC5DA43E8A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197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gif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valeryorr.com/wp-content/uploads/2013/03/mountain-climber-trust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516332" y="275772"/>
            <a:ext cx="23262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</a:t>
            </a:r>
            <a:r>
              <a:rPr lang="en-US" altLang="zh-TW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</a:t>
            </a:r>
            <a:r>
              <a:rPr lang="en-US" altLang="zh-TW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30</a:t>
            </a:r>
            <a:r>
              <a:rPr lang="en-US" altLang="zh-TW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</a:t>
            </a:r>
            <a:r>
              <a:rPr lang="en-US" altLang="zh-TW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2014</a:t>
            </a:r>
            <a:endParaRPr 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281970" y="4801157"/>
            <a:ext cx="34163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勘亭流 Std W9" panose="03000900000000000000" pitchFamily="66" charset="-120"/>
                <a:ea typeface="華康勘亭流 Std W9" panose="03000900000000000000" pitchFamily="66" charset="-120"/>
              </a:rPr>
              <a:t>『</a:t>
            </a:r>
            <a:r>
              <a:rPr lang="zh-TW" altLang="en-US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勘亭流 Std W9" panose="03000900000000000000" pitchFamily="66" charset="-120"/>
                <a:ea typeface="華康勘亭流 Std W9" panose="03000900000000000000" pitchFamily="66" charset="-120"/>
              </a:rPr>
              <a:t>專心仰賴</a:t>
            </a:r>
            <a:r>
              <a:rPr lang="zh-TW" alt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勘亭流 Std W9" panose="03000900000000000000" pitchFamily="66" charset="-120"/>
                <a:ea typeface="華康勘亭流 Std W9" panose="03000900000000000000" pitchFamily="66" charset="-120"/>
              </a:rPr>
              <a:t>主</a:t>
            </a:r>
            <a:r>
              <a:rPr lang="en-US" altLang="zh-TW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勘亭流 Std W9" panose="03000900000000000000" pitchFamily="66" charset="-120"/>
                <a:ea typeface="華康勘亭流 Std W9" panose="03000900000000000000" pitchFamily="66" charset="-120"/>
              </a:rPr>
              <a:t>』</a:t>
            </a:r>
            <a:endParaRPr lang="en-US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59934" y="4275757"/>
            <a:ext cx="5427640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Message: “</a:t>
            </a:r>
            <a:r>
              <a:rPr lang="en-US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Trust</a:t>
            </a:r>
            <a:r>
              <a:rPr 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the </a:t>
            </a:r>
            <a:r>
              <a:rPr lang="en-US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Lord</a:t>
            </a:r>
            <a:r>
              <a:rPr 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 </a:t>
            </a:r>
            <a:endParaRPr lang="en-US" sz="3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29089" y="5410486"/>
            <a:ext cx="389882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華康勘亭流 Std W9" panose="03000900000000000000" pitchFamily="66" charset="-120"/>
              </a:rPr>
              <a:t>(Proverbs</a:t>
            </a:r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勘亭流 Std W9" panose="03000900000000000000" pitchFamily="66" charset="-120"/>
                <a:ea typeface="華康勘亭流 Std W9" panose="03000900000000000000" pitchFamily="66" charset="-120"/>
              </a:rPr>
              <a:t> </a:t>
            </a:r>
            <a:r>
              <a:rPr lang="zh-TW" alt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勘亭流 Std W9" panose="03000900000000000000" pitchFamily="66" charset="-120"/>
                <a:ea typeface="華康勘亭流 Std W9" panose="03000900000000000000" pitchFamily="66" charset="-120"/>
              </a:rPr>
              <a:t>箴言 </a:t>
            </a:r>
            <a:r>
              <a:rPr lang="en-US" altLang="zh-TW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勘亭流 Std W9" panose="03000900000000000000" pitchFamily="66" charset="-120"/>
                <a:ea typeface="華康勘亭流 Std W9" panose="03000900000000000000" pitchFamily="66" charset="-120"/>
              </a:rPr>
              <a:t>3:5-6</a:t>
            </a:r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華康勘亭流 Std W9" panose="03000900000000000000" pitchFamily="66" charset="-120"/>
              </a:rPr>
              <a:t>)</a:t>
            </a:r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華康雅藝體 Std W6" panose="040B0600000000000000" pitchFamily="82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47305" y="6053549"/>
            <a:ext cx="829669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Speaker: Pastor Balex / Interpreter: </a:t>
            </a:r>
            <a:r>
              <a:rPr lang="en-US" sz="3000" b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Kasindy</a:t>
            </a:r>
            <a:r>
              <a:rPr lang="en-US" sz="3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Chang </a:t>
            </a:r>
            <a:endParaRPr lang="en-US" sz="30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05170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disidento.files.wordpress.com/2013/05/trust-01.jpg"/>
          <p:cNvPicPr>
            <a:picLocks noChangeAspect="1" noChangeArrowheads="1"/>
          </p:cNvPicPr>
          <p:nvPr/>
        </p:nvPicPr>
        <p:blipFill rotWithShape="1"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09"/>
          <a:stretch/>
        </p:blipFill>
        <p:spPr bwMode="auto">
          <a:xfrm>
            <a:off x="0" y="0"/>
            <a:ext cx="9144000" cy="6859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://586c40.medialib.glogster.com/thumbnails/1e2d81e2ea915ab68300217f4a4759c952623e1cb65b84e637a68328c25052b8/my-life-mottos-sourc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23" y="1675"/>
            <a:ext cx="910015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86366" y="270456"/>
            <a:ext cx="786420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000" dirty="0" smtClean="0">
                <a:solidFill>
                  <a:srgbClr val="002060"/>
                </a:solidFill>
              </a:rPr>
              <a:t>Mottos (</a:t>
            </a:r>
            <a:r>
              <a:rPr lang="zh-TW" altLang="en-US" sz="3000" dirty="0" smtClean="0">
                <a:solidFill>
                  <a:srgbClr val="002060"/>
                </a:solidFill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人生左右銘</a:t>
            </a:r>
            <a:r>
              <a:rPr lang="en-US" altLang="zh-TW" sz="3000" dirty="0" smtClean="0">
                <a:solidFill>
                  <a:srgbClr val="002060"/>
                </a:solidFill>
              </a:rPr>
              <a:t>) = words to live by, wisdom,</a:t>
            </a:r>
          </a:p>
          <a:p>
            <a:r>
              <a:rPr lang="en-US" altLang="zh-TW" sz="3000" dirty="0">
                <a:solidFill>
                  <a:srgbClr val="002060"/>
                </a:solidFill>
              </a:rPr>
              <a:t> </a:t>
            </a:r>
            <a:r>
              <a:rPr lang="en-US" altLang="zh-TW" sz="3000" dirty="0" smtClean="0">
                <a:solidFill>
                  <a:srgbClr val="002060"/>
                </a:solidFill>
              </a:rPr>
              <a:t>                                          advices…</a:t>
            </a:r>
            <a:r>
              <a:rPr lang="en-US" altLang="zh-TW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43308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1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4.bp.blogspot.com/-3TRU4Ga8kPI/UiZDUxDjDmI/AAAAAAAALJo/AI6HtG8T9GA/s1600/Proverbs3.5.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257004" y="319788"/>
            <a:ext cx="888699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000" dirty="0">
                <a:solidFill>
                  <a:schemeClr val="bg1"/>
                </a:solidFill>
                <a:effectLst>
                  <a:glow rad="101600">
                    <a:srgbClr val="FF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你要專心仰賴耶和華，不可倚靠自己的聰明</a:t>
            </a:r>
            <a:r>
              <a:rPr lang="zh-TW" altLang="en-US" sz="3000" dirty="0" smtClean="0">
                <a:solidFill>
                  <a:schemeClr val="bg1"/>
                </a:solidFill>
                <a:effectLst>
                  <a:glow rad="101600">
                    <a:srgbClr val="FF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，</a:t>
            </a:r>
            <a:endParaRPr lang="en-US" altLang="zh-TW" sz="3000" dirty="0" smtClean="0">
              <a:solidFill>
                <a:schemeClr val="bg1"/>
              </a:solidFill>
              <a:effectLst>
                <a:glow rad="101600">
                  <a:srgbClr val="FF0000">
                    <a:alpha val="6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anose="03000700000000000000" pitchFamily="66" charset="-120"/>
              <a:ea typeface="華康宗楷體 Std W7" panose="03000700000000000000" pitchFamily="66" charset="-120"/>
            </a:endParaRPr>
          </a:p>
          <a:p>
            <a:r>
              <a:rPr lang="zh-TW" altLang="en-US" sz="3000" dirty="0" smtClean="0">
                <a:solidFill>
                  <a:schemeClr val="bg1"/>
                </a:solidFill>
                <a:effectLst>
                  <a:glow rad="101600">
                    <a:srgbClr val="FF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在</a:t>
            </a:r>
            <a:r>
              <a:rPr lang="zh-TW" altLang="en-US" sz="3000" dirty="0">
                <a:solidFill>
                  <a:schemeClr val="bg1"/>
                </a:solidFill>
                <a:effectLst>
                  <a:glow rad="101600">
                    <a:srgbClr val="FF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你一切所行的事上都要認定他，他必指引你的路。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57004" y="1532924"/>
            <a:ext cx="8621484" cy="55399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000" dirty="0" smtClean="0"/>
              <a:t>“In all your ways…”                = </a:t>
            </a:r>
            <a:r>
              <a:rPr lang="en-US" sz="3000" dirty="0" smtClean="0">
                <a:solidFill>
                  <a:srgbClr val="C00000"/>
                </a:solidFill>
              </a:rPr>
              <a:t>positive</a:t>
            </a:r>
            <a:r>
              <a:rPr lang="en-US" sz="3000" dirty="0" smtClean="0"/>
              <a:t> advice</a:t>
            </a:r>
            <a:endParaRPr lang="en-US" sz="3000" dirty="0"/>
          </a:p>
        </p:txBody>
      </p:sp>
      <p:sp>
        <p:nvSpPr>
          <p:cNvPr id="6" name="TextBox 5"/>
          <p:cNvSpPr txBox="1"/>
          <p:nvPr/>
        </p:nvSpPr>
        <p:spPr>
          <a:xfrm>
            <a:off x="257004" y="2142391"/>
            <a:ext cx="8621484" cy="55399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000" dirty="0" smtClean="0"/>
              <a:t>“He will make your path…”  = Important </a:t>
            </a:r>
            <a:r>
              <a:rPr lang="en-US" sz="3000" dirty="0" smtClean="0">
                <a:solidFill>
                  <a:srgbClr val="C00000"/>
                </a:solidFill>
              </a:rPr>
              <a:t>result</a:t>
            </a:r>
            <a:endParaRPr lang="en-US" sz="3000" dirty="0">
              <a:solidFill>
                <a:srgbClr val="C0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57004" y="320668"/>
            <a:ext cx="8621485" cy="55399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000" dirty="0" smtClean="0"/>
              <a:t>“Trust in the Lord…”              = </a:t>
            </a:r>
            <a:r>
              <a:rPr lang="en-US" sz="3000" dirty="0" smtClean="0">
                <a:solidFill>
                  <a:srgbClr val="C00000"/>
                </a:solidFill>
              </a:rPr>
              <a:t>positive</a:t>
            </a:r>
            <a:r>
              <a:rPr lang="en-US" sz="3000" dirty="0" smtClean="0"/>
              <a:t> encouragement</a:t>
            </a:r>
            <a:endParaRPr lang="en-US" sz="3000" dirty="0"/>
          </a:p>
        </p:txBody>
      </p:sp>
      <p:sp>
        <p:nvSpPr>
          <p:cNvPr id="4" name="TextBox 3"/>
          <p:cNvSpPr txBox="1"/>
          <p:nvPr/>
        </p:nvSpPr>
        <p:spPr>
          <a:xfrm>
            <a:off x="257004" y="931401"/>
            <a:ext cx="8640252" cy="55399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000" dirty="0" smtClean="0"/>
              <a:t>“Lean not on your own…”    = </a:t>
            </a:r>
            <a:r>
              <a:rPr lang="en-US" sz="3000" dirty="0" smtClean="0">
                <a:solidFill>
                  <a:srgbClr val="C00000"/>
                </a:solidFill>
              </a:rPr>
              <a:t>negative</a:t>
            </a:r>
            <a:r>
              <a:rPr lang="en-US" sz="3000" dirty="0" smtClean="0"/>
              <a:t> reminder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2470726198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2" grpId="0" animBg="1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disidento.files.wordpress.com/2013/05/trust-01.jpg"/>
          <p:cNvPicPr>
            <a:picLocks noChangeAspect="1" noChangeArrowheads="1"/>
          </p:cNvPicPr>
          <p:nvPr/>
        </p:nvPicPr>
        <p:blipFill rotWithShape="1"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09"/>
          <a:stretch/>
        </p:blipFill>
        <p:spPr bwMode="auto">
          <a:xfrm>
            <a:off x="0" y="0"/>
            <a:ext cx="9144000" cy="6859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www.albinz.de/picts/erik_h_erikso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6580" y="2168843"/>
            <a:ext cx="2616089" cy="31102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2" name="TextBox 1"/>
          <p:cNvSpPr txBox="1"/>
          <p:nvPr/>
        </p:nvSpPr>
        <p:spPr>
          <a:xfrm>
            <a:off x="6893642" y="4768235"/>
            <a:ext cx="20247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Erik Erickson</a:t>
            </a:r>
            <a:endParaRPr lang="en-US" sz="2800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6367" y="360608"/>
            <a:ext cx="320427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I. </a:t>
            </a:r>
            <a:r>
              <a:rPr lang="en-US" sz="3200" u="sng" dirty="0" smtClean="0"/>
              <a:t>Trust in the Lord</a:t>
            </a:r>
            <a:endParaRPr lang="en-US" sz="3200" u="sng" dirty="0"/>
          </a:p>
        </p:txBody>
      </p:sp>
      <p:pic>
        <p:nvPicPr>
          <p:cNvPr id="1028" name="Picture 4" descr="https://encrypted-tbn1.gstatic.com/images?q=tbn:ANd9GcSwDdNX1bKfsT-xsuwgrtqJY81R74BeZuGmCU3FnF_Kd1K82DXDKq-GX9gi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541" y="1305991"/>
            <a:ext cx="2447925" cy="1866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worlding.org/wp-content/uploads/2012/11/pic-rts-writing-check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2466" y="3429837"/>
            <a:ext cx="2459102" cy="1849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www.swipeforchange.com/img/photos/medium_credit_card_swipe_at_terminal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2466" y="1618691"/>
            <a:ext cx="2762250" cy="1809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elliotthulse.com/wp-content/uploads/2010/03/img_sitting1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6" y="3174287"/>
            <a:ext cx="2857500" cy="2352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28135" y="5486261"/>
            <a:ext cx="493186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dirty="0" smtClean="0">
                <a:solidFill>
                  <a:srgbClr val="002060"/>
                </a:solidFill>
              </a:rPr>
              <a:t>“Trust” is in our daily activities</a:t>
            </a:r>
            <a:endParaRPr lang="en-US" sz="3000" dirty="0">
              <a:solidFill>
                <a:srgbClr val="00206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294066" y="1028992"/>
            <a:ext cx="399026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dirty="0" smtClean="0">
                <a:solidFill>
                  <a:srgbClr val="002060"/>
                </a:solidFill>
              </a:rPr>
              <a:t>“Trust” is to have “faith”</a:t>
            </a:r>
            <a:endParaRPr lang="en-US" sz="3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38849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http://www.deltachallengecoins.com/sites/default/files/image/american-fla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9314" y="1"/>
            <a:ext cx="946331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labs.blogs.com/currency/coin1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3451" y="313900"/>
            <a:ext cx="3314169" cy="3292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mipueblonatal.com/images/10-dollar-bill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5" t="52052" r="1125" b="1642"/>
          <a:stretch/>
        </p:blipFill>
        <p:spPr bwMode="auto">
          <a:xfrm>
            <a:off x="270455" y="3606085"/>
            <a:ext cx="7254949" cy="3039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Straight Arrow Connector 4"/>
          <p:cNvCxnSpPr/>
          <p:nvPr/>
        </p:nvCxnSpPr>
        <p:spPr>
          <a:xfrm>
            <a:off x="4601029" y="2090057"/>
            <a:ext cx="1436171" cy="688609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>
            <a:off x="3784855" y="2163461"/>
            <a:ext cx="568875" cy="2103739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ounded Rectangular Callout 10"/>
          <p:cNvSpPr/>
          <p:nvPr/>
        </p:nvSpPr>
        <p:spPr>
          <a:xfrm flipH="1">
            <a:off x="3091542" y="836923"/>
            <a:ext cx="1885528" cy="1161706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God</a:t>
            </a:r>
          </a:p>
          <a:p>
            <a:pPr algn="ctr"/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 Trust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44697" y="173384"/>
            <a:ext cx="5176482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dirty="0" smtClean="0"/>
              <a:t>Who and What do we trust?</a:t>
            </a:r>
            <a:endParaRPr lang="en-US" sz="3400" dirty="0"/>
          </a:p>
        </p:txBody>
      </p:sp>
      <p:sp>
        <p:nvSpPr>
          <p:cNvPr id="3" name="TextBox 2"/>
          <p:cNvSpPr txBox="1"/>
          <p:nvPr/>
        </p:nvSpPr>
        <p:spPr>
          <a:xfrm>
            <a:off x="391001" y="2090057"/>
            <a:ext cx="359226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“In </a:t>
            </a:r>
            <a:r>
              <a:rPr lang="en-US" altLang="zh-TW" sz="3200" dirty="0" smtClean="0">
                <a:solidFill>
                  <a:srgbClr val="C00000"/>
                </a:solidFill>
              </a:rPr>
              <a:t>Goods</a:t>
            </a:r>
            <a:r>
              <a:rPr lang="en-US" altLang="zh-TW" sz="3200" dirty="0" smtClean="0"/>
              <a:t> We Trust”</a:t>
            </a:r>
            <a:endParaRPr lang="en-US" sz="3200" dirty="0"/>
          </a:p>
        </p:txBody>
      </p:sp>
      <p:sp>
        <p:nvSpPr>
          <p:cNvPr id="12" name="TextBox 11"/>
          <p:cNvSpPr txBox="1"/>
          <p:nvPr/>
        </p:nvSpPr>
        <p:spPr>
          <a:xfrm>
            <a:off x="166607" y="2585054"/>
            <a:ext cx="402770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i="1" dirty="0" smtClean="0">
                <a:solidFill>
                  <a:srgbClr val="002060"/>
                </a:solidFill>
              </a:rPr>
              <a:t>“Trust in the </a:t>
            </a:r>
            <a:r>
              <a:rPr lang="en-US" sz="4000" i="1" dirty="0" smtClean="0">
                <a:solidFill>
                  <a:srgbClr val="C00000"/>
                </a:solidFill>
              </a:rPr>
              <a:t>Lord</a:t>
            </a:r>
            <a:r>
              <a:rPr lang="en-US" sz="4000" i="1" dirty="0" smtClean="0">
                <a:solidFill>
                  <a:srgbClr val="002060"/>
                </a:solidFill>
              </a:rPr>
              <a:t>”</a:t>
            </a:r>
            <a:endParaRPr lang="en-US" sz="4000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101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3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roadstories.ca/wp-content/uploads/2012/02/Stephen_Peer_Niagara_415x37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9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http://www.bookofdaystales.com/wp-content/uploads/2014/06/blondin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63" y="3429655"/>
            <a:ext cx="5695950" cy="318135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44295" y="3429655"/>
            <a:ext cx="382098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3600"/>
              </a:lnSpc>
            </a:pPr>
            <a:r>
              <a:rPr lang="en-US" sz="34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“Trust in the </a:t>
            </a:r>
            <a:r>
              <a:rPr lang="en-US" sz="34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Lord</a:t>
            </a:r>
          </a:p>
          <a:p>
            <a:pPr>
              <a:lnSpc>
                <a:spcPts val="3600"/>
              </a:lnSpc>
            </a:pPr>
            <a:r>
              <a:rPr lang="en-US" sz="34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4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with all your heart</a:t>
            </a:r>
            <a:r>
              <a:rPr lang="en-US" sz="34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</a:t>
            </a:r>
            <a:endParaRPr lang="en-US" sz="34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39164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i.huffpost.com/gen/803885/thumbs/o-MODERN-WEDDING-VOWS-faceboo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60783"/>
            <a:ext cx="9144000" cy="5897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ounded Rectangular Callout 1"/>
          <p:cNvSpPr/>
          <p:nvPr/>
        </p:nvSpPr>
        <p:spPr>
          <a:xfrm>
            <a:off x="566671" y="167426"/>
            <a:ext cx="1828799" cy="909268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guess?</a:t>
            </a:r>
            <a:endParaRPr lang="en-US" sz="36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ounded Rectangular Callout 3"/>
          <p:cNvSpPr/>
          <p:nvPr/>
        </p:nvSpPr>
        <p:spPr>
          <a:xfrm>
            <a:off x="3081271" y="581278"/>
            <a:ext cx="1867436" cy="909268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Maybe?</a:t>
            </a:r>
            <a:endParaRPr lang="en-US" sz="36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ounded Rectangular Callout 5"/>
          <p:cNvSpPr/>
          <p:nvPr/>
        </p:nvSpPr>
        <p:spPr>
          <a:xfrm flipH="1">
            <a:off x="5634508" y="224308"/>
            <a:ext cx="2891306" cy="909268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Mm…I’ll try?</a:t>
            </a:r>
            <a:endParaRPr lang="en-US" sz="36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876156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disidento.files.wordpress.com/2013/05/trust-01.jpg"/>
          <p:cNvPicPr>
            <a:picLocks noChangeAspect="1" noChangeArrowheads="1"/>
          </p:cNvPicPr>
          <p:nvPr/>
        </p:nvPicPr>
        <p:blipFill rotWithShape="1"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09"/>
          <a:stretch/>
        </p:blipFill>
        <p:spPr bwMode="auto">
          <a:xfrm>
            <a:off x="0" y="0"/>
            <a:ext cx="9144000" cy="6859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86367" y="360608"/>
            <a:ext cx="69423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II. </a:t>
            </a:r>
            <a:r>
              <a:rPr lang="en-US" sz="3200" u="sng" dirty="0" smtClean="0"/>
              <a:t>Lean not on your own understanding</a:t>
            </a:r>
            <a:endParaRPr lang="en-US" sz="3200" u="sng" dirty="0"/>
          </a:p>
        </p:txBody>
      </p:sp>
      <p:pic>
        <p:nvPicPr>
          <p:cNvPr id="6148" name="Picture 4" descr="https://xeniamakridou.files.wordpress.com/2014/04/tumblr_mudgjgjjei1qhxmnuo1_1280.jpg?w=5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9243" y="1418855"/>
            <a:ext cx="4021964" cy="4021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http://www.bariatric-surgery-source.com/images/8-years-postweight-loss-surgery-and-out-of-control-2172001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621" y="1958224"/>
            <a:ext cx="3810000" cy="2943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/>
          <a:srcRect l="11496" t="9463" r="37726" b="7439"/>
          <a:stretch/>
        </p:blipFill>
        <p:spPr>
          <a:xfrm>
            <a:off x="530940" y="1017837"/>
            <a:ext cx="6349285" cy="5841838"/>
          </a:xfrm>
          <a:prstGeom prst="rect">
            <a:avLst/>
          </a:prstGeom>
        </p:spPr>
      </p:pic>
      <p:pic>
        <p:nvPicPr>
          <p:cNvPr id="6150" name="Picture 6" descr="http://forums.catholic.com/attachment.php?attachmentid=8852&amp;d=128495100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6450" y="1305991"/>
            <a:ext cx="4215149" cy="544592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6985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disidento.files.wordpress.com/2013/05/trust-01.jpg"/>
          <p:cNvPicPr>
            <a:picLocks noChangeAspect="1" noChangeArrowheads="1"/>
          </p:cNvPicPr>
          <p:nvPr/>
        </p:nvPicPr>
        <p:blipFill rotWithShape="1"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09"/>
          <a:stretch/>
        </p:blipFill>
        <p:spPr bwMode="auto">
          <a:xfrm>
            <a:off x="0" y="0"/>
            <a:ext cx="9144000" cy="6859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86367" y="360608"/>
            <a:ext cx="634481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III. </a:t>
            </a:r>
            <a:r>
              <a:rPr lang="en-US" sz="3200" u="sng" dirty="0" smtClean="0"/>
              <a:t>In all your ways acknowledge HIM</a:t>
            </a:r>
            <a:endParaRPr lang="en-US" sz="3200" u="sng" dirty="0"/>
          </a:p>
        </p:txBody>
      </p:sp>
      <p:pic>
        <p:nvPicPr>
          <p:cNvPr id="7172" name="Picture 4" descr="https://encrypted-tbn2.gstatic.com/images?q=tbn:ANd9GcSHEHcpoavhEZAjQzacR4w5eRplqhQ19GXgeQHVRBJ9eS2zXSRJM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5726" y="1504465"/>
            <a:ext cx="4447629" cy="2833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http://media.tumblr.com/3d3f28418c799bfedd98adcc2828bcf5/tumblr_inline_na060fVgKq1slxkf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0855" y="1480936"/>
            <a:ext cx="4762500" cy="2962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98158" y="4548769"/>
            <a:ext cx="8711039" cy="18466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 smtClean="0"/>
              <a:t>There is a way that </a:t>
            </a:r>
            <a:r>
              <a:rPr lang="en-US" sz="2800" i="1" dirty="0" smtClean="0">
                <a:solidFill>
                  <a:srgbClr val="C00000"/>
                </a:solidFill>
              </a:rPr>
              <a:t>seems right </a:t>
            </a:r>
            <a:r>
              <a:rPr lang="en-US" sz="2800" i="1" dirty="0" smtClean="0"/>
              <a:t>to a man, but in the end</a:t>
            </a:r>
          </a:p>
          <a:p>
            <a:r>
              <a:rPr lang="en-US" sz="2800" i="1" dirty="0" smtClean="0"/>
              <a:t>it </a:t>
            </a:r>
            <a:r>
              <a:rPr lang="en-US" sz="2800" i="1" dirty="0" smtClean="0">
                <a:solidFill>
                  <a:srgbClr val="C00000"/>
                </a:solidFill>
              </a:rPr>
              <a:t>leads to death </a:t>
            </a:r>
            <a:r>
              <a:rPr lang="en-US" sz="2800" i="1" dirty="0" smtClean="0"/>
              <a:t>(</a:t>
            </a:r>
            <a:r>
              <a:rPr lang="en-US" sz="2800" i="1" dirty="0" err="1" smtClean="0"/>
              <a:t>Provb</a:t>
            </a:r>
            <a:r>
              <a:rPr lang="en-US" sz="2800" i="1" dirty="0" smtClean="0"/>
              <a:t>. 14:12)</a:t>
            </a:r>
          </a:p>
          <a:p>
            <a:r>
              <a:rPr lang="zh-TW" altLang="en-US" sz="3000" dirty="0"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有一條路，人以為正，至終成為死亡之</a:t>
            </a:r>
            <a:r>
              <a:rPr lang="zh-TW" altLang="en-US" sz="3000" dirty="0" smtClean="0"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路</a:t>
            </a:r>
            <a:r>
              <a:rPr lang="zh-TW" altLang="en-US" sz="3000" dirty="0"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 </a:t>
            </a:r>
            <a:r>
              <a:rPr lang="en-US" altLang="zh-TW" sz="3000" dirty="0" smtClean="0"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(</a:t>
            </a:r>
            <a:r>
              <a:rPr lang="zh-TW" altLang="en-US" sz="2800" dirty="0" smtClean="0"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箴</a:t>
            </a:r>
            <a:r>
              <a:rPr lang="en-US" altLang="zh-TW" sz="2800" dirty="0" smtClean="0"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14:12)</a:t>
            </a:r>
            <a:endParaRPr lang="en-US" sz="2800" i="1" dirty="0" smtClean="0">
              <a:latin typeface="華康宗楷體 Std W7" panose="03000700000000000000" pitchFamily="66" charset="-120"/>
              <a:ea typeface="華康宗楷體 Std W7" panose="03000700000000000000" pitchFamily="66" charset="-120"/>
            </a:endParaRPr>
          </a:p>
          <a:p>
            <a:endParaRPr lang="en-US" sz="2800" i="1" dirty="0"/>
          </a:p>
        </p:txBody>
      </p:sp>
    </p:spTree>
    <p:extLst>
      <p:ext uri="{BB962C8B-B14F-4D97-AF65-F5344CB8AC3E}">
        <p14:creationId xmlns:p14="http://schemas.microsoft.com/office/powerpoint/2010/main" val="3676153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lifefoodandmedotcom.files.wordpress.com/2014/09/911-kent-kobersteen-former-director-of-photography-of-national-geographi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upload.wikimedia.org/wikipedia/commons/a/af/Blind_Leading_the_Blind_by_Lee_Mclaughli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7792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19539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img.familychristian.com/media/catalog/product/cache/1/image/9df78eab33525d08d6e5fb8d27136e95/1/7/17480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2592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12033" y="167524"/>
            <a:ext cx="822960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但義人的路好像黎明的光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，越</a:t>
            </a:r>
            <a:r>
              <a:rPr lang="zh-TW" altLang="en-US" sz="3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照越明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，</a:t>
            </a:r>
            <a:endParaRPr lang="en-US" altLang="zh-TW" sz="3200" dirty="0" smtClean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anose="03000700000000000000" pitchFamily="66" charset="-120"/>
              <a:ea typeface="華康宗楷體 Std W7" panose="03000700000000000000" pitchFamily="66" charset="-120"/>
            </a:endParaRPr>
          </a:p>
          <a:p>
            <a:r>
              <a:rPr lang="zh-TW" altLang="en-US" sz="3200" dirty="0" smtClean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直</a:t>
            </a:r>
            <a:r>
              <a:rPr lang="zh-TW" altLang="en-US" sz="3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到日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午</a:t>
            </a:r>
            <a:r>
              <a:rPr lang="zh-TW" altLang="en-US" sz="3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。</a:t>
            </a:r>
            <a:r>
              <a:rPr lang="en-US" sz="3200" dirty="0" smtClean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 </a:t>
            </a:r>
            <a:r>
              <a:rPr lang="en-US" altLang="zh-TW" sz="3200" dirty="0" smtClean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(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箴 </a:t>
            </a:r>
            <a:r>
              <a:rPr lang="en-US" altLang="zh-TW" sz="3200" dirty="0" smtClean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4:18)</a:t>
            </a:r>
            <a:endParaRPr lang="en-US" sz="3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anose="03000700000000000000" pitchFamily="66" charset="-120"/>
              <a:ea typeface="華康宗楷體 Std W7" panose="030007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281006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www.menspsychology.com/sites/default/files/crossroads%20of%20lif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172" y="0"/>
            <a:ext cx="918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98782" y="145774"/>
            <a:ext cx="829438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 dirty="0" smtClean="0">
                <a:solidFill>
                  <a:schemeClr val="bg1"/>
                </a:solidFill>
                <a:effectLst>
                  <a:glow rad="88900">
                    <a:srgbClr val="FF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his heart a person plans his course, but the Lord </a:t>
            </a:r>
          </a:p>
          <a:p>
            <a:r>
              <a:rPr lang="en-US" sz="3000" b="1" dirty="0" smtClean="0">
                <a:solidFill>
                  <a:schemeClr val="bg1"/>
                </a:solidFill>
                <a:effectLst>
                  <a:glow rad="88900">
                    <a:srgbClr val="FF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determines his steps. (</a:t>
            </a:r>
            <a:r>
              <a:rPr lang="en-US" sz="3000" b="1" dirty="0" err="1" smtClean="0">
                <a:solidFill>
                  <a:schemeClr val="bg1"/>
                </a:solidFill>
                <a:effectLst>
                  <a:glow rad="88900">
                    <a:srgbClr val="FF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Provb</a:t>
            </a:r>
            <a:r>
              <a:rPr lang="en-US" sz="3000" b="1" dirty="0" smtClean="0">
                <a:solidFill>
                  <a:schemeClr val="bg1"/>
                </a:solidFill>
                <a:effectLst>
                  <a:glow rad="88900">
                    <a:srgbClr val="FF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16:9)</a:t>
            </a:r>
            <a:endParaRPr lang="en-US" sz="3000" b="1" dirty="0">
              <a:solidFill>
                <a:schemeClr val="bg1"/>
              </a:solidFill>
              <a:effectLst>
                <a:glow rad="88900">
                  <a:srgbClr val="FF0000">
                    <a:alpha val="6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8782" y="1161437"/>
            <a:ext cx="469872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人心籌算自己的道路，</a:t>
            </a:r>
            <a:endParaRPr lang="en-US" altLang="zh-TW" sz="3200" dirty="0" smtClean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anose="03000700000000000000" pitchFamily="66" charset="-120"/>
              <a:ea typeface="華康宗楷體 Std W7" panose="03000700000000000000" pitchFamily="66" charset="-120"/>
            </a:endParaRPr>
          </a:p>
          <a:p>
            <a:r>
              <a:rPr lang="zh-TW" altLang="en-US" sz="3200" dirty="0" smtClean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惟耶和華指引他的腳步。</a:t>
            </a:r>
            <a:endParaRPr lang="en-US" altLang="zh-TW" sz="3200" dirty="0" smtClean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anose="03000700000000000000" pitchFamily="66" charset="-120"/>
              <a:ea typeface="華康宗楷體 Std W7" panose="03000700000000000000" pitchFamily="66" charset="-120"/>
            </a:endParaRPr>
          </a:p>
          <a:p>
            <a:r>
              <a:rPr lang="en-US" sz="3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 </a:t>
            </a:r>
            <a:r>
              <a:rPr lang="en-US" sz="3200" dirty="0" smtClean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                    </a:t>
            </a:r>
            <a:r>
              <a:rPr lang="en-US" altLang="zh-TW" sz="3200" dirty="0" smtClean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(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箴 </a:t>
            </a:r>
            <a:r>
              <a:rPr lang="en-US" altLang="zh-TW" sz="3200" dirty="0" smtClean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16:9)</a:t>
            </a:r>
            <a:endParaRPr lang="en-US" sz="3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anose="03000700000000000000" pitchFamily="66" charset="-120"/>
              <a:ea typeface="華康宗楷體 Std W7" panose="030007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7349786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2107</TotalTime>
  <Words>337</Words>
  <Application>Microsoft Office PowerPoint</Application>
  <PresentationFormat>On-screen Show (4:3)</PresentationFormat>
  <Paragraphs>39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1" baseType="lpstr">
      <vt:lpstr>新細明體</vt:lpstr>
      <vt:lpstr>Calibri</vt:lpstr>
      <vt:lpstr>華康雅藝體 Std W6</vt:lpstr>
      <vt:lpstr>華康勘亭流 Std W9</vt:lpstr>
      <vt:lpstr>Wingdings</vt:lpstr>
      <vt:lpstr>Arial</vt:lpstr>
      <vt:lpstr>Calibri Light</vt:lpstr>
      <vt:lpstr>華康宗楷體 Std W7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Balex</dc:creator>
  <cp:lastModifiedBy>Balex</cp:lastModifiedBy>
  <cp:revision>26</cp:revision>
  <dcterms:created xsi:type="dcterms:W3CDTF">2014-11-20T01:35:48Z</dcterms:created>
  <dcterms:modified xsi:type="dcterms:W3CDTF">2014-11-26T01:08:12Z</dcterms:modified>
</cp:coreProperties>
</file>