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0E41E-2374-7440-BA79-62FE5E1B8D9B}" type="datetimeFigureOut">
              <a:rPr lang="en-US" smtClean="0"/>
              <a:t>1/3/15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D121E-1388-384C-9D47-112208955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09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2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93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6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3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54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08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46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7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03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49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7B9B3-02FB-E74E-B463-FC104E22AFD4}" type="datetimeFigureOut">
              <a:rPr lang="en-US" smtClean="0"/>
              <a:t>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07C7B-7BE7-5647-9640-86F3EEFA2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0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gif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arketingland.com/wp-content/ml-loads/2014/12/2015-new-years-resolutions-ss-1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10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38900" y="266700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新綜藝體 Std W7" panose="040B0700000000000000" pitchFamily="82" charset="-120"/>
                <a:ea typeface="華康新綜藝體 Std W7" panose="040B0700000000000000" pitchFamily="82" charset="-120"/>
              </a:rPr>
              <a:t>主日信息</a:t>
            </a:r>
            <a:endParaRPr lang="en-US" sz="3800" dirty="0">
              <a:solidFill>
                <a:srgbClr val="002060"/>
              </a:solidFill>
              <a:latin typeface="華康新綜藝體 Std W7" panose="040B0700000000000000" pitchFamily="82" charset="-120"/>
              <a:ea typeface="華康新綜藝體 Std W7" panose="040B07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53100" y="1447800"/>
            <a:ext cx="31736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200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4200" dirty="0">
                <a:solidFill>
                  <a:srgbClr val="0070C0"/>
                </a:solidFill>
                <a:latin typeface="華康新綜藝體 Std W7" panose="040B0700000000000000" pitchFamily="82" charset="-120"/>
                <a:ea typeface="華康新綜藝體 Std W7" panose="040B0700000000000000" pitchFamily="82" charset="-120"/>
              </a:rPr>
              <a:t>新年立</a:t>
            </a:r>
            <a:r>
              <a:rPr lang="zh-TW" altLang="en-US" sz="4200" dirty="0" smtClean="0">
                <a:solidFill>
                  <a:srgbClr val="0070C0"/>
                </a:solidFill>
                <a:latin typeface="華康新綜藝體 Std W7" panose="040B0700000000000000" pitchFamily="82" charset="-120"/>
                <a:ea typeface="華康新綜藝體 Std W7" panose="040B0700000000000000" pitchFamily="82" charset="-120"/>
              </a:rPr>
              <a:t>志</a:t>
            </a:r>
            <a:r>
              <a:rPr lang="en-US" altLang="zh-TW" sz="4200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4200" dirty="0">
              <a:solidFill>
                <a:srgbClr val="0070C0"/>
              </a:solidFill>
              <a:latin typeface="華康新綜藝體 Std W7" panose="040B0700000000000000" pitchFamily="82" charset="-120"/>
              <a:ea typeface="華康新綜藝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16584" y="5886450"/>
            <a:ext cx="26292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rgbClr val="002060"/>
                </a:solidFill>
                <a:latin typeface="華康新綜藝體 Std W7" panose="040B0700000000000000" pitchFamily="82" charset="-120"/>
                <a:ea typeface="華康新綜藝體 Std W7" panose="040B0700000000000000" pitchFamily="82" charset="-120"/>
              </a:rPr>
              <a:t>薛忠勇 </a:t>
            </a:r>
            <a:r>
              <a:rPr lang="zh-TW" altLang="en-US" sz="3200" dirty="0" smtClean="0">
                <a:solidFill>
                  <a:srgbClr val="002060"/>
                </a:solidFill>
                <a:latin typeface="華康新綜藝體 Std W7" panose="040B0700000000000000" pitchFamily="82" charset="-120"/>
                <a:ea typeface="華康新綜藝體 Std W7" panose="040B0700000000000000" pitchFamily="82" charset="-120"/>
              </a:rPr>
              <a:t>弟兄</a:t>
            </a:r>
            <a:endParaRPr lang="en-US" sz="3200" dirty="0">
              <a:solidFill>
                <a:srgbClr val="002060"/>
              </a:solidFill>
              <a:latin typeface="華康新綜藝體 Std W7" panose="040B0700000000000000" pitchFamily="82" charset="-120"/>
              <a:ea typeface="華康新綜藝體 Std W7" panose="040B07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8550" y="2063295"/>
            <a:ext cx="2266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Jan 4</a:t>
            </a:r>
            <a:r>
              <a:rPr lang="en-US" altLang="zh-TW" sz="3200" baseline="30000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th</a:t>
            </a:r>
            <a:r>
              <a:rPr lang="en-US" altLang="zh-TW" sz="3200" dirty="0" smtClean="0">
                <a:solidFill>
                  <a:srgbClr val="0070C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endParaRPr lang="en-US" sz="3200" dirty="0">
              <a:solidFill>
                <a:srgbClr val="0070C0"/>
              </a:solidFill>
              <a:latin typeface="華康新綜藝體 Std W7" panose="040B0700000000000000" pitchFamily="82" charset="-120"/>
              <a:ea typeface="華康新綜藝體 Std W7" panose="040B07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79428" y="2186464"/>
            <a:ext cx="23455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dirty="0" smtClean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弗 </a:t>
            </a:r>
            <a:r>
              <a:rPr lang="en-US" altLang="zh-TW" sz="3000" dirty="0" smtClean="0">
                <a:solidFill>
                  <a:srgbClr val="002060"/>
                </a:solidFill>
                <a:latin typeface="華康儷黑 Std W7" panose="020B0700000000000000" pitchFamily="34" charset="-120"/>
                <a:ea typeface="華康儷黑 Std W7" panose="020B0700000000000000" pitchFamily="34" charset="-120"/>
              </a:rPr>
              <a:t>5:15-18)</a:t>
            </a:r>
            <a:endParaRPr lang="en-US" sz="3000" dirty="0">
              <a:solidFill>
                <a:srgbClr val="002060"/>
              </a:solidFill>
              <a:latin typeface="華康儷黑 Std W7" panose="020B0700000000000000" pitchFamily="34" charset="-120"/>
              <a:ea typeface="華康儷黑 Std W7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5221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800"/>
            <a:ext cx="9144000" cy="6908800"/>
          </a:xfrm>
          <a:prstGeom prst="rect">
            <a:avLst/>
          </a:prstGeom>
        </p:spPr>
      </p:pic>
      <p:pic>
        <p:nvPicPr>
          <p:cNvPr id="3" name="Picture 2" descr="http://www.palmspringslife.com/core/includes/phpThumb/phpThumb.php?src=/Palm-Springs-Life/December-2009/Senior-Living/articlephoto.jpg&amp;w=627&amp;q=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50800"/>
            <a:ext cx="9356758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mages.donjuaninc.com/11-08-16-Couple-talking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6"/>
          <a:stretch/>
        </p:blipFill>
        <p:spPr bwMode="auto">
          <a:xfrm>
            <a:off x="-191364" y="-50800"/>
            <a:ext cx="9365544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41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resolutiondenver.com/wp-content/uploads/2014/12/NYE_Res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6667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2627">
            <a:off x="-126412" y="3384311"/>
            <a:ext cx="4539421" cy="3283998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5253318" y="2187388"/>
            <a:ext cx="1954306" cy="127746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 descr="http://blog.pepperfry.com/wp-content/uploads/2012/12/New-Years-Resolu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80" y="-2"/>
            <a:ext cx="915958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5958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jointessential.com/wp-content/uploads/2013/05/looking-down-at-the-weighing-scale.png?e07f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32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www.dietplanstips.com/wp-content/uploads/2011/06/good-diet-f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3226" cy="686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4821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umbs.dreamstime.com/z/goals-new-year-resolution-sketched-whiteboard-415165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52"/>
          <a:stretch/>
        </p:blipFill>
        <p:spPr bwMode="auto">
          <a:xfrm>
            <a:off x="0" y="0"/>
            <a:ext cx="91660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663388" y="4876801"/>
            <a:ext cx="806824" cy="68131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2638" y="2753691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要愛惜光陰</a:t>
            </a:r>
            <a:endParaRPr lang="en-US" sz="4400" dirty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2638" y="3406593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明白神旨意</a:t>
            </a:r>
            <a:endParaRPr lang="en-US" sz="4400" dirty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62638" y="4094673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被聖靈充滿</a:t>
            </a:r>
            <a:endParaRPr lang="en-US" sz="4400" dirty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6245" y="5520506"/>
            <a:ext cx="460254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</a:t>
            </a:r>
            <a:r>
              <a:rPr lang="zh-TW" altLang="en-US" sz="38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以弗所書 </a:t>
            </a:r>
            <a:r>
              <a:rPr lang="en-US" altLang="zh-TW" sz="38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5:15-18)</a:t>
            </a:r>
            <a:endParaRPr lang="en-US" sz="3800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2673557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businessnewsdaily.com/images/i/000/003/446/iFF/new-year-resolution.jpg?1356708419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109" y="239092"/>
            <a:ext cx="3062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一</a:t>
            </a:r>
            <a:r>
              <a:rPr lang="en-US" altLang="zh-TW" sz="36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600" u="sng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要愛惜光陰</a:t>
            </a:r>
            <a:endParaRPr lang="en-US" sz="3600" u="sng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885423"/>
            <a:ext cx="498085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因為：時間只能不斷前進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5311" y="1463069"/>
            <a:ext cx="36728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人生的時間有極限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5311" y="2078622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現今的世代邪惡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294529"/>
            <a:ext cx="9143999" cy="10892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  愛惜生命的人不可浪費時間，</a:t>
            </a:r>
            <a:endParaRPr lang="en-US" altLang="zh-TW" sz="3200" dirty="0" smtClean="0">
              <a:solidFill>
                <a:srgbClr val="ED7D31">
                  <a:lumMod val="50000"/>
                </a:srgbClr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  因為時間是組成生命的元素。</a:t>
            </a:r>
            <a:r>
              <a:rPr lang="zh-TW" altLang="en-US" sz="2800" dirty="0" smtClean="0">
                <a:solidFill>
                  <a:srgbClr val="ED7D31">
                    <a:lumMod val="50000"/>
                  </a:srgbClr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～ 富蘭克林</a:t>
            </a:r>
            <a:endParaRPr lang="en-US" sz="2800" dirty="0">
              <a:solidFill>
                <a:srgbClr val="ED7D31">
                  <a:lumMod val="50000"/>
                </a:srgbClr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930" y="4509242"/>
            <a:ext cx="9143999" cy="10892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  無事只靜臥，臥起日將午，</a:t>
            </a:r>
            <a:endParaRPr lang="en-US" altLang="zh-TW" sz="3200" dirty="0" smtClean="0">
              <a:solidFill>
                <a:srgbClr val="ED7D31">
                  <a:lumMod val="50000"/>
                </a:srgbClr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  若活七十年，只算三十五。</a:t>
            </a:r>
            <a:r>
              <a:rPr lang="zh-TW" altLang="en-US" sz="2800" dirty="0" smtClean="0">
                <a:solidFill>
                  <a:srgbClr val="ED7D31">
                    <a:lumMod val="50000"/>
                  </a:srgbClr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～ 袁子才</a:t>
            </a:r>
            <a:endParaRPr lang="en-US" sz="2800" dirty="0">
              <a:solidFill>
                <a:srgbClr val="ED7D31">
                  <a:lumMod val="50000"/>
                </a:srgbClr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30" y="5703635"/>
            <a:ext cx="9143999" cy="10892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 </a:t>
            </a:r>
            <a:r>
              <a:rPr lang="en-US" altLang="zh-TW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If you want to kill time</a:t>
            </a:r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，</a:t>
            </a:r>
            <a:r>
              <a:rPr lang="en-US" altLang="zh-TW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why not try working</a:t>
            </a:r>
          </a:p>
          <a:p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 </a:t>
            </a:r>
            <a:r>
              <a:rPr lang="en-US" altLang="zh-TW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to death</a:t>
            </a:r>
            <a:r>
              <a:rPr lang="zh-TW" altLang="en-US" sz="3200" dirty="0" smtClean="0">
                <a:solidFill>
                  <a:srgbClr val="ED7D31">
                    <a:lumMod val="50000"/>
                  </a:srgbClr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。</a:t>
            </a:r>
            <a:r>
              <a:rPr lang="zh-TW" altLang="en-US" sz="2800" dirty="0" smtClean="0">
                <a:solidFill>
                  <a:srgbClr val="ED7D31">
                    <a:lumMod val="50000"/>
                  </a:srgbClr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～ </a:t>
            </a:r>
            <a:r>
              <a:rPr lang="en-US" altLang="zh-TW" sz="2800" dirty="0" smtClean="0">
                <a:solidFill>
                  <a:srgbClr val="ED7D31">
                    <a:lumMod val="50000"/>
                  </a:srgbClr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E.C. </a:t>
            </a:r>
            <a:r>
              <a:rPr lang="en-US" altLang="zh-TW" sz="2800" dirty="0" err="1" smtClean="0">
                <a:solidFill>
                  <a:srgbClr val="ED7D31">
                    <a:lumMod val="50000"/>
                  </a:srgbClr>
                </a:solidFill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Mckenzie</a:t>
            </a:r>
            <a:endParaRPr lang="en-US" sz="2800" dirty="0">
              <a:solidFill>
                <a:srgbClr val="ED7D31">
                  <a:lumMod val="50000"/>
                </a:srgbClr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87685" y="231963"/>
            <a:ext cx="55675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</a:t>
            </a:r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英文 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= </a:t>
            </a:r>
            <a:r>
              <a:rPr lang="en-US" altLang="zh-TW" sz="3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Redeem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your time)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72230" y="2641069"/>
            <a:ext cx="710963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  </a:t>
            </a:r>
            <a:r>
              <a:rPr lang="en-US" sz="3400" dirty="0" err="1" smtClean="0">
                <a:solidFill>
                  <a:srgbClr val="0070C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Chronos</a:t>
            </a:r>
            <a:r>
              <a:rPr 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(</a:t>
            </a:r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時間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      </a:t>
            </a:r>
            <a:r>
              <a:rPr lang="en-US" altLang="zh-TW" sz="3400" dirty="0" smtClean="0">
                <a:solidFill>
                  <a:srgbClr val="0070C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Kairos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 (</a:t>
            </a:r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時機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7" name="Not Equal 6"/>
          <p:cNvSpPr/>
          <p:nvPr/>
        </p:nvSpPr>
        <p:spPr>
          <a:xfrm>
            <a:off x="5309944" y="2771435"/>
            <a:ext cx="727787" cy="420798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344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4" grpId="0" animBg="1"/>
      <p:bldP spid="8" grpId="0" animBg="1"/>
      <p:bldP spid="9" grpId="0" animBg="1"/>
      <p:bldP spid="10" grpId="0"/>
      <p:bldP spid="11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zackdonaldson.files.wordpress.com/2013/04/doing-the-budge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2" t="5416" r="5915" b="36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pngimg.com/upload/clock_PNG666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94" y="2849319"/>
            <a:ext cx="4080248" cy="403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nhbs.com/images/jackets_resizer_xlarge/12/12361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49"/>
          <a:stretch/>
        </p:blipFill>
        <p:spPr bwMode="auto">
          <a:xfrm>
            <a:off x="238685" y="1652277"/>
            <a:ext cx="3841563" cy="5056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5107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businessnewsdaily.com/images/i/000/003/446/iFF/new-year-resolution.jpg?1356708419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109" y="239092"/>
            <a:ext cx="3985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二</a:t>
            </a:r>
            <a:r>
              <a:rPr lang="en-US" altLang="zh-TW" sz="36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600" u="sng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要明白神的旨意</a:t>
            </a:r>
            <a:endParaRPr lang="en-US" sz="3600" u="sng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885423"/>
            <a:ext cx="410881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愚昧人：不愛惜光陰</a:t>
            </a:r>
            <a:endParaRPr lang="en-US" altLang="zh-TW" sz="3400" dirty="0" smtClean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糊塗人：不明白神旨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pic>
        <p:nvPicPr>
          <p:cNvPr id="2050" name="Picture 2" descr="http://img.blog.163.com/photo/mVWwA4ZPDFAk5NV1lUzmow==/51281926006915724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" y="2067622"/>
            <a:ext cx="4572000" cy="30575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4742005" y="2015368"/>
            <a:ext cx="401263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凡稱呼我主啊，主啊</a:t>
            </a:r>
            <a:endParaRPr lang="en-US" altLang="zh-TW" sz="3200" dirty="0" smtClean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的人，不能都進天國</a:t>
            </a:r>
            <a:endParaRPr lang="en-US" altLang="zh-TW" sz="3200" dirty="0" smtClean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惟獨遵行我父旨意的</a:t>
            </a:r>
            <a:endParaRPr lang="en-US" altLang="zh-TW" sz="3200" dirty="0" smtClean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人才能進去 </a:t>
            </a:r>
            <a:r>
              <a:rPr lang="en-US" altLang="zh-TW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太</a:t>
            </a:r>
            <a:r>
              <a:rPr lang="en-US" altLang="zh-TW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7:21)</a:t>
            </a:r>
            <a:endParaRPr lang="en-US" sz="3200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2005" y="4135081"/>
            <a:ext cx="44230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這世界</a:t>
            </a:r>
            <a:r>
              <a:rPr lang="en-US" altLang="zh-TW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...</a:t>
            </a:r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都要過去，</a:t>
            </a:r>
            <a:endParaRPr lang="en-US" altLang="zh-TW" sz="3200" dirty="0" smtClean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惟獨遵行神旨意的</a:t>
            </a:r>
            <a:endParaRPr lang="en-US" altLang="zh-TW" sz="3200" dirty="0" smtClean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是永遠長存 </a:t>
            </a:r>
            <a:r>
              <a:rPr lang="en-US" altLang="zh-TW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約壹</a:t>
            </a:r>
            <a:r>
              <a:rPr lang="en-US" altLang="zh-TW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2:17)</a:t>
            </a:r>
            <a:endParaRPr lang="en-US" sz="3200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0807" y="5704741"/>
            <a:ext cx="89342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願他們滿心知道神的旨意，好叫他們行事為人對得起主 </a:t>
            </a:r>
            <a:r>
              <a:rPr lang="en-US" altLang="zh-TW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</a:t>
            </a:r>
            <a:r>
              <a:rPr lang="zh-TW" altLang="en-US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歌羅西</a:t>
            </a:r>
            <a:r>
              <a:rPr lang="en-US" altLang="zh-TW" sz="32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1:9-10)</a:t>
            </a:r>
            <a:endParaRPr lang="en-US" sz="3200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7132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3.att.hudong.com/30/60/193003972358951329276067916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19586" y="361950"/>
            <a:ext cx="738664" cy="33239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順治皇帝出家偈</a:t>
            </a:r>
            <a:endParaRPr lang="en-US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164" y="1428750"/>
            <a:ext cx="3877985" cy="36830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未曾生我誰是我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生我之時我是誰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長大成人方是我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合眼朦朧又是誰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來時糊塗去是迷</a:t>
            </a:r>
            <a:endParaRPr lang="en-US" altLang="zh-TW" sz="4000" dirty="0" smtClean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空在人間走一回</a:t>
            </a:r>
            <a:endParaRPr lang="en-US" sz="4000" dirty="0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817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younganddevoted.com/wp-content/uploads/2013/11/Godswi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4752" y="5175504"/>
            <a:ext cx="659667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 Std W5" panose="03000500000000000000" pitchFamily="66" charset="-120"/>
                <a:ea typeface="華康行楷體 Std W5" panose="03000500000000000000" pitchFamily="66" charset="-120"/>
              </a:rPr>
              <a:t>神在我生命中的旨意？</a:t>
            </a:r>
            <a:endParaRPr lang="en-US" sz="5000" dirty="0">
              <a:solidFill>
                <a:prstClr val="white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 Std W5" panose="03000500000000000000" pitchFamily="66" charset="-120"/>
              <a:ea typeface="華康行楷體 Std W5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259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4.bp.blogspot.com/_SSulNT3gEBw/SxUkm04tX1I/AAAAAAAAbp4/TPp-_TToF4E/s640/Book+Cov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 bwMode="auto">
          <a:xfrm>
            <a:off x="574675" y="819150"/>
            <a:ext cx="32004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 rot="5400000">
            <a:off x="5095875" y="1095375"/>
            <a:ext cx="3048000" cy="4552950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43400" y="2322552"/>
            <a:ext cx="48013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我對聖經感到煩惱的</a:t>
            </a:r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，</a:t>
            </a:r>
            <a:endParaRPr lang="en-US" altLang="zh-TW" sz="36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</a:t>
            </a:r>
            <a:r>
              <a:rPr lang="zh-TW" altLang="en-US" sz="3600" dirty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是那些</a:t>
            </a:r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我不知道的</a:t>
            </a:r>
            <a:endParaRPr lang="en-US" altLang="zh-TW" sz="36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部份，而是那些我清</a:t>
            </a:r>
            <a:endParaRPr lang="en-US" altLang="zh-TW" sz="36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楚的部份。</a:t>
            </a:r>
            <a:endParaRPr lang="en-US" sz="36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4675" y="5370552"/>
            <a:ext cx="846898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「</a:t>
            </a:r>
            <a:r>
              <a:rPr lang="zh-TW" altLang="en-US" sz="3400" dirty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要察驗何為神善良，純全可喜悅的旨意</a:t>
            </a:r>
            <a:r>
              <a:rPr lang="zh-TW" alt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」</a:t>
            </a:r>
            <a:endParaRPr lang="en-US" altLang="zh-TW" sz="3400" dirty="0" smtClean="0">
              <a:solidFill>
                <a:srgbClr val="C00000"/>
              </a:solidFill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  <a:p>
            <a:r>
              <a:rPr lang="en-US" sz="3400" dirty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sz="3400" dirty="0" smtClean="0">
                <a:solidFill>
                  <a:srgbClr val="C00000"/>
                </a:solidFill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 </a:t>
            </a:r>
            <a:r>
              <a:rPr lang="en-US" altLang="zh-TW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(</a:t>
            </a:r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羅馬書</a:t>
            </a:r>
            <a:r>
              <a:rPr lang="en-US" altLang="zh-TW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12:2)</a:t>
            </a:r>
            <a:endParaRPr lang="en-US" sz="34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6683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Curse of New Year'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34" y="237744"/>
            <a:ext cx="6244167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768398">
            <a:off x="117464" y="5113720"/>
            <a:ext cx="2146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d</a:t>
            </a:r>
            <a:r>
              <a:rPr lang="en-US" sz="2800" dirty="0" smtClean="0">
                <a:solidFill>
                  <a:srgbClr val="00206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octor appt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534962">
            <a:off x="2047479" y="5727909"/>
            <a:ext cx="1654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Pay bills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5889" y="5192451"/>
            <a:ext cx="1960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Yard work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510270">
            <a:off x="6151583" y="5229027"/>
            <a:ext cx="2651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Chinese school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9595" y="6015842"/>
            <a:ext cx="2316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Piano recital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1318502">
            <a:off x="6333425" y="6102760"/>
            <a:ext cx="28055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dinner with Sue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406" y="6236263"/>
            <a:ext cx="1920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Car repair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1435383">
            <a:off x="54877" y="4293402"/>
            <a:ext cx="2000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Lunch mtg.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383160">
            <a:off x="7430050" y="4383079"/>
            <a:ext cx="1372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airport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3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d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eatured Tim Sande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17"/>
          <a:stretch/>
        </p:blipFill>
        <p:spPr bwMode="auto">
          <a:xfrm>
            <a:off x="146304" y="154945"/>
            <a:ext cx="2623211" cy="238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i530.photobucket.com/albums/dd349/G00nster/Abstract%20Art/GlassB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834" y="2839630"/>
            <a:ext cx="3006237" cy="213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771" y="-24627"/>
            <a:ext cx="1372362" cy="1372362"/>
          </a:xfrm>
          <a:prstGeom prst="rect">
            <a:avLst/>
          </a:prstGeom>
        </p:spPr>
      </p:pic>
      <p:pic>
        <p:nvPicPr>
          <p:cNvPr id="5130" name="Picture 10" descr="http://www.ironfinials.co.uk/images/HOMEPAGE_PICS/Solid_Balls.g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3"/>
          <a:stretch/>
        </p:blipFill>
        <p:spPr bwMode="auto">
          <a:xfrm>
            <a:off x="3753390" y="1402187"/>
            <a:ext cx="1498444" cy="190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fc03.deviantart.net/fs71/i/2014/264/d/0/open_hands_2_png_stock_by_mom_espeace-d7zytn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745" y="2839630"/>
            <a:ext cx="7521575" cy="564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2947" y="2531854"/>
            <a:ext cx="23412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400" dirty="0" smtClean="0">
                <a:solidFill>
                  <a:srgbClr val="002060"/>
                </a:solidFill>
              </a:rPr>
              <a:t>Tim Sanders</a:t>
            </a:r>
            <a:endParaRPr lang="en-US" sz="3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895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businessnewsdaily.com/images/i/000/003/446/iFF/new-year-resolution.jpg?1356708419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109" y="239092"/>
            <a:ext cx="3523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三</a:t>
            </a:r>
            <a:r>
              <a:rPr lang="en-US" altLang="zh-TW" sz="36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</a:t>
            </a:r>
            <a:r>
              <a:rPr lang="zh-TW" altLang="en-US" sz="3600" u="sng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要被聖靈充滿</a:t>
            </a:r>
            <a:endParaRPr lang="en-US" sz="3600" u="sng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885423"/>
            <a:ext cx="803296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不要醉酒，因酒使人放蕩，乃被聖靈充滿</a:t>
            </a:r>
            <a:endParaRPr lang="en-US" altLang="zh-TW" sz="3400" dirty="0" smtClean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  <a:p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(18</a:t>
            </a:r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節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)</a:t>
            </a:r>
            <a:endParaRPr lang="en-US" sz="3400" dirty="0">
              <a:solidFill>
                <a:prstClr val="black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2024196"/>
            <a:ext cx="630653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酒使人失去分辨、控制、放縱 </a:t>
            </a:r>
            <a:r>
              <a:rPr lang="en-US" altLang="zh-TW" sz="3400" dirty="0" smtClean="0">
                <a:solidFill>
                  <a:prstClr val="black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...</a:t>
            </a:r>
          </a:p>
        </p:txBody>
      </p:sp>
      <p:pic>
        <p:nvPicPr>
          <p:cNvPr id="6146" name="Picture 2" descr="http://corso.co.nz/uploads/products/living/glass_vases_candle_holders/DC000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567" y="2248021"/>
            <a:ext cx="4413497" cy="469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theage.com.au/ffximage/2007/04/28/svNIGHTLIFE_wideweb__470x335,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84054"/>
            <a:ext cx="4476750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ak5.picdn.net/shutterstock/videos/6992947/preview/stock-footage-hong-kong-airport-circa-people-moving-on-escalator-inside-airport-termina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84" y="2781558"/>
            <a:ext cx="5604799" cy="3623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26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cdn3.volusion.com/jszwm.wvmbo/v/vspfiles/photos/ALKA-BLUE-ORIG-12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45" y="1401652"/>
            <a:ext cx="355282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l.yimg.com/ea/img/-/100413/2_mh-reaper-6-13-15s84ka.jpg?x=400&amp;q=80&amp;n=1&amp;sig=.i1ufVwVMd12_.DDOc28zg--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2" r="18177" b="2105"/>
          <a:stretch/>
        </p:blipFill>
        <p:spPr bwMode="auto">
          <a:xfrm>
            <a:off x="5047287" y="1337257"/>
            <a:ext cx="3871470" cy="459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2.bp.blogspot.com/_IF9eabS1FVs/TCUfyaIFdsI/AAAAAAAAA8I/ZvvZq78GcdE/s400/wate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1" r="16507"/>
          <a:stretch/>
        </p:blipFill>
        <p:spPr bwMode="auto">
          <a:xfrm>
            <a:off x="566671" y="830337"/>
            <a:ext cx="4480616" cy="536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61352">
            <a:off x="1774457" y="2865939"/>
            <a:ext cx="2071143" cy="207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7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180blog.org/wp-content/uploads/2014/07/be-filled-with-the-spirit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43"/>
          <a:stretch/>
        </p:blipFill>
        <p:spPr bwMode="auto">
          <a:xfrm>
            <a:off x="0" y="0"/>
            <a:ext cx="53557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bf9f705f31-custmedia.vresp.com/bd9385b120/hands-prai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240" y="566937"/>
            <a:ext cx="2342994" cy="20361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cdn1.kabbalah.com/kabbalah.com/images/articles/13-08-20-giving-thank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19" r="1019" b="26594"/>
          <a:stretch/>
        </p:blipFill>
        <p:spPr bwMode="auto">
          <a:xfrm>
            <a:off x="6872123" y="2670678"/>
            <a:ext cx="2254056" cy="21664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salvation.org.hk/gcmtc/Eccl-2014/images/%E9%A0%86%E6%9C%8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0" t="6860" r="29804" b="9186"/>
          <a:stretch/>
        </p:blipFill>
        <p:spPr bwMode="auto">
          <a:xfrm>
            <a:off x="5469776" y="4770907"/>
            <a:ext cx="2042380" cy="20615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1418" y="33548"/>
            <a:ext cx="1996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19-21 </a:t>
            </a:r>
            <a:r>
              <a:rPr lang="zh-TW" altLang="en-US" sz="3200" dirty="0" smtClean="0">
                <a:solidFill>
                  <a:prstClr val="black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節</a:t>
            </a:r>
            <a:endParaRPr lang="en-US" sz="3200" dirty="0">
              <a:solidFill>
                <a:prstClr val="black"/>
              </a:solidFill>
              <a:latin typeface="華康POP3體 Std W12" panose="040B0C00000000000000" pitchFamily="82" charset="-120"/>
              <a:ea typeface="華康POP3體 Std W12" panose="040B0C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73418" y="200184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常常讚美</a:t>
            </a:r>
            <a:endParaRPr lang="en-US" sz="2800" dirty="0">
              <a:solidFill>
                <a:srgbClr val="C00000"/>
              </a:solidFill>
              <a:latin typeface="華康POP3體 Std W12" panose="040B0C00000000000000" pitchFamily="82" charset="-120"/>
              <a:ea typeface="華康POP3體 Std W12" panose="040B0C00000000000000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0240" y="390148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凡事謝恩</a:t>
            </a:r>
            <a:endParaRPr lang="en-US" sz="2800" dirty="0">
              <a:solidFill>
                <a:srgbClr val="C00000"/>
              </a:solidFill>
              <a:latin typeface="華康POP3體 Std W12" panose="040B0C00000000000000" pitchFamily="82" charset="-120"/>
              <a:ea typeface="華康POP3體 Std W12" panose="040B0C00000000000000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36998" y="607785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rgbClr val="C00000"/>
                </a:solidFill>
                <a:latin typeface="華康POP3體 Std W12" panose="040B0C00000000000000" pitchFamily="82" charset="-120"/>
                <a:ea typeface="華康POP3體 Std W12" panose="040B0C00000000000000" pitchFamily="82" charset="-120"/>
              </a:rPr>
              <a:t>彼此順服</a:t>
            </a:r>
            <a:endParaRPr lang="en-US" sz="2800" dirty="0">
              <a:solidFill>
                <a:srgbClr val="C00000"/>
              </a:solidFill>
              <a:latin typeface="華康POP3體 Std W12" panose="040B0C00000000000000" pitchFamily="82" charset="-120"/>
              <a:ea typeface="華康POP3體 Std W12" panose="040B0C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664012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umbs.dreamstime.com/z/goals-new-year-resolution-sketched-whiteboard-415165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52"/>
          <a:stretch/>
        </p:blipFill>
        <p:spPr bwMode="auto">
          <a:xfrm>
            <a:off x="0" y="0"/>
            <a:ext cx="91660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663388" y="4876801"/>
            <a:ext cx="806824" cy="68131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2638" y="2753691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要愛惜光陰</a:t>
            </a:r>
            <a:endParaRPr lang="en-US" sz="4400" dirty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2638" y="3406593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明白神旨意</a:t>
            </a:r>
            <a:endParaRPr lang="en-US" sz="4400" dirty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62638" y="4094673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 smtClean="0">
                <a:solidFill>
                  <a:srgbClr val="C0000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被聖靈充滿</a:t>
            </a:r>
            <a:endParaRPr lang="en-US" sz="4400" dirty="0">
              <a:solidFill>
                <a:srgbClr val="C0000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6245" y="5520506"/>
            <a:ext cx="460254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8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(</a:t>
            </a:r>
            <a:r>
              <a:rPr lang="zh-TW" altLang="en-US" sz="38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以弗所書 </a:t>
            </a:r>
            <a:r>
              <a:rPr lang="en-US" altLang="zh-TW" sz="3800" dirty="0" smtClean="0">
                <a:solidFill>
                  <a:srgbClr val="002060"/>
                </a:solidFill>
                <a:latin typeface="華康POP1體 Std W7" panose="040B0700000000000000" pitchFamily="82" charset="-120"/>
                <a:ea typeface="華康POP1體 Std W7" panose="040B0700000000000000" pitchFamily="82" charset="-120"/>
              </a:rPr>
              <a:t>5:15-18)</a:t>
            </a:r>
            <a:endParaRPr lang="en-US" sz="3800" dirty="0">
              <a:solidFill>
                <a:srgbClr val="002060"/>
              </a:solidFill>
              <a:latin typeface="華康POP1體 Std W7" panose="040B0700000000000000" pitchFamily="82" charset="-120"/>
              <a:ea typeface="華康POP1體 Std W7" panose="040B07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6555102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349</Words>
  <Application>Microsoft Macintosh PowerPoint</Application>
  <PresentationFormat>On-screen Show (4:3)</PresentationFormat>
  <Paragraphs>68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2015-01-04T07:37:34Z</dcterms:created>
  <dcterms:modified xsi:type="dcterms:W3CDTF">2015-01-04T07:42:51Z</dcterms:modified>
</cp:coreProperties>
</file>