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18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2702C-353E-8A4F-8B64-54F6BF2C642C}" type="datetimeFigureOut">
              <a:rPr lang="en-US" smtClean="0"/>
              <a:t>1/28/15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43B84-49F6-8D40-8DBE-8CB178522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917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F86C-B13E-4F23-AE94-BDAC843DABB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545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3F32-4162-6048-8DCD-5D34096C273E}" type="datetimeFigureOut">
              <a:rPr lang="en-US" smtClean="0"/>
              <a:t>1/28/15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4CC40-5078-C347-89F6-227F69CFE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524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3F32-4162-6048-8DCD-5D34096C273E}" type="datetimeFigureOut">
              <a:rPr lang="en-US" smtClean="0"/>
              <a:t>1/28/15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4CC40-5078-C347-89F6-227F69CFE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075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3F32-4162-6048-8DCD-5D34096C273E}" type="datetimeFigureOut">
              <a:rPr lang="en-US" smtClean="0"/>
              <a:t>1/28/15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4CC40-5078-C347-89F6-227F69CFE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513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3F32-4162-6048-8DCD-5D34096C273E}" type="datetimeFigureOut">
              <a:rPr lang="en-US" smtClean="0"/>
              <a:t>1/28/15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4CC40-5078-C347-89F6-227F69CFE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773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3F32-4162-6048-8DCD-5D34096C273E}" type="datetimeFigureOut">
              <a:rPr lang="en-US" smtClean="0"/>
              <a:t>1/28/15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4CC40-5078-C347-89F6-227F69CFE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39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3F32-4162-6048-8DCD-5D34096C273E}" type="datetimeFigureOut">
              <a:rPr lang="en-US" smtClean="0"/>
              <a:t>1/28/15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4CC40-5078-C347-89F6-227F69CFE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694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3F32-4162-6048-8DCD-5D34096C273E}" type="datetimeFigureOut">
              <a:rPr lang="en-US" smtClean="0"/>
              <a:t>1/28/15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4CC40-5078-C347-89F6-227F69CFE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110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3F32-4162-6048-8DCD-5D34096C273E}" type="datetimeFigureOut">
              <a:rPr lang="en-US" smtClean="0"/>
              <a:t>1/28/15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4CC40-5078-C347-89F6-227F69CFE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603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3F32-4162-6048-8DCD-5D34096C273E}" type="datetimeFigureOut">
              <a:rPr lang="en-US" smtClean="0"/>
              <a:t>1/28/15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4CC40-5078-C347-89F6-227F69CFE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573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3F32-4162-6048-8DCD-5D34096C273E}" type="datetimeFigureOut">
              <a:rPr lang="en-US" smtClean="0"/>
              <a:t>1/28/15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4CC40-5078-C347-89F6-227F69CFE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606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3F32-4162-6048-8DCD-5D34096C273E}" type="datetimeFigureOut">
              <a:rPr lang="en-US" smtClean="0"/>
              <a:t>1/28/15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4CC40-5078-C347-89F6-227F69CFE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58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73F32-4162-6048-8DCD-5D34096C273E}" type="datetimeFigureOut">
              <a:rPr lang="en-US" smtClean="0"/>
              <a:t>1/28/15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4CC40-5078-C347-89F6-227F69CFE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5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gif"/><Relationship Id="rId3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Relationship Id="rId3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Relationship Id="rId3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Relationship Id="rId3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gi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wormitchurch.org.uk/clientimages/sampleheartlight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85"/>
          <a:stretch/>
        </p:blipFill>
        <p:spPr bwMode="auto">
          <a:xfrm>
            <a:off x="0" y="0"/>
            <a:ext cx="9144000" cy="6877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6199" y="990600"/>
            <a:ext cx="9144000" cy="3531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  <a:effectLst>
                  <a:glow rad="1270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我聽主一次次呼召，今願跟隨我主的腳步， </a:t>
            </a:r>
          </a:p>
          <a:p>
            <a:pPr algn="ctr"/>
            <a:r>
              <a:rPr lang="zh-TW" altLang="en-US" sz="3200" dirty="0">
                <a:solidFill>
                  <a:schemeClr val="bg1"/>
                </a:solidFill>
                <a:effectLst>
                  <a:glow rad="1270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使我不再完整如故，惟願生命在我有出路； </a:t>
            </a:r>
          </a:p>
          <a:p>
            <a:pPr algn="ctr"/>
            <a:r>
              <a:rPr lang="zh-TW" altLang="en-US" sz="3200" dirty="0">
                <a:solidFill>
                  <a:schemeClr val="bg1"/>
                </a:solidFill>
                <a:effectLst>
                  <a:glow rad="1270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將我種下，直到復活的萌芽， </a:t>
            </a:r>
          </a:p>
          <a:p>
            <a:pPr algn="ctr"/>
            <a:r>
              <a:rPr lang="zh-TW" altLang="en-US" sz="3200" dirty="0">
                <a:solidFill>
                  <a:schemeClr val="bg1"/>
                </a:solidFill>
                <a:effectLst>
                  <a:glow rad="1270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結成滿穗，一粒擴增百倍。 </a:t>
            </a:r>
          </a:p>
          <a:p>
            <a:pPr algn="ctr"/>
            <a:r>
              <a:rPr lang="zh-TW" altLang="en-US" sz="3200" dirty="0">
                <a:solidFill>
                  <a:schemeClr val="bg1"/>
                </a:solidFill>
                <a:effectLst>
                  <a:glow rad="1270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我聽主一次次呼召，今願跟隨我主的腳步， </a:t>
            </a:r>
          </a:p>
          <a:p>
            <a:pPr algn="ctr"/>
            <a:r>
              <a:rPr lang="zh-TW" altLang="en-US" sz="3200" dirty="0">
                <a:solidFill>
                  <a:schemeClr val="bg1"/>
                </a:solidFill>
                <a:effectLst>
                  <a:glow rad="1270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使我不再完整如故，惟願生命在我有出路。</a:t>
            </a:r>
            <a:r>
              <a:rPr lang="zh-TW" altLang="en-US" sz="315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　</a:t>
            </a:r>
          </a:p>
          <a:p>
            <a:pPr algn="ctr"/>
            <a:endParaRPr lang="zh-TW" altLang="en-US" sz="3150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38538" y="177225"/>
            <a:ext cx="41985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</a:t>
            </a:r>
            <a:r>
              <a:rPr lang="zh-TW" altLang="en-US" sz="3200" u="sng" dirty="0">
                <a:solidFill>
                  <a:schemeClr val="bg1"/>
                </a:solidFill>
                <a:effectLst>
                  <a:glow rad="1270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我們是一粒粒麥子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</a:t>
            </a:r>
            <a:endParaRPr lang="en-US" sz="3200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29600" y="300335"/>
            <a:ext cx="6142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/2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2" descr="http://www.uponthisrock.com/powerpointbacks/autumnfish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96155" y="2637787"/>
            <a:ext cx="67212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dirty="0">
                <a:latin typeface="華康宗楷體 Std W7" pitchFamily="66" charset="-120"/>
                <a:ea typeface="華康宗楷體 Std W7" pitchFamily="66" charset="-120"/>
              </a:rPr>
              <a:t>約翰福</a:t>
            </a:r>
            <a:r>
              <a:rPr lang="zh-TW" altLang="en-US" sz="4400" dirty="0" smtClean="0">
                <a:latin typeface="華康宗楷體 Std W7" pitchFamily="66" charset="-120"/>
                <a:ea typeface="華康宗楷體 Std W7" pitchFamily="66" charset="-120"/>
              </a:rPr>
              <a:t>音 </a:t>
            </a:r>
            <a:r>
              <a:rPr lang="en-US" altLang="zh-CN" sz="4400" dirty="0" smtClean="0">
                <a:latin typeface="華康宗楷體 Std W7" pitchFamily="66" charset="-120"/>
                <a:ea typeface="華康宗楷體 Std W7" pitchFamily="66" charset="-120"/>
              </a:rPr>
              <a:t>18</a:t>
            </a:r>
            <a:r>
              <a:rPr lang="en-US" altLang="zh-TW" sz="4400" dirty="0" smtClean="0">
                <a:latin typeface="華康宗楷體 Std W7" pitchFamily="66" charset="-120"/>
                <a:ea typeface="華康宗楷體 Std W7" pitchFamily="66" charset="-120"/>
              </a:rPr>
              <a:t>:</a:t>
            </a:r>
            <a:r>
              <a:rPr lang="en-US" altLang="zh-CN" sz="4400" dirty="0" smtClean="0">
                <a:latin typeface="華康宗楷體 Std W7" pitchFamily="66" charset="-120"/>
                <a:ea typeface="華康宗楷體 Std W7" pitchFamily="66" charset="-120"/>
              </a:rPr>
              <a:t>1</a:t>
            </a:r>
            <a:r>
              <a:rPr lang="en-US" altLang="zh-TW" sz="4400" dirty="0" smtClean="0">
                <a:latin typeface="華康宗楷體 Std W7" pitchFamily="66" charset="-120"/>
                <a:ea typeface="華康宗楷體 Std W7" pitchFamily="66" charset="-120"/>
              </a:rPr>
              <a:t>-11</a:t>
            </a:r>
            <a:endParaRPr lang="en-US" altLang="zh-CN" sz="4400" dirty="0" smtClean="0">
              <a:solidFill>
                <a:srgbClr val="002060"/>
              </a:solidFill>
              <a:latin typeface="華康正顏楷體 Std W9" pitchFamily="66" charset="-120"/>
              <a:ea typeface="華康正顏楷體 Std W9" pitchFamily="66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52600" y="738426"/>
            <a:ext cx="595547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請翻閱座位前的聖經</a:t>
            </a:r>
            <a:endParaRPr lang="en-US" sz="5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05199" y="1550313"/>
            <a:ext cx="420018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000" dirty="0">
                <a:latin typeface="華康宗楷體 Std W7" pitchFamily="66" charset="-120"/>
                <a:ea typeface="華康宗楷體 Std W7" pitchFamily="66" charset="-120"/>
              </a:rPr>
              <a:t>新</a:t>
            </a:r>
            <a:r>
              <a:rPr lang="zh-TW" altLang="en-US" sz="5000" dirty="0" smtClean="0">
                <a:latin typeface="華康宗楷體 Std W7" pitchFamily="66" charset="-120"/>
                <a:ea typeface="華康宗楷體 Std W7" pitchFamily="66" charset="-120"/>
              </a:rPr>
              <a:t>約第 </a:t>
            </a:r>
            <a:r>
              <a:rPr lang="en-US" altLang="zh-TW" sz="5000" u="sng" dirty="0" smtClean="0">
                <a:solidFill>
                  <a:srgbClr val="0000CC"/>
                </a:solidFill>
                <a:latin typeface="華康宗楷體 Std W7" pitchFamily="66" charset="-120"/>
                <a:ea typeface="華康宗楷體 Std W7" pitchFamily="66" charset="-120"/>
              </a:rPr>
              <a:t>127</a:t>
            </a:r>
            <a:r>
              <a:rPr lang="zh-CN" altLang="en-US" sz="5000" dirty="0" smtClean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5000" dirty="0" smtClean="0">
                <a:latin typeface="華康宗楷體 Std W7" pitchFamily="66" charset="-120"/>
                <a:ea typeface="華康宗楷體 Std W7" pitchFamily="66" charset="-120"/>
              </a:rPr>
              <a:t>頁</a:t>
            </a:r>
            <a:endParaRPr lang="en-US" sz="5000" dirty="0"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259229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wrecked.org/wp-content/uploads/2013/04/Betray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0377" y="1778176"/>
            <a:ext cx="431400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600" dirty="0" smtClean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「被賣四記號」</a:t>
            </a:r>
            <a:endParaRPr lang="en-US" sz="4600" dirty="0">
              <a:solidFill>
                <a:prstClr val="white"/>
              </a:solidFill>
              <a:effectLst>
                <a:glow rad="101600">
                  <a:srgbClr val="5B9BD5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67024" y="2463757"/>
            <a:ext cx="23407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約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18:1-11)</a:t>
            </a:r>
            <a:endParaRPr lang="en-US" sz="3000" dirty="0">
              <a:solidFill>
                <a:prstClr val="white"/>
              </a:solidFill>
              <a:effectLst>
                <a:glow rad="101600">
                  <a:srgbClr val="5B9BD5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53744" y="6035510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主日信息</a:t>
            </a:r>
            <a:endParaRPr lang="en-US" sz="40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70256" y="6035510"/>
            <a:ext cx="28937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srgbClr val="FFC0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1/28/2015</a:t>
            </a:r>
            <a:endParaRPr lang="en-US" sz="4000" dirty="0">
              <a:solidFill>
                <a:srgbClr val="FFC000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0377" y="6066287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薛忠勇 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弟兄</a:t>
            </a:r>
            <a:endParaRPr lang="en-US" sz="3000" dirty="0">
              <a:solidFill>
                <a:prstClr val="white"/>
              </a:solidFill>
              <a:effectLst>
                <a:glow rad="101600">
                  <a:srgbClr val="5B9BD5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18637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eftcoastvoices.files.wordpress.com/2011/06/fla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86" y="130629"/>
            <a:ext cx="4771118" cy="3497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websticker.com/imgs/flag/Wavy_Ca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238806"/>
            <a:ext cx="3389086" cy="3389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condition1industries.com/images/USFlag50Star_0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16"/>
          <a:stretch/>
        </p:blipFill>
        <p:spPr bwMode="auto">
          <a:xfrm>
            <a:off x="2550432" y="3797061"/>
            <a:ext cx="4323897" cy="2937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11102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ractur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rochestertalon.com/wp-content/uploads/2013/10/college-logo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43" y="1132114"/>
            <a:ext cx="8713869" cy="477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traditions.cultural-china.com/chinaWH/images/arbigimages/0543d6e9e92e7039a774c7edf8c0628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43" y="275771"/>
            <a:ext cx="8713869" cy="6582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49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graphicpanic.com/images/cross-powerpoi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images.acswebnetworks.com/1/2094/commun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4" y="261257"/>
            <a:ext cx="5381625" cy="44577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9223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ldsseminary.files.wordpress.com/2013/03/228-betrayl-of-jes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701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88191" y="2421481"/>
            <a:ext cx="3139321" cy="37155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4800" b="1" dirty="0" smtClean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*</a:t>
            </a:r>
            <a:r>
              <a:rPr lang="zh-TW" altLang="en-US" sz="42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一</a:t>
            </a:r>
            <a:r>
              <a:rPr lang="zh-TW" altLang="en-US" sz="42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個園子</a:t>
            </a:r>
            <a:endParaRPr lang="en-US" altLang="zh-TW" sz="4200" dirty="0" smtClean="0">
              <a:solidFill>
                <a:prstClr val="white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4800" b="1" dirty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*</a:t>
            </a:r>
            <a:r>
              <a:rPr lang="zh-TW" altLang="en-US" sz="42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一個親吻</a:t>
            </a:r>
            <a:endParaRPr lang="en-US" altLang="zh-TW" sz="4200" dirty="0" smtClean="0">
              <a:solidFill>
                <a:prstClr val="white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4800" b="1" dirty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*</a:t>
            </a:r>
            <a:r>
              <a:rPr lang="zh-TW" altLang="en-US" sz="42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一把刀</a:t>
            </a:r>
            <a:endParaRPr lang="en-US" altLang="zh-TW" sz="4200" dirty="0" smtClean="0">
              <a:solidFill>
                <a:prstClr val="white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4800" b="1" dirty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*</a:t>
            </a:r>
            <a:r>
              <a:rPr lang="zh-TW" altLang="en-US" sz="42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一個杯</a:t>
            </a:r>
            <a:endParaRPr lang="en-US" sz="4200" dirty="0">
              <a:solidFill>
                <a:prstClr val="white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528485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gospellife.us/hp_wordpress/wp-content/uploads/2013/09/john-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4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73750" y="633045"/>
            <a:ext cx="691407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</a:t>
            </a:r>
            <a:r>
              <a:rPr lang="en-US" altLang="zh-TW" sz="40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</a:t>
            </a:r>
            <a:r>
              <a:rPr lang="zh-TW" altLang="en-US" sz="40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至</a:t>
            </a:r>
            <a:r>
              <a:rPr lang="en-US" altLang="zh-TW" sz="40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12</a:t>
            </a:r>
            <a:r>
              <a:rPr lang="zh-TW" altLang="en-US" sz="40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章  </a:t>
            </a:r>
            <a:r>
              <a:rPr lang="zh-TW" altLang="en-US" sz="4000" dirty="0" smtClean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耶穌公開傳道事蹟</a:t>
            </a:r>
            <a:endParaRPr lang="en-US" altLang="zh-TW" sz="4000" dirty="0" smtClean="0">
              <a:solidFill>
                <a:srgbClr val="FFFF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40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13</a:t>
            </a:r>
            <a:r>
              <a:rPr lang="zh-TW" altLang="en-US" sz="40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至</a:t>
            </a:r>
            <a:r>
              <a:rPr lang="en-US" altLang="zh-TW" sz="40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16</a:t>
            </a:r>
            <a:r>
              <a:rPr lang="zh-TW" altLang="en-US" sz="40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章  </a:t>
            </a:r>
            <a:r>
              <a:rPr lang="zh-TW" altLang="en-US" sz="4000" dirty="0" smtClean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耶穌私下教導門徒</a:t>
            </a:r>
            <a:endParaRPr lang="en-US" altLang="zh-TW" sz="4000" dirty="0" smtClean="0">
              <a:solidFill>
                <a:srgbClr val="FFFF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sz="4000" dirty="0" smtClean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 </a:t>
            </a:r>
            <a:r>
              <a:rPr lang="en-US" sz="3200" dirty="0" smtClean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</a:t>
            </a:r>
            <a:r>
              <a:rPr lang="en-US" altLang="zh-TW" sz="40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17</a:t>
            </a:r>
            <a:r>
              <a:rPr lang="zh-TW" altLang="en-US" sz="40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章</a:t>
            </a:r>
            <a:r>
              <a:rPr lang="en-US" sz="40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</a:t>
            </a:r>
            <a:r>
              <a:rPr lang="en-US" sz="40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  <a:sym typeface="Webdings" panose="05030102010509060703" pitchFamily="18" charset="2"/>
              </a:rPr>
              <a:t></a:t>
            </a:r>
            <a:r>
              <a:rPr lang="zh-TW" altLang="en-US" sz="4000" dirty="0" smtClean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大祭司的祈禱</a:t>
            </a:r>
            <a:endParaRPr lang="en-US" sz="4000" dirty="0">
              <a:solidFill>
                <a:srgbClr val="FFFF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88314" y="4118238"/>
            <a:ext cx="63979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18</a:t>
            </a:r>
            <a:r>
              <a:rPr lang="zh-TW" altLang="en-US" sz="40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章</a:t>
            </a:r>
            <a:r>
              <a:rPr lang="en-US" sz="40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</a:t>
            </a:r>
            <a:r>
              <a:rPr lang="zh-TW" altLang="en-US" sz="4000" dirty="0" smtClean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  <a:sym typeface="Webdings" panose="05030102010509060703" pitchFamily="18" charset="2"/>
              </a:rPr>
              <a:t>耶穌</a:t>
            </a:r>
            <a:r>
              <a:rPr lang="zh-TW" altLang="en-US" sz="4000" dirty="0" smtClean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的被捕與受難</a:t>
            </a:r>
            <a:endParaRPr lang="en-US" sz="4000" dirty="0">
              <a:solidFill>
                <a:srgbClr val="FFFF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49674332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recked.org/wp-content/uploads/2013/04/Betrayal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1" y="179285"/>
            <a:ext cx="35846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一</a:t>
            </a:r>
            <a:r>
              <a:rPr lang="en-US" altLang="zh-TW" sz="34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. </a:t>
            </a:r>
            <a:r>
              <a:rPr lang="zh-TW" altLang="en-US" sz="3400" u="sng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  <a:sym typeface="Webdings" panose="05030102010509060703" pitchFamily="18" charset="2"/>
              </a:rPr>
              <a:t>客西馬尼園</a:t>
            </a:r>
            <a:endParaRPr lang="en-US" sz="3400" u="sng" dirty="0">
              <a:solidFill>
                <a:srgbClr val="002060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5515" y="933719"/>
            <a:ext cx="8468985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耶穌說了這話，就同門徒出去，</a:t>
            </a:r>
            <a:r>
              <a:rPr lang="zh-TW" altLang="en-US" sz="3400" dirty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過了汲</a:t>
            </a:r>
            <a:r>
              <a:rPr lang="zh-TW" altLang="en-US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淪溪</a:t>
            </a:r>
            <a:endParaRPr lang="en-US" altLang="zh-TW" sz="3400" dirty="0" smtClean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在那裡有一個</a:t>
            </a:r>
            <a:r>
              <a:rPr lang="zh-TW" altLang="en-US" sz="34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園子</a:t>
            </a:r>
            <a:r>
              <a:rPr lang="en-US" altLang="zh-TW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  <a:r>
              <a:rPr lang="en-US" altLang="zh-TW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(1</a:t>
            </a:r>
            <a:r>
              <a:rPr lang="zh-TW" altLang="en-US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節</a:t>
            </a:r>
            <a:r>
              <a:rPr lang="en-US" altLang="zh-TW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  <a:endParaRPr lang="en-US" sz="3000" dirty="0">
              <a:solidFill>
                <a:prstClr val="black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5158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baxt_jerusalem-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127000"/>
            <a:ext cx="9137650" cy="656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8" name="Freeform 4"/>
          <p:cNvSpPr>
            <a:spLocks/>
          </p:cNvSpPr>
          <p:nvPr/>
        </p:nvSpPr>
        <p:spPr bwMode="auto">
          <a:xfrm>
            <a:off x="2463800" y="2738438"/>
            <a:ext cx="2967038" cy="2071687"/>
          </a:xfrm>
          <a:custGeom>
            <a:avLst/>
            <a:gdLst>
              <a:gd name="T0" fmla="*/ 1869 w 1869"/>
              <a:gd name="T1" fmla="*/ 323 h 1305"/>
              <a:gd name="T2" fmla="*/ 1869 w 1869"/>
              <a:gd name="T3" fmla="*/ 441 h 1305"/>
              <a:gd name="T4" fmla="*/ 1763 w 1869"/>
              <a:gd name="T5" fmla="*/ 489 h 1305"/>
              <a:gd name="T6" fmla="*/ 1450 w 1869"/>
              <a:gd name="T7" fmla="*/ 486 h 1305"/>
              <a:gd name="T8" fmla="*/ 1203 w 1869"/>
              <a:gd name="T9" fmla="*/ 598 h 1305"/>
              <a:gd name="T10" fmla="*/ 1030 w 1869"/>
              <a:gd name="T11" fmla="*/ 742 h 1305"/>
              <a:gd name="T12" fmla="*/ 797 w 1869"/>
              <a:gd name="T13" fmla="*/ 947 h 1305"/>
              <a:gd name="T14" fmla="*/ 429 w 1869"/>
              <a:gd name="T15" fmla="*/ 1104 h 1305"/>
              <a:gd name="T16" fmla="*/ 253 w 1869"/>
              <a:gd name="T17" fmla="*/ 1165 h 1305"/>
              <a:gd name="T18" fmla="*/ 163 w 1869"/>
              <a:gd name="T19" fmla="*/ 1305 h 1305"/>
              <a:gd name="T20" fmla="*/ 16 w 1869"/>
              <a:gd name="T21" fmla="*/ 1270 h 1305"/>
              <a:gd name="T22" fmla="*/ 0 w 1869"/>
              <a:gd name="T23" fmla="*/ 1184 h 1305"/>
              <a:gd name="T24" fmla="*/ 48 w 1869"/>
              <a:gd name="T25" fmla="*/ 905 h 1305"/>
              <a:gd name="T26" fmla="*/ 186 w 1869"/>
              <a:gd name="T27" fmla="*/ 771 h 1305"/>
              <a:gd name="T28" fmla="*/ 298 w 1869"/>
              <a:gd name="T29" fmla="*/ 710 h 1305"/>
              <a:gd name="T30" fmla="*/ 605 w 1869"/>
              <a:gd name="T31" fmla="*/ 601 h 1305"/>
              <a:gd name="T32" fmla="*/ 829 w 1869"/>
              <a:gd name="T33" fmla="*/ 454 h 1305"/>
              <a:gd name="T34" fmla="*/ 1040 w 1869"/>
              <a:gd name="T35" fmla="*/ 329 h 1305"/>
              <a:gd name="T36" fmla="*/ 1238 w 1869"/>
              <a:gd name="T37" fmla="*/ 233 h 1305"/>
              <a:gd name="T38" fmla="*/ 1290 w 1869"/>
              <a:gd name="T39" fmla="*/ 182 h 1305"/>
              <a:gd name="T40" fmla="*/ 1235 w 1869"/>
              <a:gd name="T41" fmla="*/ 86 h 1305"/>
              <a:gd name="T42" fmla="*/ 1184 w 1869"/>
              <a:gd name="T43" fmla="*/ 22 h 1305"/>
              <a:gd name="T44" fmla="*/ 1232 w 1869"/>
              <a:gd name="T45" fmla="*/ 0 h 1305"/>
              <a:gd name="T46" fmla="*/ 1869 w 1869"/>
              <a:gd name="T47" fmla="*/ 323 h 1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869" h="1305">
                <a:moveTo>
                  <a:pt x="1869" y="323"/>
                </a:moveTo>
                <a:lnTo>
                  <a:pt x="1869" y="441"/>
                </a:lnTo>
                <a:lnTo>
                  <a:pt x="1763" y="489"/>
                </a:lnTo>
                <a:lnTo>
                  <a:pt x="1450" y="486"/>
                </a:lnTo>
                <a:lnTo>
                  <a:pt x="1203" y="598"/>
                </a:lnTo>
                <a:lnTo>
                  <a:pt x="1030" y="742"/>
                </a:lnTo>
                <a:lnTo>
                  <a:pt x="797" y="947"/>
                </a:lnTo>
                <a:lnTo>
                  <a:pt x="429" y="1104"/>
                </a:lnTo>
                <a:lnTo>
                  <a:pt x="253" y="1165"/>
                </a:lnTo>
                <a:lnTo>
                  <a:pt x="163" y="1305"/>
                </a:lnTo>
                <a:lnTo>
                  <a:pt x="16" y="1270"/>
                </a:lnTo>
                <a:lnTo>
                  <a:pt x="0" y="1184"/>
                </a:lnTo>
                <a:lnTo>
                  <a:pt x="48" y="905"/>
                </a:lnTo>
                <a:lnTo>
                  <a:pt x="186" y="771"/>
                </a:lnTo>
                <a:lnTo>
                  <a:pt x="298" y="710"/>
                </a:lnTo>
                <a:lnTo>
                  <a:pt x="605" y="601"/>
                </a:lnTo>
                <a:lnTo>
                  <a:pt x="829" y="454"/>
                </a:lnTo>
                <a:lnTo>
                  <a:pt x="1040" y="329"/>
                </a:lnTo>
                <a:lnTo>
                  <a:pt x="1238" y="233"/>
                </a:lnTo>
                <a:lnTo>
                  <a:pt x="1290" y="182"/>
                </a:lnTo>
                <a:lnTo>
                  <a:pt x="1235" y="86"/>
                </a:lnTo>
                <a:lnTo>
                  <a:pt x="1184" y="22"/>
                </a:lnTo>
                <a:lnTo>
                  <a:pt x="1232" y="0"/>
                </a:lnTo>
                <a:lnTo>
                  <a:pt x="1869" y="323"/>
                </a:lnTo>
                <a:close/>
              </a:path>
            </a:pathLst>
          </a:custGeom>
          <a:solidFill>
            <a:srgbClr val="6600CC">
              <a:alpha val="3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1512" name="AutoShape 8"/>
          <p:cNvSpPr>
            <a:spLocks noChangeArrowheads="1"/>
          </p:cNvSpPr>
          <p:nvPr/>
        </p:nvSpPr>
        <p:spPr bwMode="auto">
          <a:xfrm>
            <a:off x="5999163" y="3173413"/>
            <a:ext cx="741362" cy="568325"/>
          </a:xfrm>
          <a:prstGeom prst="wedgeRectCallout">
            <a:avLst>
              <a:gd name="adj1" fmla="val -33514"/>
              <a:gd name="adj2" fmla="val -155588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ea typeface="SimHei" panose="02010609060101010101" pitchFamily="49" charset="-122"/>
              </a:rPr>
              <a:t>聖殿</a:t>
            </a: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3290888" y="3635375"/>
            <a:ext cx="879475" cy="376238"/>
          </a:xfrm>
          <a:prstGeom prst="rect">
            <a:avLst/>
          </a:prstGeom>
          <a:solidFill>
            <a:srgbClr val="FFFFFF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ea typeface="SimHei" panose="02010609060101010101" pitchFamily="49" charset="-122"/>
              </a:rPr>
              <a:t>大衛城</a:t>
            </a:r>
          </a:p>
        </p:txBody>
      </p:sp>
      <p:sp>
        <p:nvSpPr>
          <p:cNvPr id="21517" name="AutoShape 13"/>
          <p:cNvSpPr>
            <a:spLocks noChangeArrowheads="1"/>
          </p:cNvSpPr>
          <p:nvPr/>
        </p:nvSpPr>
        <p:spPr bwMode="auto">
          <a:xfrm>
            <a:off x="7132638" y="4343400"/>
            <a:ext cx="1062037" cy="568325"/>
          </a:xfrm>
          <a:prstGeom prst="wedgeRectCallout">
            <a:avLst>
              <a:gd name="adj1" fmla="val 32065"/>
              <a:gd name="adj2" fmla="val -134079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Hei" panose="02010609060101010101" pitchFamily="49" charset="-122"/>
              </a:rPr>
              <a:t>橄欖山</a:t>
            </a:r>
          </a:p>
        </p:txBody>
      </p:sp>
      <p:sp>
        <p:nvSpPr>
          <p:cNvPr id="21519" name="AutoShape 15"/>
          <p:cNvSpPr>
            <a:spLocks noChangeArrowheads="1"/>
          </p:cNvSpPr>
          <p:nvPr/>
        </p:nvSpPr>
        <p:spPr bwMode="auto">
          <a:xfrm>
            <a:off x="5522913" y="4579938"/>
            <a:ext cx="1062037" cy="568325"/>
          </a:xfrm>
          <a:prstGeom prst="wedgeRectCallout">
            <a:avLst>
              <a:gd name="adj1" fmla="val 11435"/>
              <a:gd name="adj2" fmla="val -119833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Hei" panose="02010609060101010101" pitchFamily="49" charset="-122"/>
              </a:rPr>
              <a:t>汲淪溪</a:t>
            </a:r>
          </a:p>
        </p:txBody>
      </p:sp>
      <p:sp>
        <p:nvSpPr>
          <p:cNvPr id="21520" name="Text Box 16"/>
          <p:cNvSpPr txBox="1">
            <a:spLocks noChangeArrowheads="1"/>
          </p:cNvSpPr>
          <p:nvPr/>
        </p:nvSpPr>
        <p:spPr bwMode="auto">
          <a:xfrm>
            <a:off x="401638" y="209550"/>
            <a:ext cx="292735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ea typeface="SimHei" panose="02010609060101010101" pitchFamily="49" charset="-122"/>
              </a:rPr>
              <a:t>耶穌時代的耶路撒冷</a:t>
            </a:r>
          </a:p>
        </p:txBody>
      </p:sp>
      <p:sp>
        <p:nvSpPr>
          <p:cNvPr id="21521" name="AutoShape 17"/>
          <p:cNvSpPr>
            <a:spLocks noChangeArrowheads="1"/>
          </p:cNvSpPr>
          <p:nvPr/>
        </p:nvSpPr>
        <p:spPr bwMode="auto">
          <a:xfrm>
            <a:off x="4875213" y="63500"/>
            <a:ext cx="1076325" cy="568325"/>
          </a:xfrm>
          <a:prstGeom prst="wedgeRectCallout">
            <a:avLst>
              <a:gd name="adj1" fmla="val -28468"/>
              <a:gd name="adj2" fmla="val 91060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>
                <a:solidFill>
                  <a:srgbClr val="000000"/>
                </a:solidFill>
                <a:ea typeface="SimHei" panose="02010609060101010101" pitchFamily="49" charset="-122"/>
              </a:rPr>
              <a:t>各各他</a:t>
            </a:r>
          </a:p>
        </p:txBody>
      </p:sp>
      <p:sp>
        <p:nvSpPr>
          <p:cNvPr id="21523" name="AutoShape 19"/>
          <p:cNvSpPr>
            <a:spLocks noChangeArrowheads="1"/>
          </p:cNvSpPr>
          <p:nvPr/>
        </p:nvSpPr>
        <p:spPr bwMode="auto">
          <a:xfrm>
            <a:off x="7132638" y="2076450"/>
            <a:ext cx="1797050" cy="568325"/>
          </a:xfrm>
          <a:prstGeom prst="wedgeRectCallout">
            <a:avLst>
              <a:gd name="adj1" fmla="val 16824"/>
              <a:gd name="adj2" fmla="val 119273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Hei" panose="02010609060101010101" pitchFamily="49" charset="-122"/>
              </a:rPr>
              <a:t>客西馬尼園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406639" y="980916"/>
            <a:ext cx="157607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600" dirty="0" smtClean="0">
                <a:solidFill>
                  <a:srgbClr val="C0000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(</a:t>
            </a:r>
            <a:r>
              <a:rPr lang="zh-TW" altLang="en-US" sz="2600" dirty="0" smtClean="0">
                <a:solidFill>
                  <a:srgbClr val="C0000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路</a:t>
            </a:r>
            <a:r>
              <a:rPr lang="en-US" altLang="zh-TW" sz="2600" dirty="0" smtClean="0">
                <a:solidFill>
                  <a:srgbClr val="C0000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22:39)</a:t>
            </a:r>
            <a:endParaRPr lang="en-US" sz="2600" dirty="0">
              <a:solidFill>
                <a:srgbClr val="C00000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92156" y="5211763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</a:t>
            </a:r>
            <a:r>
              <a:rPr lang="zh-TW" altLang="en-US" sz="3000" dirty="0">
                <a:solidFill>
                  <a:srgbClr val="00000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黝黑</a:t>
            </a:r>
            <a:r>
              <a:rPr lang="zh-TW" altLang="en-US" sz="3000" dirty="0" smtClean="0">
                <a:solidFill>
                  <a:srgbClr val="0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</a:t>
            </a:r>
            <a:endParaRPr lang="en-US" sz="3000" dirty="0">
              <a:solidFill>
                <a:srgbClr val="000000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19519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recked.org/wp-content/uploads/2013/04/Betrayal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1" y="179285"/>
            <a:ext cx="35846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一</a:t>
            </a:r>
            <a:r>
              <a:rPr lang="en-US" altLang="zh-TW" sz="34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. </a:t>
            </a:r>
            <a:r>
              <a:rPr lang="zh-TW" altLang="en-US" sz="3400" u="sng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  <a:sym typeface="Webdings" panose="05030102010509060703" pitchFamily="18" charset="2"/>
              </a:rPr>
              <a:t>客西馬尼園</a:t>
            </a:r>
            <a:endParaRPr lang="en-US" sz="3400" u="sng" dirty="0">
              <a:solidFill>
                <a:srgbClr val="002060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5515" y="933719"/>
            <a:ext cx="8468985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耶穌說了這話，就同門徒出去，</a:t>
            </a:r>
            <a:r>
              <a:rPr lang="zh-TW" altLang="en-US" sz="3400" dirty="0">
                <a:solidFill>
                  <a:prstClr val="black">
                    <a:lumMod val="50000"/>
                    <a:lumOff val="50000"/>
                  </a:prst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過了汲</a:t>
            </a:r>
            <a:r>
              <a:rPr lang="zh-TW" altLang="en-US" sz="3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淪溪</a:t>
            </a:r>
            <a:endParaRPr lang="en-US" altLang="zh-TW" sz="3400" dirty="0" smtClean="0">
              <a:solidFill>
                <a:prstClr val="black">
                  <a:lumMod val="50000"/>
                  <a:lumOff val="50000"/>
                </a:prstClr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在那裡有一個園子</a:t>
            </a:r>
            <a:r>
              <a:rPr lang="en-US" altLang="zh-TW" sz="3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  <a:r>
              <a:rPr lang="en-US" altLang="zh-TW" sz="3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(1</a:t>
            </a:r>
            <a:r>
              <a:rPr lang="zh-TW" altLang="en-US" sz="3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節</a:t>
            </a:r>
            <a:r>
              <a:rPr lang="en-US" altLang="zh-TW" sz="3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  <a:endParaRPr lang="en-US" sz="3000" dirty="0">
              <a:solidFill>
                <a:prstClr val="black">
                  <a:lumMod val="50000"/>
                  <a:lumOff val="50000"/>
                </a:prstClr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7804149" y="1545820"/>
            <a:ext cx="439616" cy="6072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3330" y="2153063"/>
            <a:ext cx="830067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zh-TW" altLang="en-US" sz="3000" dirty="0" smtClean="0">
                <a:solidFill>
                  <a:srgbClr val="5B9BD5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大衛當年逃亡押沙龍 </a:t>
            </a:r>
            <a:r>
              <a:rPr lang="en-US" altLang="zh-TW" sz="3000" dirty="0" smtClean="0">
                <a:solidFill>
                  <a:srgbClr val="5B9BD5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000" dirty="0" smtClean="0">
                <a:solidFill>
                  <a:srgbClr val="5B9BD5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撒下</a:t>
            </a:r>
            <a:r>
              <a:rPr lang="en-US" altLang="zh-TW" sz="3000" dirty="0" smtClean="0">
                <a:solidFill>
                  <a:srgbClr val="5B9BD5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15:23)</a:t>
            </a:r>
            <a:r>
              <a:rPr lang="zh-TW" altLang="en-US" sz="3000" dirty="0" smtClean="0">
                <a:solidFill>
                  <a:srgbClr val="5B9BD5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000" dirty="0" smtClean="0">
                <a:solidFill>
                  <a:srgbClr val="5B9BD5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=</a:t>
            </a:r>
            <a:r>
              <a:rPr lang="zh-TW" altLang="en-US" sz="3000" dirty="0" smtClean="0">
                <a:solidFill>
                  <a:srgbClr val="5B9BD5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</a:t>
            </a:r>
            <a:r>
              <a:rPr lang="zh-TW" altLang="en-US" sz="3000" dirty="0">
                <a:solidFill>
                  <a:srgbClr val="5B9BD5">
                    <a:lumMod val="50000"/>
                  </a:srgbClr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被拒絕</a:t>
            </a:r>
            <a:r>
              <a:rPr lang="zh-TW" altLang="en-US" sz="3000" dirty="0" smtClean="0">
                <a:solidFill>
                  <a:srgbClr val="5B9BD5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</a:t>
            </a:r>
            <a:endParaRPr lang="en-US" sz="3000" dirty="0">
              <a:solidFill>
                <a:srgbClr val="5B9BD5">
                  <a:lumMod val="50000"/>
                </a:srgbClr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13106" y="179285"/>
            <a:ext cx="32512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</a:t>
            </a:r>
            <a:r>
              <a:rPr lang="en-US" altLang="zh-TW" sz="3400" dirty="0" smtClean="0">
                <a:solidFill>
                  <a:srgbClr val="C0000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= </a:t>
            </a:r>
            <a:r>
              <a:rPr lang="zh-TW" altLang="en-US" sz="3400" dirty="0" smtClean="0">
                <a:solidFill>
                  <a:srgbClr val="C0000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壓油的地方</a:t>
            </a:r>
            <a:endParaRPr lang="en-US" sz="3400" u="sng" dirty="0">
              <a:solidFill>
                <a:srgbClr val="C00000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pic>
        <p:nvPicPr>
          <p:cNvPr id="5122" name="Picture 2" descr="http://cdn.crossmap.com/images/0/99/99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25" y="3565061"/>
            <a:ext cx="2398700" cy="239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762726" y="3538868"/>
            <a:ext cx="634019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聖經是有關兩個園子的故事</a:t>
            </a:r>
            <a:endParaRPr lang="en-US" altLang="zh-TW" sz="4000" dirty="0" smtClean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zh-TW" sz="40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</a:t>
            </a:r>
            <a:r>
              <a:rPr lang="zh-TW" altLang="en-US" sz="4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伊甸園</a:t>
            </a:r>
            <a:endParaRPr lang="en-US" altLang="zh-TW" sz="4000" dirty="0" smtClean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  <a:sym typeface="Wingdings" panose="05000000000000000000" pitchFamily="2" charset="2"/>
            </a:endParaRPr>
          </a:p>
          <a:p>
            <a:r>
              <a:rPr lang="zh-TW" altLang="zh-TW" sz="4000" dirty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</a:t>
            </a:r>
            <a:r>
              <a:rPr lang="zh-TW" altLang="en-US" sz="4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客西馬尼園</a:t>
            </a:r>
            <a:endParaRPr lang="en-US" sz="3400" dirty="0">
              <a:solidFill>
                <a:prstClr val="black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2041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recked.org/wp-content/uploads/2013/04/Betrayal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298936" y="1505341"/>
          <a:ext cx="8546126" cy="3108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273063"/>
                <a:gridCol w="427306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4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宗楷體 Std W7" panose="03000700000000000000" pitchFamily="66" charset="-120"/>
                          <a:ea typeface="華康宗楷體 Std W7" panose="03000700000000000000" pitchFamily="66" charset="-120"/>
                        </a:rPr>
                        <a:t>伊甸園</a:t>
                      </a:r>
                      <a:endParaRPr lang="en-US" sz="34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宗楷體 Std W7" panose="03000700000000000000" pitchFamily="66" charset="-120"/>
                        <a:ea typeface="華康宗楷體 Std W7" panose="03000700000000000000" pitchFamily="66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4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宗楷體 Std W7" panose="03000700000000000000" pitchFamily="66" charset="-120"/>
                          <a:ea typeface="華康宗楷體 Std W7" panose="03000700000000000000" pitchFamily="66" charset="-120"/>
                        </a:rPr>
                        <a:t>客西馬尼園</a:t>
                      </a:r>
                      <a:endParaRPr lang="en-US" sz="34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宗楷體 Std W7" panose="03000700000000000000" pitchFamily="66" charset="-120"/>
                        <a:ea typeface="華康宗楷體 Std W7" panose="03000700000000000000" pitchFamily="66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3400" dirty="0">
                        <a:latin typeface="華康宗楷體 Std W7" panose="03000700000000000000" pitchFamily="66" charset="-120"/>
                        <a:ea typeface="華康宗楷體 Std W7" panose="03000700000000000000" pitchFamily="66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 dirty="0">
                        <a:latin typeface="華康宗楷體 Std W7" panose="03000700000000000000" pitchFamily="66" charset="-120"/>
                        <a:ea typeface="華康宗楷體 Std W7" panose="03000700000000000000" pitchFamily="66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3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338201" y="2136492"/>
            <a:ext cx="857923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>
                <a:solidFill>
                  <a:srgbClr val="C0000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  <a:sym typeface="Wingdings" panose="05000000000000000000" pitchFamily="2" charset="2"/>
              </a:rPr>
              <a:t></a:t>
            </a:r>
            <a:r>
              <a:rPr lang="zh-TW" altLang="en-US" sz="3400" dirty="0">
                <a:solidFill>
                  <a:prstClr val="black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始祖亞當犯罪趺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倒    </a:t>
            </a:r>
            <a:r>
              <a:rPr lang="zh-TW" altLang="en-US" sz="3400" dirty="0" smtClean="0">
                <a:solidFill>
                  <a:srgbClr val="C0000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  <a:sym typeface="Wingdings" panose="05000000000000000000" pitchFamily="2" charset="2"/>
              </a:rPr>
              <a:t></a:t>
            </a:r>
            <a:r>
              <a:rPr lang="zh-TW" altLang="en-US" sz="3400" dirty="0">
                <a:solidFill>
                  <a:prstClr val="black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基督耶穌站穩立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場</a:t>
            </a:r>
            <a:endParaRPr lang="en-US" sz="3400" dirty="0">
              <a:solidFill>
                <a:prstClr val="black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5786" y="2752045"/>
            <a:ext cx="857923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  <a:sym typeface="Wingdings" panose="05000000000000000000" pitchFamily="2" charset="2"/>
              </a:rPr>
              <a:t></a:t>
            </a:r>
            <a:r>
              <a:rPr lang="zh-TW" altLang="en-US" sz="3400" dirty="0">
                <a:solidFill>
                  <a:prstClr val="black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上帝尋找亞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當          </a:t>
            </a:r>
            <a:r>
              <a:rPr lang="zh-TW" altLang="en-US" sz="3400" dirty="0" smtClean="0">
                <a:solidFill>
                  <a:srgbClr val="C0000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  <a:sym typeface="Wingdings" panose="05000000000000000000" pitchFamily="2" charset="2"/>
              </a:rPr>
              <a:t>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基督尋求天父</a:t>
            </a:r>
            <a:endParaRPr lang="en-US" sz="3400" dirty="0">
              <a:solidFill>
                <a:prstClr val="black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5786" y="3367598"/>
            <a:ext cx="857923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  <a:sym typeface="Wingdings" panose="05000000000000000000" pitchFamily="2" charset="2"/>
              </a:rPr>
              <a:t>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亞當躲藏上帝          </a:t>
            </a:r>
            <a:r>
              <a:rPr lang="zh-TW" altLang="en-US" sz="3400" dirty="0" smtClean="0">
                <a:solidFill>
                  <a:srgbClr val="C0000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  <a:sym typeface="Wingdings" panose="05000000000000000000" pitchFamily="2" charset="2"/>
              </a:rPr>
              <a:t>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基督走出空墳</a:t>
            </a:r>
            <a:endParaRPr lang="en-US" sz="3400" dirty="0">
              <a:solidFill>
                <a:prstClr val="black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5790" y="3987148"/>
            <a:ext cx="8788209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  <a:sym typeface="Wingdings" panose="05000000000000000000" pitchFamily="2" charset="2"/>
              </a:rPr>
              <a:t>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  <a:sym typeface="Wingdings" panose="05000000000000000000" pitchFamily="2" charset="2"/>
              </a:rPr>
              <a:t>撒旦引人到滅亡的樹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 </a:t>
            </a:r>
            <a:r>
              <a:rPr lang="zh-TW" altLang="en-US" sz="3400" dirty="0" smtClean="0">
                <a:solidFill>
                  <a:srgbClr val="C0000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  <a:sym typeface="Wingdings" panose="05000000000000000000" pitchFamily="2" charset="2"/>
              </a:rPr>
              <a:t></a:t>
            </a:r>
            <a:r>
              <a:rPr lang="zh-TW" altLang="en-US" sz="3400" dirty="0">
                <a:solidFill>
                  <a:prstClr val="black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  <a:sym typeface="Wingdings" panose="05000000000000000000" pitchFamily="2" charset="2"/>
              </a:rPr>
              <a:t>主</a:t>
            </a:r>
            <a:r>
              <a:rPr lang="zh-TW" altLang="en-US" sz="3400" dirty="0" smtClean="0">
                <a:solidFill>
                  <a:prstClr val="black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被掛在賜生命的樹</a:t>
            </a:r>
            <a:endParaRPr lang="en-US" sz="3400" dirty="0">
              <a:solidFill>
                <a:prstClr val="black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9" name="Up Arrow 8"/>
          <p:cNvSpPr/>
          <p:nvPr/>
        </p:nvSpPr>
        <p:spPr>
          <a:xfrm>
            <a:off x="2338754" y="826467"/>
            <a:ext cx="562708" cy="52753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94692" y="206917"/>
            <a:ext cx="253306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墮落</a:t>
            </a:r>
            <a:r>
              <a:rPr lang="en-US" altLang="zh-TW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/</a:t>
            </a:r>
            <a:r>
              <a:rPr lang="zh-TW" altLang="en-US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不順服</a:t>
            </a:r>
            <a:endParaRPr lang="en-US" sz="3400" dirty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11" name="Up Arrow 10"/>
          <p:cNvSpPr/>
          <p:nvPr/>
        </p:nvSpPr>
        <p:spPr>
          <a:xfrm>
            <a:off x="6324600" y="826467"/>
            <a:ext cx="562708" cy="52753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92703" y="232880"/>
            <a:ext cx="205056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生命</a:t>
            </a:r>
            <a:r>
              <a:rPr lang="en-US" altLang="zh-TW" sz="34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/</a:t>
            </a:r>
            <a:r>
              <a:rPr lang="zh-TW" altLang="en-US" sz="34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順服</a:t>
            </a:r>
            <a:endParaRPr lang="en-US" sz="3400" dirty="0">
              <a:solidFill>
                <a:srgbClr val="C000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15579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 animBg="1"/>
      <p:bldP spid="10" grpId="0"/>
      <p:bldP spid="11" grpId="0" animBg="1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allanstanglin.com/wp-content/uploads/Gethsemane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7916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1401" y="283088"/>
            <a:ext cx="890500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耶穌極其傷痛，禱告更加懇切，汗珠如大血點</a:t>
            </a:r>
            <a:endParaRPr lang="en-US" altLang="zh-TW" sz="3400" dirty="0" smtClean="0">
              <a:solidFill>
                <a:srgbClr val="FFFF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400" dirty="0" smtClean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滴在地上</a:t>
            </a:r>
            <a:r>
              <a:rPr lang="en-US" altLang="zh-TW" sz="3400" dirty="0" smtClean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  <a:r>
              <a:rPr lang="en-US" altLang="zh-TW" sz="3000" dirty="0" smtClean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000" dirty="0" smtClean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路</a:t>
            </a:r>
            <a:r>
              <a:rPr lang="en-US" altLang="zh-TW" sz="3000" dirty="0" smtClean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22:44)</a:t>
            </a:r>
            <a:endParaRPr lang="en-US" sz="3000" dirty="0">
              <a:solidFill>
                <a:srgbClr val="FFFF00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1400" y="1704949"/>
            <a:ext cx="869399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父啊，倘若可行，求你叫這杯離開我，</a:t>
            </a:r>
            <a:endParaRPr lang="en-US" altLang="zh-TW" sz="3400" dirty="0" smtClean="0">
              <a:solidFill>
                <a:srgbClr val="FFFF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400" dirty="0" smtClean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然而不</a:t>
            </a:r>
            <a:r>
              <a:rPr lang="en-US" altLang="zh-TW" sz="3400" dirty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\</a:t>
            </a:r>
            <a:r>
              <a:rPr lang="zh-TW" altLang="en-US" sz="3400" dirty="0" smtClean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要照我的意思，只要照你的意思</a:t>
            </a:r>
            <a:endParaRPr lang="en-US" altLang="zh-TW" sz="3400" dirty="0" smtClean="0">
              <a:solidFill>
                <a:srgbClr val="FFFF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400" dirty="0" smtClean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                                  </a:t>
            </a:r>
            <a:r>
              <a:rPr lang="en-US" altLang="zh-TW" sz="3000" dirty="0" smtClean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000" dirty="0" smtClean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太</a:t>
            </a:r>
            <a:r>
              <a:rPr lang="en-US" altLang="zh-TW" sz="3000" dirty="0" smtClean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26:39, </a:t>
            </a:r>
            <a:r>
              <a:rPr lang="zh-TW" altLang="en-US" sz="3000" dirty="0" smtClean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可</a:t>
            </a:r>
            <a:r>
              <a:rPr lang="en-US" altLang="zh-TW" sz="3000" dirty="0" smtClean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14:36)</a:t>
            </a:r>
            <a:endParaRPr lang="en-US" sz="3000" dirty="0">
              <a:solidFill>
                <a:srgbClr val="FFFF00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18010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plrt.org/wp-content/uploads/2013/07/two-choic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195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424916" y="3217983"/>
            <a:ext cx="1261884" cy="278537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7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順服神</a:t>
            </a:r>
            <a:endParaRPr lang="en-US" sz="7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9022" y="3217983"/>
            <a:ext cx="1261884" cy="278537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7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不順服</a:t>
            </a:r>
            <a:endParaRPr lang="en-US" sz="7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pic>
        <p:nvPicPr>
          <p:cNvPr id="5" name="Picture 2" descr="http://awesomeajdotcom.files.wordpress.com/2013/06/crossroad-path-in-lavender-meado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9577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zoom dir="in"/>
      </p:transition>
    </mc:Choice>
    <mc:Fallback xmlns="">
      <p:transition spd="slow">
        <p:zoom dir="in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wrecked.org/wp-content/uploads/2013/04/Betrayal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1" y="179285"/>
            <a:ext cx="35846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</a:t>
            </a:r>
            <a:r>
              <a:rPr lang="zh-TW" altLang="en-US" sz="3400" dirty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二</a:t>
            </a:r>
            <a:r>
              <a:rPr lang="en-US" altLang="zh-TW" sz="34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. </a:t>
            </a:r>
            <a:r>
              <a:rPr lang="zh-TW" altLang="en-US" sz="3400" u="sng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  <a:sym typeface="Webdings" panose="05030102010509060703" pitchFamily="18" charset="2"/>
              </a:rPr>
              <a:t>猶大的親吻</a:t>
            </a:r>
            <a:endParaRPr lang="en-US" sz="3400" u="sng" dirty="0">
              <a:solidFill>
                <a:srgbClr val="002060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5515" y="933719"/>
            <a:ext cx="8424101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賣耶穌的猶大也知道那地方</a:t>
            </a:r>
            <a:r>
              <a:rPr lang="en-US" altLang="zh-TW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  <a:r>
              <a:rPr lang="zh-TW" altLang="en-US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領了一隊兵</a:t>
            </a:r>
            <a:r>
              <a:rPr lang="en-US" altLang="zh-TW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就來到園裡</a:t>
            </a:r>
            <a:r>
              <a:rPr lang="en-US" altLang="zh-TW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  <a:r>
              <a:rPr lang="en-US" altLang="zh-TW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en-US" altLang="zh-TW" sz="3000" dirty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2</a:t>
            </a:r>
            <a:r>
              <a:rPr lang="zh-TW" altLang="en-US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節</a:t>
            </a:r>
            <a:r>
              <a:rPr lang="en-US" altLang="zh-TW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  <a:endParaRPr lang="en-US" sz="3000" dirty="0">
              <a:solidFill>
                <a:prstClr val="black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5514" y="2164426"/>
            <a:ext cx="7596951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說話之間</a:t>
            </a:r>
            <a:r>
              <a:rPr lang="en-US" altLang="zh-TW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  <a:r>
              <a:rPr lang="zh-TW" altLang="en-US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猶大走在前頭，就近耶穌，</a:t>
            </a:r>
            <a:endParaRPr lang="en-US" altLang="zh-TW" sz="3400" dirty="0" smtClean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要與祂親嘴。耶穌對他說，猶大，你用</a:t>
            </a:r>
            <a:endParaRPr lang="en-US" altLang="zh-TW" sz="3400" dirty="0" smtClean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親嘴的暗號賣人子麼</a:t>
            </a:r>
            <a:r>
              <a:rPr lang="zh-TW" altLang="en-US" sz="3400" dirty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？</a:t>
            </a:r>
            <a:r>
              <a:rPr lang="en-US" altLang="zh-TW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路</a:t>
            </a:r>
            <a:r>
              <a:rPr lang="en-US" altLang="zh-TW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22:47-48)</a:t>
            </a:r>
            <a:endParaRPr lang="en-US" sz="3000" dirty="0">
              <a:solidFill>
                <a:prstClr val="black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5514" y="933639"/>
            <a:ext cx="280076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賣耶穌的猶大</a:t>
            </a:r>
            <a:endParaRPr lang="en-US" sz="3000" dirty="0">
              <a:solidFill>
                <a:srgbClr val="C00000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20077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44"/>
          <a:stretch/>
        </p:blipFill>
        <p:spPr>
          <a:xfrm>
            <a:off x="638628" y="-14547"/>
            <a:ext cx="7910286" cy="687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579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 Kiss of Judas (El Beso de Judas), Francisco Salzillo, 175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37462" y="315748"/>
            <a:ext cx="3672800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我的百姓親近我，</a:t>
            </a:r>
            <a:endParaRPr lang="en-US" altLang="zh-TW" sz="3400" dirty="0" smtClean="0">
              <a:solidFill>
                <a:prstClr val="white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用嘴唇尊敬我</a:t>
            </a:r>
            <a:r>
              <a:rPr lang="zh-TW" altLang="en-US" sz="3400" dirty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，</a:t>
            </a:r>
            <a:endParaRPr lang="en-US" altLang="zh-TW" sz="3400" dirty="0" smtClean="0">
              <a:solidFill>
                <a:prstClr val="white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0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心卻遠離我。</a:t>
            </a:r>
            <a:endParaRPr lang="en-US" altLang="zh-TW" sz="3000" dirty="0" smtClean="0">
              <a:solidFill>
                <a:prstClr val="white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0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0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以賽亞</a:t>
            </a:r>
            <a:r>
              <a:rPr lang="en-US" altLang="zh-TW" sz="30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29:13)</a:t>
            </a:r>
            <a:endParaRPr lang="en-US" sz="3000" dirty="0">
              <a:solidFill>
                <a:prstClr val="white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pic>
        <p:nvPicPr>
          <p:cNvPr id="10242" name="Picture 2" descr="http://4.bp.blogspot.com/-1ExqNhIcJog/Tat2ppe8tkI/AAAAAAAAAhg/3wx4E2LGdQA/s1600/Betrayed%2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10" y="0"/>
            <a:ext cx="911639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4425" y="307495"/>
            <a:ext cx="890500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猶大是個賊，雖帶著錢囊，卻常取其中所存的</a:t>
            </a:r>
            <a:endParaRPr lang="en-US" altLang="zh-TW" sz="3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約</a:t>
            </a:r>
            <a:r>
              <a:rPr lang="en-US" altLang="zh-TW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12:6</a:t>
            </a:r>
            <a:r>
              <a:rPr lang="zh-TW" altLang="en-US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，</a:t>
            </a:r>
            <a:endParaRPr lang="en-US" sz="30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4425" y="1478721"/>
            <a:ext cx="4980851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猶大去見祭司長想把耶穌</a:t>
            </a:r>
            <a:endParaRPr lang="en-US" altLang="zh-TW" sz="3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交給他們，就問祭司長願</a:t>
            </a:r>
            <a:endParaRPr lang="en-US" altLang="zh-TW" sz="3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意給他多少錢</a:t>
            </a:r>
            <a:r>
              <a:rPr lang="en-US" altLang="zh-TW" sz="3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太</a:t>
            </a:r>
            <a:r>
              <a:rPr lang="en-US" altLang="zh-TW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26:15)</a:t>
            </a:r>
            <a:endParaRPr lang="en-US" sz="30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05082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www.shirtaday.com/pastShirts/20090427_worl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7" t="7506" r="10513"/>
          <a:stretch/>
        </p:blipFill>
        <p:spPr bwMode="auto">
          <a:xfrm>
            <a:off x="218659" y="0"/>
            <a:ext cx="7354957" cy="6843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2882346" y="2390456"/>
            <a:ext cx="1948070" cy="17294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9000" dirty="0" smtClean="0">
                <a:solidFill>
                  <a:srgbClr val="C0000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我</a:t>
            </a:r>
            <a:endParaRPr lang="en-US" sz="9000" dirty="0">
              <a:solidFill>
                <a:srgbClr val="C00000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4" name="Down Arrow 3"/>
          <p:cNvSpPr/>
          <p:nvPr/>
        </p:nvSpPr>
        <p:spPr>
          <a:xfrm rot="18431860">
            <a:off x="1762134" y="1671185"/>
            <a:ext cx="854765" cy="1212574"/>
          </a:xfrm>
          <a:prstGeom prst="downArrow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own Arrow 4"/>
          <p:cNvSpPr/>
          <p:nvPr/>
        </p:nvSpPr>
        <p:spPr>
          <a:xfrm rot="15227779">
            <a:off x="1534736" y="3610495"/>
            <a:ext cx="854765" cy="1212574"/>
          </a:xfrm>
          <a:prstGeom prst="downArrow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 rot="10424558">
            <a:off x="3599312" y="4651852"/>
            <a:ext cx="854765" cy="1212574"/>
          </a:xfrm>
          <a:prstGeom prst="downArrow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Down Arrow 6"/>
          <p:cNvSpPr/>
          <p:nvPr/>
        </p:nvSpPr>
        <p:spPr>
          <a:xfrm rot="7381156">
            <a:off x="5275226" y="3490513"/>
            <a:ext cx="854765" cy="1212574"/>
          </a:xfrm>
          <a:prstGeom prst="downArrow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3428998" y="821681"/>
            <a:ext cx="854765" cy="1212574"/>
          </a:xfrm>
          <a:prstGeom prst="downArrow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Down Arrow 8"/>
          <p:cNvSpPr/>
          <p:nvPr/>
        </p:nvSpPr>
        <p:spPr>
          <a:xfrm rot="4178906">
            <a:off x="5120109" y="1786480"/>
            <a:ext cx="854765" cy="1212574"/>
          </a:xfrm>
          <a:prstGeom prst="downArrow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Striped Right Arrow 9"/>
          <p:cNvSpPr/>
          <p:nvPr/>
        </p:nvSpPr>
        <p:spPr>
          <a:xfrm rot="19673026">
            <a:off x="6399521" y="2134741"/>
            <a:ext cx="1435618" cy="1132383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87090" y="1322799"/>
            <a:ext cx="954107" cy="141462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5000" dirty="0" smtClean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耶穌</a:t>
            </a:r>
            <a:endParaRPr lang="en-US" sz="5000" dirty="0">
              <a:solidFill>
                <a:srgbClr val="FFFF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56504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www.wrecked.org/wp-content/uploads/2013/04/Betrayal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1" y="179285"/>
            <a:ext cx="31486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三</a:t>
            </a:r>
            <a:r>
              <a:rPr lang="en-US" altLang="zh-TW" sz="34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. </a:t>
            </a:r>
            <a:r>
              <a:rPr lang="zh-TW" altLang="en-US" sz="3400" u="sng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  <a:sym typeface="Webdings" panose="05030102010509060703" pitchFamily="18" charset="2"/>
              </a:rPr>
              <a:t>彼得的刀</a:t>
            </a:r>
            <a:endParaRPr lang="en-US" sz="3400" u="sng" dirty="0">
              <a:solidFill>
                <a:srgbClr val="002060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pic>
        <p:nvPicPr>
          <p:cNvPr id="12290" name="Picture 2" descr="http://www.wga.hu/art/a/altdorfe/3/2scenes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38"/>
          <a:stretch/>
        </p:blipFill>
        <p:spPr bwMode="auto">
          <a:xfrm>
            <a:off x="3338475" y="0"/>
            <a:ext cx="58055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www.garymorland.com/wp-content/uploads/2013/03/James-Tissot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1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75551" y="4967260"/>
            <a:ext cx="7992894" cy="61555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主耶穌已經知道將要臨到自己的事</a:t>
            </a:r>
            <a:r>
              <a:rPr lang="en-US" altLang="zh-TW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  <a:r>
              <a:rPr lang="en-US" altLang="zh-TW" sz="30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(4</a:t>
            </a:r>
            <a:r>
              <a:rPr lang="zh-TW" altLang="en-US" sz="30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節</a:t>
            </a:r>
            <a:r>
              <a:rPr lang="en-US" altLang="zh-TW" sz="30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  <a:endParaRPr lang="en-US" sz="3000" dirty="0">
              <a:solidFill>
                <a:srgbClr val="002060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71267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wwyeshua.files.wordpress.com/2014/04/12-the-arrest-of-jes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542" y="0"/>
            <a:ext cx="936908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upload.wikimedia.org/wikipedia/commons/8/8c/The_capture_of_Christ_mg_167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272" y="0"/>
            <a:ext cx="92565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1207" y="287612"/>
            <a:ext cx="836158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不要以惡報惡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反要以善勝惡 </a:t>
            </a:r>
            <a:r>
              <a:rPr lang="en-US" altLang="zh-TW" sz="3000" dirty="0" smtClean="0">
                <a:solidFill>
                  <a:srgbClr val="FFFF99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000" dirty="0" smtClean="0">
                <a:solidFill>
                  <a:srgbClr val="FFFF99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羅馬書</a:t>
            </a:r>
            <a:r>
              <a:rPr lang="en-US" altLang="zh-TW" sz="3000" dirty="0" smtClean="0">
                <a:solidFill>
                  <a:srgbClr val="FFFF99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12:17)</a:t>
            </a:r>
            <a:endParaRPr lang="en-US" sz="3000" dirty="0">
              <a:solidFill>
                <a:srgbClr val="FFFF99"/>
              </a:solidFill>
              <a:effectLst>
                <a:glow rad="101600">
                  <a:srgbClr val="5B9BD5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1207" y="903165"/>
            <a:ext cx="817082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因為人的怒氣不能成就神的義 </a:t>
            </a:r>
            <a:r>
              <a:rPr lang="en-US" altLang="zh-TW" sz="3000" dirty="0" smtClean="0">
                <a:solidFill>
                  <a:srgbClr val="FFFF99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000" dirty="0" smtClean="0">
                <a:solidFill>
                  <a:srgbClr val="FFFF99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雅各書</a:t>
            </a:r>
            <a:r>
              <a:rPr lang="en-US" altLang="zh-TW" sz="3000" dirty="0" smtClean="0">
                <a:solidFill>
                  <a:srgbClr val="FFFF99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1:20)</a:t>
            </a:r>
            <a:endParaRPr lang="en-US" sz="3000" dirty="0">
              <a:solidFill>
                <a:srgbClr val="FFFF99"/>
              </a:solidFill>
              <a:effectLst>
                <a:glow rad="101600">
                  <a:srgbClr val="5B9BD5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9342" y="1518718"/>
            <a:ext cx="638347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凡動刀的必死在刀下 </a:t>
            </a:r>
            <a:r>
              <a:rPr lang="en-US" altLang="zh-TW" sz="3000" dirty="0" smtClean="0">
                <a:solidFill>
                  <a:srgbClr val="FFFF99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000" dirty="0" smtClean="0">
                <a:solidFill>
                  <a:srgbClr val="FFFF99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馬太 </a:t>
            </a:r>
            <a:r>
              <a:rPr lang="en-US" altLang="zh-TW" sz="3000" dirty="0" smtClean="0">
                <a:solidFill>
                  <a:srgbClr val="FFFF99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26:52)</a:t>
            </a:r>
            <a:endParaRPr lang="en-US" sz="3000" dirty="0">
              <a:solidFill>
                <a:srgbClr val="FFFF99"/>
              </a:solidFill>
              <a:effectLst>
                <a:glow rad="101600">
                  <a:srgbClr val="5B9BD5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pic>
        <p:nvPicPr>
          <p:cNvPr id="6146" name="Picture 2" descr="http://upload.wikimedia.org/wikipedia/commons/8/8f/Kuoyu_Heheben_196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492" y="3145240"/>
            <a:ext cx="4702657" cy="352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058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2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prophecyinthenews.com/wp-content/uploads/2014/03/hear-img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://2.bp.blogspot.com/-lce9iKeFY_0/UsCtjk4Bm3I/AAAAAAAACxY/S5W1SlQwxAQ/s1600/p_00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211" y="0"/>
            <a:ext cx="925521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1703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www.wrecked.org/wp-content/uploads/2013/04/Betrayal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1" y="179285"/>
            <a:ext cx="31486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prstClr val="white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  </a:t>
            </a:r>
            <a:r>
              <a:rPr lang="zh-TW" altLang="en-US" sz="34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四</a:t>
            </a:r>
            <a:r>
              <a:rPr lang="en-US" altLang="zh-TW" sz="34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. </a:t>
            </a:r>
            <a:r>
              <a:rPr lang="zh-TW" altLang="en-US" sz="3400" u="sng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  <a:sym typeface="Webdings" panose="05030102010509060703" pitchFamily="18" charset="2"/>
              </a:rPr>
              <a:t>耶穌的杯</a:t>
            </a:r>
            <a:endParaRPr lang="en-US" sz="3400" u="sng" dirty="0">
              <a:solidFill>
                <a:srgbClr val="002060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3861" y="838262"/>
            <a:ext cx="864527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  <a:r>
              <a:rPr lang="zh-TW" altLang="en-US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我父所給我的杯，我豈可不喝呢？</a:t>
            </a:r>
            <a:r>
              <a:rPr lang="en-US" altLang="zh-TW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(11</a:t>
            </a:r>
            <a:r>
              <a:rPr lang="zh-TW" altLang="en-US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節</a:t>
            </a:r>
            <a:r>
              <a:rPr lang="en-US" altLang="zh-TW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  <a:endParaRPr lang="en-US" sz="3000" dirty="0">
              <a:solidFill>
                <a:prstClr val="black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9005" y="1453815"/>
            <a:ext cx="235961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</a:t>
            </a:r>
            <a:r>
              <a:rPr lang="zh-TW" altLang="en-US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忿怒的杯</a:t>
            </a:r>
            <a:endParaRPr lang="en-US" sz="3000" dirty="0">
              <a:solidFill>
                <a:srgbClr val="002060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3861" y="2022845"/>
            <a:ext cx="864527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耶路撒冷啊，興起</a:t>
            </a:r>
            <a:r>
              <a:rPr lang="en-US" altLang="zh-TW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  <a:r>
              <a:rPr lang="zh-TW" altLang="en-US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你從耶和華手中喝了</a:t>
            </a:r>
            <a:endParaRPr lang="en-US" altLang="zh-TW" sz="3400" dirty="0" smtClean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祂</a:t>
            </a:r>
            <a:r>
              <a:rPr lang="zh-TW" altLang="en-US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忿怒</a:t>
            </a:r>
            <a:r>
              <a:rPr lang="zh-TW" altLang="en-US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之杯 </a:t>
            </a:r>
            <a:r>
              <a:rPr lang="en-US" altLang="zh-TW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以賽亞 </a:t>
            </a:r>
            <a:r>
              <a:rPr lang="en-US" altLang="zh-TW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51:17)</a:t>
            </a:r>
            <a:endParaRPr lang="en-US" sz="3000" dirty="0">
              <a:solidFill>
                <a:prstClr val="black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2090" y="3162216"/>
            <a:ext cx="864527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耶和華以色列的神對我如此說，你從我手中</a:t>
            </a:r>
            <a:r>
              <a:rPr lang="zh-TW" altLang="en-US" sz="3400" dirty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接這杯</a:t>
            </a:r>
            <a:r>
              <a:rPr lang="zh-TW" altLang="en-US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忿怒</a:t>
            </a:r>
            <a:r>
              <a:rPr lang="zh-TW" altLang="en-US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的酒</a:t>
            </a:r>
            <a:r>
              <a:rPr lang="en-US" altLang="zh-TW" sz="3400" dirty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  <a:r>
              <a:rPr lang="zh-TW" altLang="en-US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耶利米 </a:t>
            </a:r>
            <a:r>
              <a:rPr lang="en-US" altLang="zh-TW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51:17)</a:t>
            </a:r>
            <a:endParaRPr lang="en-US" sz="3000" dirty="0">
              <a:solidFill>
                <a:prstClr val="black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4490" y="4254466"/>
            <a:ext cx="235961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</a:t>
            </a:r>
            <a:r>
              <a:rPr lang="zh-TW" altLang="en-US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受苦的杯</a:t>
            </a:r>
            <a:endParaRPr lang="en-US" sz="3000" dirty="0">
              <a:solidFill>
                <a:srgbClr val="002060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7575" y="4867276"/>
            <a:ext cx="864527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那杯又深又廣</a:t>
            </a:r>
            <a:r>
              <a:rPr lang="en-US" altLang="zh-TW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  <a:r>
              <a:rPr lang="zh-TW" altLang="en-US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使</a:t>
            </a:r>
            <a:r>
              <a:rPr lang="zh-TW" altLang="en-US" sz="3400" dirty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你被嗤笑譏</a:t>
            </a:r>
            <a:r>
              <a:rPr lang="zh-TW" altLang="en-US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刺</a:t>
            </a:r>
            <a:r>
              <a:rPr lang="en-US" altLang="zh-TW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  <a:r>
              <a:rPr lang="zh-TW" altLang="en-US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滿有</a:t>
            </a:r>
            <a:r>
              <a:rPr lang="zh-TW" altLang="en-US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愁苦</a:t>
            </a:r>
            <a:endParaRPr lang="en-US" altLang="zh-TW" sz="3400" dirty="0" smtClean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  <a:r>
              <a:rPr lang="zh-TW" altLang="en-US" sz="3400" dirty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是令人驚駭</a:t>
            </a:r>
            <a:r>
              <a:rPr lang="zh-TW" altLang="en-US" sz="3400" dirty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淒涼</a:t>
            </a:r>
            <a:r>
              <a:rPr lang="zh-TW" altLang="en-US" sz="3400" dirty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的杯</a:t>
            </a:r>
            <a:r>
              <a:rPr lang="zh-TW" altLang="en-US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以西結 </a:t>
            </a:r>
            <a:r>
              <a:rPr lang="en-US" altLang="zh-TW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23:32-33)</a:t>
            </a:r>
            <a:endParaRPr lang="en-US" sz="3000" dirty="0">
              <a:solidFill>
                <a:prstClr val="black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0741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olfies.com.au/media/wolfiesplumbing/images/trophi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311" y="409347"/>
            <a:ext cx="2714625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blogcdn.com/www.joystiq.com/media/2008/12/ferrtrop03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9345" y="947509"/>
            <a:ext cx="22860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racingtrophy.co.uk/en/So-241_gold_plated_trophy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174" y="852260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fernando9torres.com/images/img519500c9a81fa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861" y="947509"/>
            <a:ext cx="1381125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5517" y="3619416"/>
            <a:ext cx="864527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基督在肉身</a:t>
            </a:r>
            <a:r>
              <a:rPr lang="zh-TW" altLang="en-US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受苦</a:t>
            </a:r>
            <a:r>
              <a:rPr lang="zh-TW" altLang="en-US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，你們也當將這樣的心志</a:t>
            </a:r>
            <a:endParaRPr lang="en-US" altLang="zh-TW" sz="3400" dirty="0" smtClean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作為兵器 </a:t>
            </a:r>
            <a:r>
              <a:rPr lang="en-US" altLang="zh-TW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彼得前書 </a:t>
            </a:r>
            <a:r>
              <a:rPr lang="en-US" altLang="zh-TW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4:1)</a:t>
            </a:r>
            <a:endParaRPr lang="en-US" sz="3000" dirty="0">
              <a:solidFill>
                <a:prstClr val="black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5516" y="4843149"/>
            <a:ext cx="864527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倘若人為叫良心對得住神，就忍受冤屈的</a:t>
            </a:r>
            <a:endParaRPr lang="en-US" altLang="zh-TW" sz="3400" dirty="0" smtClean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苦楚</a:t>
            </a:r>
            <a:r>
              <a:rPr lang="zh-TW" altLang="en-US" sz="34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，這是可喜愛的 </a:t>
            </a:r>
            <a:r>
              <a:rPr lang="en-US" altLang="zh-TW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彼得前書 </a:t>
            </a:r>
            <a:r>
              <a:rPr lang="en-US" altLang="zh-TW" sz="3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2:19)</a:t>
            </a:r>
            <a:endParaRPr lang="en-US" sz="3000" dirty="0">
              <a:solidFill>
                <a:prstClr val="black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43829862"/>
      </p:ext>
    </p:extLst>
  </p:cSld>
  <p:clrMapOvr>
    <a:masterClrMapping/>
  </p:clrMapOvr>
  <p:transition xmlns:p14="http://schemas.microsoft.com/office/powerpoint/2010/main" spd="slow">
    <p:comb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www.lds.org/bc/content/shared/content/images/gospel-library/manual/10734/dewey-garden-olive-jesus-christ_1154677_in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61" y="0"/>
            <a:ext cx="91520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2611" y="208558"/>
            <a:ext cx="864527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沒有人奪我的命去，是我自己捨的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約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10:18)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1639" y="824111"/>
            <a:ext cx="864527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就自己卑微，存心順服，以至於死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腓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2:8)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6152" y="1557082"/>
            <a:ext cx="864527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有能力而不用能力，</a:t>
            </a:r>
            <a:endParaRPr lang="en-US" altLang="zh-TW" sz="34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那乃是更大的能力！</a:t>
            </a:r>
            <a:endParaRPr 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3" name="Oval Callout 2"/>
          <p:cNvSpPr/>
          <p:nvPr/>
        </p:nvSpPr>
        <p:spPr>
          <a:xfrm>
            <a:off x="4267201" y="4252937"/>
            <a:ext cx="4310742" cy="1438814"/>
          </a:xfrm>
          <a:prstGeom prst="wedgeEllipseCallout">
            <a:avLst>
              <a:gd name="adj1" fmla="val -17962"/>
              <a:gd name="adj2" fmla="val -87031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我父所給我的杯，</a:t>
            </a:r>
            <a:endParaRPr lang="en-US" altLang="zh-TW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pPr algn="ctr"/>
            <a:r>
              <a:rPr lang="zh-TW" alt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我豈可不喝呢？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6665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4107544" y="667658"/>
            <a:ext cx="812800" cy="69668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anose="02000800000000000000" pitchFamily="50" charset="-120"/>
                <a:ea typeface="華康圓體 Std W8" panose="02000800000000000000" pitchFamily="50" charset="-120"/>
              </a:rPr>
              <a:t>園</a:t>
            </a: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8" panose="02000800000000000000" pitchFamily="50" charset="-120"/>
              <a:ea typeface="華康圓體 Std W8" panose="02000800000000000000" pitchFamily="50" charset="-12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474687" y="2982677"/>
            <a:ext cx="812800" cy="69668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anose="02000800000000000000" pitchFamily="50" charset="-120"/>
                <a:ea typeface="華康圓體 Std W8" panose="02000800000000000000" pitchFamily="50" charset="-120"/>
              </a:rPr>
              <a:t>杯</a:t>
            </a: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8" panose="02000800000000000000" pitchFamily="50" charset="-120"/>
              <a:ea typeface="華康圓體 Std W8" panose="02000800000000000000" pitchFamily="50" charset="-12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682344" y="3004450"/>
            <a:ext cx="812800" cy="67491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anose="02000800000000000000" pitchFamily="50" charset="-120"/>
                <a:ea typeface="華康圓體 Std W8" panose="02000800000000000000" pitchFamily="50" charset="-120"/>
              </a:rPr>
              <a:t>刀</a:t>
            </a: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8" panose="02000800000000000000" pitchFamily="50" charset="-120"/>
              <a:ea typeface="華康圓體 Std W8" panose="02000800000000000000" pitchFamily="50" charset="-12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07544" y="4811478"/>
            <a:ext cx="812800" cy="69668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anose="02000800000000000000" pitchFamily="50" charset="-120"/>
                <a:ea typeface="華康圓體 Std W8" panose="02000800000000000000" pitchFamily="50" charset="-120"/>
              </a:rPr>
              <a:t>吻</a:t>
            </a: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8" panose="02000800000000000000" pitchFamily="50" charset="-120"/>
              <a:ea typeface="華康圓體 Std W8" panose="02000800000000000000" pitchFamily="50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75793" y="1494971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圓體 Std W8" panose="02000800000000000000" pitchFamily="50" charset="-120"/>
                <a:ea typeface="華康圓體 Std W8" panose="02000800000000000000" pitchFamily="50" charset="-120"/>
              </a:rPr>
              <a:t>順服</a:t>
            </a:r>
            <a:endParaRPr lang="en-US" sz="4000" dirty="0">
              <a:solidFill>
                <a:srgbClr val="C00000"/>
              </a:solidFill>
              <a:latin typeface="華康圓體 Std W8" panose="02000800000000000000" pitchFamily="50" charset="-120"/>
              <a:ea typeface="華康圓體 Std W8" panose="02000800000000000000" pitchFamily="50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36712" y="1494971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圓體 Std W8" panose="02000800000000000000" pitchFamily="50" charset="-120"/>
                <a:ea typeface="華康圓體 Std W8" panose="02000800000000000000" pitchFamily="50" charset="-120"/>
              </a:rPr>
              <a:t>不順服</a:t>
            </a:r>
            <a:endParaRPr lang="en-US" sz="4000" dirty="0">
              <a:solidFill>
                <a:srgbClr val="C00000"/>
              </a:solidFill>
              <a:latin typeface="華康圓體 Std W8" panose="02000800000000000000" pitchFamily="50" charset="-120"/>
              <a:ea typeface="華康圓體 Std W8" panose="02000800000000000000" pitchFamily="50" charset="-120"/>
            </a:endParaRPr>
          </a:p>
        </p:txBody>
      </p:sp>
      <p:cxnSp>
        <p:nvCxnSpPr>
          <p:cNvPr id="10" name="Straight Arrow Connector 9"/>
          <p:cNvCxnSpPr>
            <a:endCxn id="7" idx="0"/>
          </p:cNvCxnSpPr>
          <p:nvPr/>
        </p:nvCxnSpPr>
        <p:spPr>
          <a:xfrm flipH="1">
            <a:off x="2881087" y="1016001"/>
            <a:ext cx="1023256" cy="478970"/>
          </a:xfrm>
          <a:prstGeom prst="straightConnector1">
            <a:avLst/>
          </a:prstGeom>
          <a:ln w="76200">
            <a:solidFill>
              <a:srgbClr val="00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123547" y="1030513"/>
            <a:ext cx="762000" cy="449945"/>
          </a:xfrm>
          <a:prstGeom prst="straightConnector1">
            <a:avLst/>
          </a:prstGeom>
          <a:ln w="76200">
            <a:solidFill>
              <a:srgbClr val="00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own Arrow 12"/>
          <p:cNvSpPr/>
          <p:nvPr/>
        </p:nvSpPr>
        <p:spPr>
          <a:xfrm>
            <a:off x="2558143" y="2202857"/>
            <a:ext cx="645887" cy="6419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5765800" y="2249707"/>
            <a:ext cx="645887" cy="6419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95608" y="2775272"/>
            <a:ext cx="1382110" cy="109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900"/>
              </a:lnSpc>
            </a:pPr>
            <a:r>
              <a:rPr lang="en-US" altLang="zh-TW" sz="40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</a:t>
            </a:r>
            <a:r>
              <a:rPr lang="zh-TW" altLang="en-US" sz="40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血氣</a:t>
            </a:r>
            <a:endParaRPr lang="en-US" altLang="zh-TW" sz="4000" dirty="0" smtClean="0">
              <a:solidFill>
                <a:prstClr val="black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pPr>
              <a:lnSpc>
                <a:spcPts val="3900"/>
              </a:lnSpc>
            </a:pPr>
            <a:r>
              <a:rPr lang="zh-TW" altLang="en-US" sz="40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反抗</a:t>
            </a:r>
            <a:endParaRPr lang="en-US" sz="4000" dirty="0">
              <a:solidFill>
                <a:prstClr val="black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95144" y="2971477"/>
            <a:ext cx="554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prstClr val="black"/>
                </a:solidFill>
              </a:rPr>
              <a:t> =</a:t>
            </a: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08393" y="2993071"/>
            <a:ext cx="554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prstClr val="black"/>
                </a:solidFill>
              </a:rPr>
              <a:t> =</a:t>
            </a: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9628" y="2815772"/>
            <a:ext cx="1382110" cy="109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900"/>
              </a:lnSpc>
            </a:pPr>
            <a:r>
              <a:rPr lang="en-US" altLang="zh-TW" sz="40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</a:t>
            </a:r>
            <a:r>
              <a:rPr lang="zh-TW" altLang="en-US" sz="40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忿怒</a:t>
            </a:r>
            <a:endParaRPr lang="en-US" altLang="zh-TW" sz="4000" dirty="0" smtClean="0">
              <a:solidFill>
                <a:prstClr val="black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pPr>
              <a:lnSpc>
                <a:spcPts val="3900"/>
              </a:lnSpc>
            </a:pPr>
            <a:r>
              <a:rPr lang="zh-TW" altLang="en-US" sz="40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受苦</a:t>
            </a:r>
            <a:endParaRPr lang="en-US" sz="4000" dirty="0">
              <a:solidFill>
                <a:prstClr val="black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19" name="Right Brace 18"/>
          <p:cNvSpPr/>
          <p:nvPr/>
        </p:nvSpPr>
        <p:spPr>
          <a:xfrm rot="5400000">
            <a:off x="4237930" y="2714765"/>
            <a:ext cx="552025" cy="2974365"/>
          </a:xfrm>
          <a:prstGeom prst="rightBrace">
            <a:avLst>
              <a:gd name="adj1" fmla="val 8333"/>
              <a:gd name="adj2" fmla="val 49024"/>
            </a:avLst>
          </a:prstGeom>
          <a:ln w="57150"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27076" y="1436916"/>
            <a:ext cx="738664" cy="122725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</a:t>
            </a:r>
            <a:r>
              <a:rPr lang="zh-TW" altLang="en-US" sz="36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伊甸</a:t>
            </a:r>
            <a:endParaRPr lang="en-US" sz="3600" dirty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78991" y="1451430"/>
            <a:ext cx="738664" cy="215058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600" dirty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  <a:sym typeface="Wingdings" panose="05000000000000000000" pitchFamily="2" charset="2"/>
              </a:rPr>
              <a:t></a:t>
            </a:r>
            <a:r>
              <a:rPr lang="zh-TW" altLang="en-US" sz="36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客西馬尼</a:t>
            </a:r>
            <a:endParaRPr lang="en-US" sz="3600" dirty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22" name="TextBox 21"/>
          <p:cNvSpPr txBox="1"/>
          <p:nvPr/>
        </p:nvSpPr>
        <p:spPr>
          <a:xfrm rot="5400000">
            <a:off x="4309032" y="5361206"/>
            <a:ext cx="554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prstClr val="black"/>
                </a:solidFill>
              </a:rPr>
              <a:t> =</a:t>
            </a: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50810" y="5904803"/>
            <a:ext cx="1210588" cy="5924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900"/>
              </a:lnSpc>
            </a:pPr>
            <a:r>
              <a:rPr lang="zh-TW" altLang="en-US" sz="40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出賣</a:t>
            </a:r>
            <a:endParaRPr lang="en-US" sz="4000" dirty="0">
              <a:solidFill>
                <a:prstClr val="black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71661" y="4836655"/>
            <a:ext cx="134844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貪錢</a:t>
            </a:r>
            <a:r>
              <a:rPr lang="en-US" altLang="zh-TW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  <a:endParaRPr lang="en-US" sz="3400" dirty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45100" y="4834614"/>
            <a:ext cx="134844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不</a:t>
            </a:r>
            <a:r>
              <a:rPr lang="zh-TW" altLang="en-US" sz="3400" dirty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信</a:t>
            </a:r>
            <a:r>
              <a:rPr lang="en-US" altLang="zh-TW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  <a:endParaRPr lang="en-US" sz="3400" dirty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2557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711</Words>
  <Application>Microsoft Macintosh PowerPoint</Application>
  <PresentationFormat>On-screen Show (4:3)</PresentationFormat>
  <Paragraphs>120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 Last</dc:creator>
  <cp:lastModifiedBy>First Last</cp:lastModifiedBy>
  <cp:revision>1</cp:revision>
  <dcterms:created xsi:type="dcterms:W3CDTF">2015-01-28T19:33:38Z</dcterms:created>
  <dcterms:modified xsi:type="dcterms:W3CDTF">2015-01-28T19:35:29Z</dcterms:modified>
</cp:coreProperties>
</file>