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6" d="100"/>
          <a:sy n="96" d="100"/>
        </p:scale>
        <p:origin x="-189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53BA07-B23F-B946-9132-FC32757A9B6C}" type="datetimeFigureOut">
              <a:rPr lang="en-US" smtClean="0"/>
              <a:t>3/6/15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160795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3BA07-B23F-B946-9132-FC32757A9B6C}" type="datetimeFigureOut">
              <a:rPr lang="en-US" smtClean="0"/>
              <a:t>3/6/15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2868267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3BA07-B23F-B946-9132-FC32757A9B6C}" type="datetimeFigureOut">
              <a:rPr lang="en-US" smtClean="0"/>
              <a:t>3/6/15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160976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53BA07-B23F-B946-9132-FC32757A9B6C}" type="datetimeFigureOut">
              <a:rPr lang="en-US" smtClean="0"/>
              <a:t>3/6/15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3996226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53BA07-B23F-B946-9132-FC32757A9B6C}" type="datetimeFigureOut">
              <a:rPr lang="en-US" smtClean="0"/>
              <a:t>3/6/15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245494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53BA07-B23F-B946-9132-FC32757A9B6C}" type="datetimeFigureOut">
              <a:rPr lang="en-US" smtClean="0"/>
              <a:t>3/6/15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362818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53BA07-B23F-B946-9132-FC32757A9B6C}" type="datetimeFigureOut">
              <a:rPr lang="en-US" smtClean="0"/>
              <a:t>3/6/15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1482173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3BA07-B23F-B946-9132-FC32757A9B6C}" type="datetimeFigureOut">
              <a:rPr lang="en-US" smtClean="0"/>
              <a:t>3/6/15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1945007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3BA07-B23F-B946-9132-FC32757A9B6C}" type="datetimeFigureOut">
              <a:rPr lang="en-US" smtClean="0"/>
              <a:t>3/6/15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1135768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3BA07-B23F-B946-9132-FC32757A9B6C}" type="datetimeFigureOut">
              <a:rPr lang="en-US" smtClean="0"/>
              <a:t>3/6/15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3121426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3BA07-B23F-B946-9132-FC32757A9B6C}" type="datetimeFigureOut">
              <a:rPr lang="en-US" smtClean="0"/>
              <a:t>3/6/15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6576D-CFE4-484F-AA3F-2D51101BF691}" type="slidenum">
              <a:rPr lang="en-US" smtClean="0"/>
              <a:t>‹#›</a:t>
            </a:fld>
            <a:endParaRPr lang="en-US"/>
          </a:p>
        </p:txBody>
      </p:sp>
    </p:spTree>
    <p:extLst>
      <p:ext uri="{BB962C8B-B14F-4D97-AF65-F5344CB8AC3E}">
        <p14:creationId xmlns:p14="http://schemas.microsoft.com/office/powerpoint/2010/main" val="13274258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3BA07-B23F-B946-9132-FC32757A9B6C}" type="datetimeFigureOut">
              <a:rPr lang="en-US" smtClean="0"/>
              <a:t>3/6/15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6576D-CFE4-484F-AA3F-2D51101BF691}" type="slidenum">
              <a:rPr lang="en-US" smtClean="0"/>
              <a:t>‹#›</a:t>
            </a:fld>
            <a:endParaRPr lang="en-US"/>
          </a:p>
        </p:txBody>
      </p:sp>
    </p:spTree>
    <p:extLst>
      <p:ext uri="{BB962C8B-B14F-4D97-AF65-F5344CB8AC3E}">
        <p14:creationId xmlns:p14="http://schemas.microsoft.com/office/powerpoint/2010/main" val="2075544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gif"/><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4" Type="http://schemas.openxmlformats.org/officeDocument/2006/relationships/image" Target="../media/image10.gif"/><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 Id="rId3" Type="http://schemas.openxmlformats.org/officeDocument/2006/relationships/image" Target="../media/image16.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 Id="rId3"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 Id="rId3" Type="http://schemas.openxmlformats.org/officeDocument/2006/relationships/image" Target="../media/image2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brotherjohn.org/wp-content/uploads/2012/06/the-Cho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332" y="0"/>
            <a:ext cx="6874933" cy="68749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171131" y="0"/>
            <a:ext cx="800219" cy="3888244"/>
          </a:xfrm>
          <a:prstGeom prst="rect">
            <a:avLst/>
          </a:prstGeom>
          <a:noFill/>
        </p:spPr>
        <p:txBody>
          <a:bodyPr vert="eaVert" wrap="none" rtlCol="0">
            <a:spAutoFit/>
          </a:bodyPr>
          <a:lstStyle/>
          <a:p>
            <a:r>
              <a:rPr lang="en-US" altLang="zh-TW" sz="4000" dirty="0" smtClean="0">
                <a:solidFill>
                  <a:srgbClr val="002060"/>
                </a:solidFill>
                <a:latin typeface="華康華綜體 Std W5" panose="020B0500000000000000" pitchFamily="34" charset="-120"/>
                <a:ea typeface="華康華綜體 Std W5" panose="020B0500000000000000" pitchFamily="34" charset="-120"/>
              </a:rPr>
              <a:t>『</a:t>
            </a:r>
            <a:r>
              <a:rPr lang="zh-TW" altLang="en-US" sz="3600" dirty="0" smtClean="0">
                <a:solidFill>
                  <a:srgbClr val="002060"/>
                </a:solidFill>
                <a:latin typeface="華康華綜體 Std W5" panose="020B0500000000000000" pitchFamily="34" charset="-120"/>
                <a:ea typeface="華康華綜體 Std W5" panose="020B0500000000000000" pitchFamily="34" charset="-120"/>
              </a:rPr>
              <a:t>逃避真理的人</a:t>
            </a:r>
            <a:r>
              <a:rPr lang="en-US" altLang="zh-TW" sz="4000" dirty="0">
                <a:solidFill>
                  <a:srgbClr val="002060"/>
                </a:solidFill>
                <a:latin typeface="華康華綜體 Std W5" panose="020B0500000000000000" pitchFamily="34" charset="-120"/>
                <a:ea typeface="華康華綜體 Std W5" panose="020B0500000000000000" pitchFamily="34" charset="-120"/>
              </a:rPr>
              <a:t>』</a:t>
            </a:r>
            <a:endParaRPr lang="en-US" sz="4000" dirty="0">
              <a:solidFill>
                <a:srgbClr val="002060"/>
              </a:solidFill>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8309630" y="3704953"/>
            <a:ext cx="523220" cy="2820644"/>
          </a:xfrm>
          <a:prstGeom prst="rect">
            <a:avLst/>
          </a:prstGeom>
          <a:noFill/>
        </p:spPr>
        <p:txBody>
          <a:bodyPr vert="eaVert" wrap="none" rtlCol="0">
            <a:spAutoFit/>
          </a:bodyPr>
          <a:lstStyle/>
          <a:p>
            <a:r>
              <a:rPr lang="en-US" altLang="zh-TW" sz="2200" dirty="0" smtClean="0">
                <a:solidFill>
                  <a:prstClr val="black"/>
                </a:solidFill>
                <a:latin typeface="華康華綜體 Std W5" panose="020B0500000000000000" pitchFamily="34" charset="-120"/>
                <a:ea typeface="華康華綜體 Std W5" panose="020B0500000000000000" pitchFamily="34" charset="-120"/>
              </a:rPr>
              <a:t>(</a:t>
            </a:r>
            <a:r>
              <a:rPr lang="zh-TW" altLang="en-US" sz="2200" dirty="0" smtClean="0">
                <a:solidFill>
                  <a:prstClr val="black"/>
                </a:solidFill>
                <a:latin typeface="華康華綜體 Std W5" panose="020B0500000000000000" pitchFamily="34" charset="-120"/>
                <a:ea typeface="華康華綜體 Std W5" panose="020B0500000000000000" pitchFamily="34" charset="-120"/>
              </a:rPr>
              <a:t>約十八：廿八至四十</a:t>
            </a:r>
            <a:r>
              <a:rPr lang="en-US" altLang="zh-TW" sz="2200" dirty="0" smtClean="0">
                <a:solidFill>
                  <a:prstClr val="black"/>
                </a:solidFill>
                <a:latin typeface="華康華綜體 Std W5" panose="020B0500000000000000" pitchFamily="34" charset="-120"/>
                <a:ea typeface="華康華綜體 Std W5" panose="020B0500000000000000" pitchFamily="34" charset="-120"/>
              </a:rPr>
              <a:t>)</a:t>
            </a:r>
            <a:endParaRPr lang="en-US" sz="2200" dirty="0">
              <a:solidFill>
                <a:prstClr val="black"/>
              </a:solidFill>
              <a:latin typeface="華康華綜體 Std W5" panose="020B0500000000000000" pitchFamily="34" charset="-120"/>
              <a:ea typeface="華康華綜體 Std W5" panose="020B0500000000000000" pitchFamily="34" charset="-120"/>
            </a:endParaRPr>
          </a:p>
        </p:txBody>
      </p:sp>
      <p:sp>
        <p:nvSpPr>
          <p:cNvPr id="5" name="TextBox 4"/>
          <p:cNvSpPr txBox="1"/>
          <p:nvPr/>
        </p:nvSpPr>
        <p:spPr>
          <a:xfrm>
            <a:off x="452791" y="421794"/>
            <a:ext cx="677108" cy="1733808"/>
          </a:xfrm>
          <a:prstGeom prst="rect">
            <a:avLst/>
          </a:prstGeom>
          <a:noFill/>
        </p:spPr>
        <p:txBody>
          <a:bodyPr vert="eaVert" wrap="none" rtlCol="0">
            <a:spAutoFit/>
          </a:bodyPr>
          <a:lstStyle/>
          <a:p>
            <a:r>
              <a:rPr lang="zh-TW" altLang="en-US" sz="3200" dirty="0" smtClean="0">
                <a:solidFill>
                  <a:prstClr val="black"/>
                </a:solidFill>
                <a:latin typeface="華康華綜體 Std W5" panose="020B0500000000000000" pitchFamily="34" charset="-120"/>
                <a:ea typeface="華康華綜體 Std W5" panose="020B0500000000000000" pitchFamily="34" charset="-120"/>
              </a:rPr>
              <a:t>主日信</a:t>
            </a:r>
            <a:r>
              <a:rPr lang="zh-TW" altLang="en-US" sz="3200" dirty="0">
                <a:solidFill>
                  <a:prstClr val="black"/>
                </a:solidFill>
                <a:latin typeface="華康華綜體 Std W5" panose="020B0500000000000000" pitchFamily="34" charset="-120"/>
                <a:ea typeface="華康華綜體 Std W5" panose="020B0500000000000000" pitchFamily="34" charset="-120"/>
              </a:rPr>
              <a:t>息</a:t>
            </a:r>
            <a:endParaRPr lang="en-US" sz="3200" dirty="0">
              <a:solidFill>
                <a:prstClr val="black"/>
              </a:solidFill>
              <a:latin typeface="華康華綜體 Std W5" panose="020B0500000000000000" pitchFamily="34" charset="-120"/>
              <a:ea typeface="華康華綜體 Std W5" panose="020B0500000000000000" pitchFamily="34" charset="-120"/>
            </a:endParaRPr>
          </a:p>
        </p:txBody>
      </p:sp>
      <p:sp>
        <p:nvSpPr>
          <p:cNvPr id="9" name="TextBox 8"/>
          <p:cNvSpPr txBox="1"/>
          <p:nvPr/>
        </p:nvSpPr>
        <p:spPr>
          <a:xfrm>
            <a:off x="421185" y="3534695"/>
            <a:ext cx="677108" cy="1323439"/>
          </a:xfrm>
          <a:prstGeom prst="rect">
            <a:avLst/>
          </a:prstGeom>
          <a:noFill/>
        </p:spPr>
        <p:txBody>
          <a:bodyPr vert="eaVert" wrap="none" rtlCol="0">
            <a:spAutoFit/>
          </a:bodyPr>
          <a:lstStyle/>
          <a:p>
            <a:r>
              <a:rPr lang="zh-TW" altLang="en-US" sz="3200" dirty="0" smtClean="0">
                <a:solidFill>
                  <a:prstClr val="black"/>
                </a:solidFill>
                <a:latin typeface="華康華綜體 Std W5" panose="020B0500000000000000" pitchFamily="34" charset="-120"/>
                <a:ea typeface="華康華綜體 Std W5" panose="020B0500000000000000" pitchFamily="34" charset="-120"/>
              </a:rPr>
              <a:t>薛忠勇</a:t>
            </a:r>
            <a:endParaRPr lang="en-US" altLang="zh-TW" sz="3200" dirty="0" smtClean="0">
              <a:solidFill>
                <a:prstClr val="black"/>
              </a:solidFill>
              <a:latin typeface="華康華綜體 Std W5" panose="020B0500000000000000" pitchFamily="34" charset="-120"/>
              <a:ea typeface="華康華綜體 Std W5" panose="020B0500000000000000" pitchFamily="34" charset="-120"/>
            </a:endParaRPr>
          </a:p>
        </p:txBody>
      </p:sp>
      <p:sp>
        <p:nvSpPr>
          <p:cNvPr id="10" name="TextBox 9"/>
          <p:cNvSpPr txBox="1"/>
          <p:nvPr/>
        </p:nvSpPr>
        <p:spPr>
          <a:xfrm>
            <a:off x="258859" y="4858134"/>
            <a:ext cx="615553" cy="810478"/>
          </a:xfrm>
          <a:prstGeom prst="rect">
            <a:avLst/>
          </a:prstGeom>
          <a:noFill/>
        </p:spPr>
        <p:txBody>
          <a:bodyPr vert="eaVert" wrap="none" rtlCol="0">
            <a:spAutoFit/>
          </a:bodyPr>
          <a:lstStyle/>
          <a:p>
            <a:r>
              <a:rPr lang="zh-TW" altLang="en-US" sz="2800" dirty="0" smtClean="0">
                <a:solidFill>
                  <a:prstClr val="black"/>
                </a:solidFill>
                <a:latin typeface="華康華綜體 Std W5" panose="020B0500000000000000" pitchFamily="34" charset="-120"/>
                <a:ea typeface="華康華綜體 Std W5" panose="020B0500000000000000" pitchFamily="34" charset="-120"/>
              </a:rPr>
              <a:t>弟兄</a:t>
            </a:r>
            <a:endParaRPr lang="en-US" altLang="zh-TW" sz="2800" dirty="0" smtClean="0">
              <a:solidFill>
                <a:prstClr val="black"/>
              </a:solidFill>
              <a:latin typeface="華康華綜體 Std W5" panose="020B0500000000000000" pitchFamily="34" charset="-120"/>
              <a:ea typeface="華康華綜體 Std W5" panose="020B0500000000000000" pitchFamily="34" charset="-120"/>
            </a:endParaRPr>
          </a:p>
        </p:txBody>
      </p:sp>
      <p:sp>
        <p:nvSpPr>
          <p:cNvPr id="8" name="TextBox 7"/>
          <p:cNvSpPr txBox="1"/>
          <p:nvPr/>
        </p:nvSpPr>
        <p:spPr>
          <a:xfrm>
            <a:off x="5689599" y="6145454"/>
            <a:ext cx="1922321" cy="523220"/>
          </a:xfrm>
          <a:prstGeom prst="rect">
            <a:avLst/>
          </a:prstGeom>
          <a:noFill/>
        </p:spPr>
        <p:txBody>
          <a:bodyPr wrap="none" rtlCol="0">
            <a:spAutoFit/>
          </a:bodyPr>
          <a:lstStyle/>
          <a:p>
            <a:r>
              <a:rPr lang="en-US" altLang="zh-TW" sz="2800" b="1" dirty="0" smtClean="0">
                <a:solidFill>
                  <a:srgbClr val="FFC000">
                    <a:lumMod val="60000"/>
                    <a:lumOff val="40000"/>
                  </a:srgbClr>
                </a:solidFill>
                <a:effectLst>
                  <a:outerShdw blurRad="38100" dist="38100" dir="2700000" algn="tl">
                    <a:srgbClr val="000000">
                      <a:alpha val="43137"/>
                    </a:srgbClr>
                  </a:outerShdw>
                </a:effectLst>
              </a:rPr>
              <a:t>3</a:t>
            </a:r>
            <a:r>
              <a:rPr lang="en-US" altLang="zh-TW" sz="2800" b="1" dirty="0" smtClean="0">
                <a:solidFill>
                  <a:prstClr val="white"/>
                </a:solidFill>
                <a:effectLst>
                  <a:outerShdw blurRad="38100" dist="38100" dir="2700000" algn="tl">
                    <a:srgbClr val="000000">
                      <a:alpha val="43137"/>
                    </a:srgbClr>
                  </a:outerShdw>
                </a:effectLst>
                <a:sym typeface="Wingdings" panose="05000000000000000000" pitchFamily="2" charset="2"/>
              </a:rPr>
              <a:t></a:t>
            </a:r>
            <a:r>
              <a:rPr lang="en-US" altLang="zh-TW" sz="2800" b="1" dirty="0" smtClean="0">
                <a:solidFill>
                  <a:srgbClr val="FFC000">
                    <a:lumMod val="60000"/>
                    <a:lumOff val="40000"/>
                  </a:srgbClr>
                </a:solidFill>
                <a:effectLst>
                  <a:outerShdw blurRad="38100" dist="38100" dir="2700000" algn="tl">
                    <a:srgbClr val="000000">
                      <a:alpha val="43137"/>
                    </a:srgbClr>
                  </a:outerShdw>
                </a:effectLst>
              </a:rPr>
              <a:t>1</a:t>
            </a:r>
            <a:r>
              <a:rPr lang="en-US" altLang="zh-TW" sz="2800" b="1" dirty="0">
                <a:solidFill>
                  <a:prstClr val="white"/>
                </a:solidFill>
                <a:effectLst>
                  <a:outerShdw blurRad="38100" dist="38100" dir="2700000" algn="tl">
                    <a:srgbClr val="000000">
                      <a:alpha val="43137"/>
                    </a:srgbClr>
                  </a:outerShdw>
                </a:effectLst>
                <a:sym typeface="Wingdings" panose="05000000000000000000" pitchFamily="2" charset="2"/>
              </a:rPr>
              <a:t></a:t>
            </a:r>
            <a:r>
              <a:rPr lang="en-US" altLang="zh-TW" sz="2800" b="1" dirty="0" smtClean="0">
                <a:solidFill>
                  <a:srgbClr val="FFC000">
                    <a:lumMod val="60000"/>
                    <a:lumOff val="40000"/>
                  </a:srgbClr>
                </a:solidFill>
                <a:effectLst>
                  <a:outerShdw blurRad="38100" dist="38100" dir="2700000" algn="tl">
                    <a:srgbClr val="000000">
                      <a:alpha val="43137"/>
                    </a:srgbClr>
                  </a:outerShdw>
                </a:effectLst>
              </a:rPr>
              <a:t>2015</a:t>
            </a:r>
            <a:endParaRPr lang="en-US" sz="2800" b="1" dirty="0">
              <a:solidFill>
                <a:srgbClr val="FFC000">
                  <a:lumMod val="60000"/>
                  <a:lumOff val="40000"/>
                </a:srgb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8920845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creativesideofdiana.blog.com/files/2012/05/postmoder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81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83734" y="4334934"/>
            <a:ext cx="2749471" cy="707886"/>
          </a:xfrm>
          <a:prstGeom prst="rect">
            <a:avLst/>
          </a:prstGeom>
          <a:noFill/>
        </p:spPr>
        <p:txBody>
          <a:bodyPr wrap="none" rtlCol="0">
            <a:spAutoFit/>
          </a:bodyPr>
          <a:lstStyle/>
          <a:p>
            <a:r>
              <a:rPr lang="zh-TW" altLang="en-US" sz="4000" b="1" dirty="0" smtClean="0">
                <a:ln w="9525">
                  <a:solidFill>
                    <a:prstClr val="white"/>
                  </a:solidFill>
                  <a:prstDash val="solid"/>
                </a:ln>
                <a:solidFill>
                  <a:srgbClr val="002060"/>
                </a:solidFill>
                <a:effectLst>
                  <a:outerShdw blurRad="12700" dist="38100" dir="2700000" algn="tl" rotWithShape="0">
                    <a:srgbClr val="4472C4">
                      <a:lumMod val="60000"/>
                      <a:lumOff val="40000"/>
                    </a:srgbClr>
                  </a:outerShdw>
                </a:effectLst>
                <a:latin typeface="文鼎粗黑" panose="020B0609010101010101" pitchFamily="49" charset="-120"/>
                <a:ea typeface="文鼎粗黑" panose="020B0609010101010101" pitchFamily="49" charset="-120"/>
              </a:rPr>
              <a:t>後現代主義</a:t>
            </a:r>
            <a:endParaRPr lang="en-US" sz="4000" b="1" dirty="0">
              <a:ln w="9525">
                <a:solidFill>
                  <a:prstClr val="white"/>
                </a:solidFill>
                <a:prstDash val="solid"/>
              </a:ln>
              <a:solidFill>
                <a:srgbClr val="002060"/>
              </a:solidFill>
              <a:effectLst>
                <a:outerShdw blurRad="12700" dist="38100" dir="2700000" algn="tl" rotWithShape="0">
                  <a:srgbClr val="4472C4">
                    <a:lumMod val="60000"/>
                    <a:lumOff val="40000"/>
                  </a:srgbClr>
                </a:outerShdw>
              </a:effectLst>
              <a:latin typeface="文鼎粗黑" panose="020B0609010101010101" pitchFamily="49" charset="-120"/>
              <a:ea typeface="文鼎粗黑" panose="020B0609010101010101" pitchFamily="49" charset="-120"/>
            </a:endParaRPr>
          </a:p>
        </p:txBody>
      </p:sp>
      <p:sp>
        <p:nvSpPr>
          <p:cNvPr id="3" name="TextBox 2"/>
          <p:cNvSpPr txBox="1"/>
          <p:nvPr/>
        </p:nvSpPr>
        <p:spPr>
          <a:xfrm>
            <a:off x="1117292" y="730976"/>
            <a:ext cx="3251198" cy="2205732"/>
          </a:xfrm>
          <a:prstGeom prst="rect">
            <a:avLst/>
          </a:prstGeom>
          <a:solidFill>
            <a:schemeClr val="bg1"/>
          </a:solidFill>
        </p:spPr>
        <p:txBody>
          <a:bodyPr wrap="square" rtlCol="0">
            <a:spAutoFit/>
          </a:bodyPr>
          <a:lstStyle/>
          <a:p>
            <a:r>
              <a:rPr lang="zh-TW" altLang="en-US" sz="3800" dirty="0" smtClean="0">
                <a:solidFill>
                  <a:srgbClr val="70AD47">
                    <a:lumMod val="50000"/>
                  </a:srgbClr>
                </a:solidFill>
                <a:latin typeface="華康華綜體 Std W5" panose="020B0500000000000000" pitchFamily="34" charset="-120"/>
                <a:ea typeface="華康華綜體 Std W5" panose="020B0500000000000000" pitchFamily="34" charset="-120"/>
              </a:rPr>
              <a:t>抗拒傳統道德</a:t>
            </a:r>
            <a:endParaRPr lang="en-US" altLang="zh-TW" sz="3800" dirty="0" smtClean="0">
              <a:solidFill>
                <a:srgbClr val="70AD47">
                  <a:lumMod val="50000"/>
                </a:srgbClr>
              </a:solidFill>
              <a:latin typeface="華康華綜體 Std W5" panose="020B0500000000000000" pitchFamily="34" charset="-120"/>
              <a:ea typeface="華康華綜體 Std W5" panose="020B0500000000000000" pitchFamily="34" charset="-120"/>
            </a:endParaRPr>
          </a:p>
          <a:p>
            <a:r>
              <a:rPr lang="zh-TW" altLang="en-US" sz="3800" dirty="0" smtClean="0">
                <a:solidFill>
                  <a:srgbClr val="70AD47">
                    <a:lumMod val="50000"/>
                  </a:srgbClr>
                </a:solidFill>
                <a:latin typeface="華康華綜體 Std W5" panose="020B0500000000000000" pitchFamily="34" charset="-120"/>
                <a:ea typeface="華康華綜體 Std W5" panose="020B0500000000000000" pitchFamily="34" charset="-120"/>
              </a:rPr>
              <a:t>質疑宗教信仰</a:t>
            </a:r>
            <a:endParaRPr lang="en-US" altLang="zh-TW" sz="3800" dirty="0" smtClean="0">
              <a:solidFill>
                <a:srgbClr val="70AD47">
                  <a:lumMod val="50000"/>
                </a:srgbClr>
              </a:solidFill>
              <a:latin typeface="華康華綜體 Std W5" panose="020B0500000000000000" pitchFamily="34" charset="-120"/>
              <a:ea typeface="華康華綜體 Std W5" panose="020B0500000000000000" pitchFamily="34" charset="-120"/>
            </a:endParaRPr>
          </a:p>
          <a:p>
            <a:r>
              <a:rPr lang="zh-TW" altLang="en-US" sz="3800" dirty="0">
                <a:solidFill>
                  <a:srgbClr val="70AD47">
                    <a:lumMod val="50000"/>
                  </a:srgbClr>
                </a:solidFill>
                <a:latin typeface="華康華綜體 Std W5" panose="020B0500000000000000" pitchFamily="34" charset="-120"/>
                <a:ea typeface="華康華綜體 Std W5" panose="020B0500000000000000" pitchFamily="34" charset="-120"/>
              </a:rPr>
              <a:t>否</a:t>
            </a:r>
            <a:r>
              <a:rPr lang="zh-TW" altLang="en-US" sz="3800" dirty="0" smtClean="0">
                <a:solidFill>
                  <a:srgbClr val="70AD47">
                    <a:lumMod val="50000"/>
                  </a:srgbClr>
                </a:solidFill>
                <a:latin typeface="華康華綜體 Std W5" panose="020B0500000000000000" pitchFamily="34" charset="-120"/>
                <a:ea typeface="華康華綜體 Std W5" panose="020B0500000000000000" pitchFamily="34" charset="-120"/>
              </a:rPr>
              <a:t>定絕對真理</a:t>
            </a:r>
            <a:endParaRPr lang="en-US" altLang="zh-TW" sz="3800" dirty="0" smtClean="0">
              <a:solidFill>
                <a:srgbClr val="70AD47">
                  <a:lumMod val="50000"/>
                </a:srgbClr>
              </a:solidFill>
              <a:latin typeface="華康華綜體 Std W5" panose="020B0500000000000000" pitchFamily="34" charset="-120"/>
              <a:ea typeface="華康華綜體 Std W5" panose="020B0500000000000000" pitchFamily="34" charset="-120"/>
            </a:endParaRPr>
          </a:p>
          <a:p>
            <a:pPr>
              <a:lnSpc>
                <a:spcPts val="2800"/>
              </a:lnSpc>
            </a:pPr>
            <a:endParaRPr lang="en-US" sz="3800" dirty="0">
              <a:solidFill>
                <a:prstClr val="black"/>
              </a:solidFill>
              <a:latin typeface="華康華綜體 Std W5" panose="020B0500000000000000" pitchFamily="34" charset="-120"/>
              <a:ea typeface="華康華綜體 Std W5" panose="020B0500000000000000" pitchFamily="34" charset="-120"/>
            </a:endParaRPr>
          </a:p>
        </p:txBody>
      </p:sp>
      <p:pic>
        <p:nvPicPr>
          <p:cNvPr id="9220" name="Picture 4" descr="http://www.csib.org/wp-content/uploads/2012/11/TrueFal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60"/>
            <a:ext cx="915867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112" y="2995666"/>
            <a:ext cx="2969714" cy="1770049"/>
          </a:xfrm>
          <a:prstGeom prst="rect">
            <a:avLst/>
          </a:prstGeom>
        </p:spPr>
      </p:pic>
      <p:pic>
        <p:nvPicPr>
          <p:cNvPr id="9222" name="Picture 6" descr="http://message.snopes.com/images/logo.gif"/>
          <p:cNvPicPr>
            <a:picLocks noChangeAspect="1" noChangeArrowheads="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43087" y="256555"/>
            <a:ext cx="4000913" cy="1780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8209"/>
      </p:ext>
    </p:extLst>
  </p:cSld>
  <p:clrMapOvr>
    <a:masterClrMapping/>
  </p:clrMapOvr>
  <p:transition xmlns:p14="http://schemas.microsoft.com/office/powerpoint/2010/main" spd="slow">
    <p:cover dir="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 calcmode="lin" valueType="num">
                                      <p:cBhvr>
                                        <p:cTn id="12" dur="1000" fill="hold"/>
                                        <p:tgtEl>
                                          <p:spTgt spid="9220"/>
                                        </p:tgtEl>
                                        <p:attrNameLst>
                                          <p:attrName>ppt_w</p:attrName>
                                        </p:attrNameLst>
                                      </p:cBhvr>
                                      <p:tavLst>
                                        <p:tav tm="0">
                                          <p:val>
                                            <p:strVal val="#ppt_w+.3"/>
                                          </p:val>
                                        </p:tav>
                                        <p:tav tm="100000">
                                          <p:val>
                                            <p:strVal val="#ppt_w"/>
                                          </p:val>
                                        </p:tav>
                                      </p:tavLst>
                                    </p:anim>
                                    <p:anim calcmode="lin" valueType="num">
                                      <p:cBhvr>
                                        <p:cTn id="13" dur="1000" fill="hold"/>
                                        <p:tgtEl>
                                          <p:spTgt spid="9220"/>
                                        </p:tgtEl>
                                        <p:attrNameLst>
                                          <p:attrName>ppt_h</p:attrName>
                                        </p:attrNameLst>
                                      </p:cBhvr>
                                      <p:tavLst>
                                        <p:tav tm="0">
                                          <p:val>
                                            <p:strVal val="#ppt_h"/>
                                          </p:val>
                                        </p:tav>
                                        <p:tav tm="100000">
                                          <p:val>
                                            <p:strVal val="#ppt_h"/>
                                          </p:val>
                                        </p:tav>
                                      </p:tavLst>
                                    </p:anim>
                                    <p:animEffect transition="in" filter="fade">
                                      <p:cBhvr>
                                        <p:cTn id="14" dur="1000"/>
                                        <p:tgtEl>
                                          <p:spTgt spid="9220"/>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3"/>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9222"/>
                                        </p:tgtEl>
                                        <p:attrNameLst>
                                          <p:attrName>style.visibility</p:attrName>
                                        </p:attrNameLst>
                                      </p:cBhvr>
                                      <p:to>
                                        <p:strVal val="visible"/>
                                      </p:to>
                                    </p:set>
                                    <p:anim calcmode="lin" valueType="num">
                                      <p:cBhvr>
                                        <p:cTn id="22" dur="1000" fill="hold"/>
                                        <p:tgtEl>
                                          <p:spTgt spid="9222"/>
                                        </p:tgtEl>
                                        <p:attrNameLst>
                                          <p:attrName>ppt_w</p:attrName>
                                        </p:attrNameLst>
                                      </p:cBhvr>
                                      <p:tavLst>
                                        <p:tav tm="0">
                                          <p:val>
                                            <p:strVal val="#ppt_w+.3"/>
                                          </p:val>
                                        </p:tav>
                                        <p:tav tm="100000">
                                          <p:val>
                                            <p:strVal val="#ppt_w"/>
                                          </p:val>
                                        </p:tav>
                                      </p:tavLst>
                                    </p:anim>
                                    <p:anim calcmode="lin" valueType="num">
                                      <p:cBhvr>
                                        <p:cTn id="23" dur="1000" fill="hold"/>
                                        <p:tgtEl>
                                          <p:spTgt spid="9222"/>
                                        </p:tgtEl>
                                        <p:attrNameLst>
                                          <p:attrName>ppt_h</p:attrName>
                                        </p:attrNameLst>
                                      </p:cBhvr>
                                      <p:tavLst>
                                        <p:tav tm="0">
                                          <p:val>
                                            <p:strVal val="#ppt_h"/>
                                          </p:val>
                                        </p:tav>
                                        <p:tav tm="100000">
                                          <p:val>
                                            <p:strVal val="#ppt_h"/>
                                          </p:val>
                                        </p:tav>
                                      </p:tavLst>
                                    </p:anim>
                                    <p:animEffect transition="in" filter="fade">
                                      <p:cBhvr>
                                        <p:cTn id="24" dur="10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archive.wizards.com/magic/images/mtgcom/fcpics/latest/dl38_courtr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http://l2.yimg.com/bt/api/res/1.2/6jutqBeLrVzr6xScl1.T4g--/YXBwaWQ9eW5ld3M7Zmk9ZmlsbDtoPTM3NztpbD1wbGFuZTtweG9mZj01MDtweW9mZj0wO3E9NzU7dz02NzA-/http:/media.zenfs.com/en_us/News/ap_webfeeds/65874ad05c5872046c0f6a706700a9f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77867"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75148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Few Good Men 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0343" y="252413"/>
            <a:ext cx="4191715" cy="63015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espngrantland.files.wordpress.com/2014/07/tumblr_mwp0gpvwaw1ra11u8o1_500.gif?w=575&amp;h=24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08934" y="192308"/>
            <a:ext cx="6903124" cy="29407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1.bp.blogspot.com/-LxThONlUNIQ/UX-bBasqA-I/AAAAAAAALgo/bfS2WG_KN3U/s1600/handle-the-truth.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015462" y="3132548"/>
            <a:ext cx="7130318" cy="33382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36891" y="3370433"/>
            <a:ext cx="1694695" cy="861774"/>
          </a:xfrm>
          <a:prstGeom prst="rect">
            <a:avLst/>
          </a:prstGeom>
          <a:noFill/>
        </p:spPr>
        <p:txBody>
          <a:bodyPr wrap="none" rtlCol="0">
            <a:spAutoFit/>
          </a:bodyPr>
          <a:lstStyle/>
          <a:p>
            <a:pPr>
              <a:lnSpc>
                <a:spcPts val="3000"/>
              </a:lnSpc>
            </a:pPr>
            <a:r>
              <a:rPr lang="en-US" sz="2800" b="1" dirty="0" smtClean="0">
                <a:solidFill>
                  <a:prstClr val="white"/>
                </a:solidFill>
                <a:effectLst>
                  <a:outerShdw blurRad="38100" dist="38100" dir="2700000" algn="tl">
                    <a:srgbClr val="000000">
                      <a:alpha val="43137"/>
                    </a:srgbClr>
                  </a:outerShdw>
                </a:effectLst>
              </a:rPr>
              <a:t>You want </a:t>
            </a:r>
          </a:p>
          <a:p>
            <a:pPr>
              <a:lnSpc>
                <a:spcPts val="3000"/>
              </a:lnSpc>
            </a:pPr>
            <a:r>
              <a:rPr lang="en-US" sz="2800" b="1" dirty="0" smtClean="0">
                <a:solidFill>
                  <a:prstClr val="white"/>
                </a:solidFill>
                <a:effectLst>
                  <a:outerShdw blurRad="38100" dist="38100" dir="2700000" algn="tl">
                    <a:srgbClr val="000000">
                      <a:alpha val="43137"/>
                    </a:srgbClr>
                  </a:outerShdw>
                </a:effectLst>
              </a:rPr>
              <a:t>the truth?</a:t>
            </a:r>
            <a:endParaRPr lang="en-US" sz="2800" b="1" dirty="0">
              <a:solidFill>
                <a:prstClr val="white"/>
              </a:solidFill>
              <a:effectLst>
                <a:outerShdw blurRad="38100" dist="38100" dir="2700000" algn="tl">
                  <a:srgbClr val="000000">
                    <a:alpha val="43137"/>
                  </a:srgbClr>
                </a:outerShdw>
              </a:effectLst>
            </a:endParaRPr>
          </a:p>
        </p:txBody>
      </p:sp>
      <p:sp>
        <p:nvSpPr>
          <p:cNvPr id="5" name="Rectangle 4"/>
          <p:cNvSpPr/>
          <p:nvPr/>
        </p:nvSpPr>
        <p:spPr>
          <a:xfrm>
            <a:off x="2015462" y="6133043"/>
            <a:ext cx="7130318" cy="4209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smtClean="0">
                <a:solidFill>
                  <a:srgbClr val="FFC000">
                    <a:lumMod val="60000"/>
                    <a:lumOff val="40000"/>
                  </a:srgbClr>
                </a:solidFill>
                <a:effectLst>
                  <a:outerShdw blurRad="38100" dist="38100" dir="2700000" algn="tl">
                    <a:srgbClr val="000000">
                      <a:alpha val="43137"/>
                    </a:srgbClr>
                  </a:outerShdw>
                </a:effectLst>
              </a:rPr>
              <a:t>You can’t handle the truth</a:t>
            </a:r>
            <a:r>
              <a:rPr lang="zh-TW" altLang="en-US" sz="3000" b="1" dirty="0" smtClean="0">
                <a:solidFill>
                  <a:srgbClr val="FFC000">
                    <a:lumMod val="60000"/>
                    <a:lumOff val="40000"/>
                  </a:srgbClr>
                </a:solidFill>
                <a:effectLst>
                  <a:outerShdw blurRad="38100" dist="38100" dir="2700000" algn="tl">
                    <a:srgbClr val="000000">
                      <a:alpha val="43137"/>
                    </a:srgbClr>
                  </a:outerShdw>
                </a:effectLst>
              </a:rPr>
              <a:t>！</a:t>
            </a:r>
            <a:endParaRPr lang="en-US" sz="3000" b="1" dirty="0">
              <a:solidFill>
                <a:srgbClr val="FFC000">
                  <a:lumMod val="60000"/>
                  <a:lumOff val="40000"/>
                </a:srgb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228401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par>
                                <p:cTn id="8" presetID="10" presetClass="entr" presetSubtype="0" fill="hold" grpId="0" nodeType="withEffect">
                                  <p:stCondLst>
                                    <p:cond delay="7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750"/>
                                        <p:tgtEl>
                                          <p:spTgt spid="4"/>
                                        </p:tgtEl>
                                      </p:cBhvr>
                                    </p:animEffect>
                                  </p:childTnLst>
                                </p:cTn>
                              </p:par>
                              <p:par>
                                <p:cTn id="11" presetID="10" presetClass="entr" presetSubtype="0" fill="hold" nodeType="withEffect">
                                  <p:stCondLst>
                                    <p:cond delay="750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750"/>
                                        <p:tgtEl>
                                          <p:spTgt spid="1028"/>
                                        </p:tgtEl>
                                      </p:cBhvr>
                                    </p:animEffect>
                                  </p:childTnLst>
                                </p:cTn>
                              </p:par>
                              <p:par>
                                <p:cTn id="14" presetID="10" presetClass="entr" presetSubtype="0" fill="hold" grpId="0" nodeType="withEffect">
                                  <p:stCondLst>
                                    <p:cond delay="7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4.wikia.nocookie.net/__cb20120817174108/villains/images/a/ad/BIG9-pontius-pilate-by-michael-yazijian_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633" y="256571"/>
            <a:ext cx="4138234" cy="56204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upload.wikimedia.org/wikipedia/commons/thumb/e/e1/Pilate_Inscription.JPG/1024px-Pilate_Inscripti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0611"/>
          <a:stretch/>
        </p:blipFill>
        <p:spPr bwMode="auto">
          <a:xfrm>
            <a:off x="4560431" y="903219"/>
            <a:ext cx="4295703" cy="4058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626439631"/>
      </p:ext>
    </p:extLst>
  </p:cSld>
  <p:clrMapOvr>
    <a:masterClrMapping/>
  </p:clrMapOvr>
  <mc:AlternateContent xmlns:mc="http://schemas.openxmlformats.org/markup-compatibility/2006" xmlns:p14="http://schemas.microsoft.com/office/powerpoint/2010/main">
    <mc:Choice Requires="p14">
      <p:transition spd="slow">
        <p14:wheelReverse spokes="1"/>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3.bp.blogspot.com/-KC6eznIAsGM/TabCkQhvFAI/AAAAAAAAHNA/QeyYsRIecGo/s1600/Ge-Ponti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 y="0"/>
            <a:ext cx="4958291" cy="6870611"/>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ular Callout 1"/>
          <p:cNvSpPr/>
          <p:nvPr/>
        </p:nvSpPr>
        <p:spPr>
          <a:xfrm>
            <a:off x="1862671" y="220134"/>
            <a:ext cx="1642533" cy="1032933"/>
          </a:xfrm>
          <a:prstGeom prst="wedgeRoundRectCallout">
            <a:avLst>
              <a:gd name="adj1" fmla="val -54853"/>
              <a:gd name="adj2" fmla="val 78894"/>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dirty="0" smtClean="0">
                <a:solidFill>
                  <a:srgbClr val="002060"/>
                </a:solidFill>
                <a:latin typeface="華康華綜體 Std W5" panose="020B0500000000000000" pitchFamily="34" charset="-120"/>
                <a:ea typeface="華康華綜體 Std W5" panose="020B0500000000000000" pitchFamily="34" charset="-120"/>
              </a:rPr>
              <a:t>真理是什麼？</a:t>
            </a:r>
            <a:endParaRPr lang="en-US" sz="3200" dirty="0">
              <a:solidFill>
                <a:srgbClr val="002060"/>
              </a:solidFill>
              <a:latin typeface="華康華綜體 Std W5" panose="020B0500000000000000" pitchFamily="34" charset="-120"/>
              <a:ea typeface="華康華綜體 Std W5" panose="020B0500000000000000" pitchFamily="34" charset="-120"/>
            </a:endParaRPr>
          </a:p>
        </p:txBody>
      </p:sp>
      <p:sp>
        <p:nvSpPr>
          <p:cNvPr id="3" name="TextBox 2"/>
          <p:cNvSpPr txBox="1"/>
          <p:nvPr/>
        </p:nvSpPr>
        <p:spPr>
          <a:xfrm>
            <a:off x="5035183" y="428823"/>
            <a:ext cx="4108817" cy="1661993"/>
          </a:xfrm>
          <a:prstGeom prst="rect">
            <a:avLst/>
          </a:prstGeom>
          <a:noFill/>
        </p:spPr>
        <p:txBody>
          <a:bodyPr wrap="none" rtlCol="0">
            <a:spAutoFit/>
          </a:bodyPr>
          <a:lstStyle/>
          <a:p>
            <a:r>
              <a:rPr lang="zh-TW" altLang="en-US" sz="3400" dirty="0" smtClean="0">
                <a:solidFill>
                  <a:prstClr val="black"/>
                </a:solidFill>
                <a:latin typeface="華康華綜體 Std W5" panose="020B0500000000000000" pitchFamily="34" charset="-120"/>
                <a:ea typeface="華康華綜體 Std W5" panose="020B0500000000000000" pitchFamily="34" charset="-120"/>
              </a:rPr>
              <a:t>彼拉多說了這話</a:t>
            </a:r>
            <a:endParaRPr lang="en-US" altLang="zh-TW" sz="3400" dirty="0" smtClean="0">
              <a:solidFill>
                <a:prstClr val="black"/>
              </a:solidFill>
              <a:latin typeface="華康華綜體 Std W5" panose="020B0500000000000000" pitchFamily="34" charset="-120"/>
              <a:ea typeface="華康華綜體 Std W5" panose="020B0500000000000000" pitchFamily="34" charset="-120"/>
            </a:endParaRPr>
          </a:p>
          <a:p>
            <a:r>
              <a:rPr lang="zh-TW" altLang="en-US" sz="3400" dirty="0">
                <a:solidFill>
                  <a:prstClr val="black"/>
                </a:solidFill>
                <a:latin typeface="華康華綜體 Std W5" panose="020B0500000000000000" pitchFamily="34" charset="-120"/>
                <a:ea typeface="華康華綜體 Std W5" panose="020B0500000000000000" pitchFamily="34" charset="-120"/>
              </a:rPr>
              <a:t>又</a:t>
            </a:r>
            <a:r>
              <a:rPr lang="zh-TW" altLang="en-US" sz="3400" dirty="0" smtClean="0">
                <a:solidFill>
                  <a:prstClr val="black"/>
                </a:solidFill>
                <a:latin typeface="華康華綜體 Std W5" panose="020B0500000000000000" pitchFamily="34" charset="-120"/>
                <a:ea typeface="華康華綜體 Std W5" panose="020B0500000000000000" pitchFamily="34" charset="-120"/>
              </a:rPr>
              <a:t>出去到猶太人那裡</a:t>
            </a:r>
            <a:endParaRPr lang="en-US" altLang="zh-TW" sz="3400" dirty="0" smtClean="0">
              <a:solidFill>
                <a:prstClr val="black"/>
              </a:solidFill>
              <a:latin typeface="華康華綜體 Std W5" panose="020B0500000000000000" pitchFamily="34" charset="-120"/>
              <a:ea typeface="華康華綜體 Std W5" panose="020B0500000000000000" pitchFamily="34" charset="-120"/>
            </a:endParaRPr>
          </a:p>
          <a:p>
            <a:r>
              <a:rPr lang="en-US" altLang="zh-TW" sz="3400" dirty="0" smtClean="0">
                <a:solidFill>
                  <a:prstClr val="black"/>
                </a:solidFill>
                <a:latin typeface="華康華綜體 Std W5" panose="020B0500000000000000" pitchFamily="34" charset="-120"/>
                <a:ea typeface="華康華綜體 Std W5" panose="020B0500000000000000" pitchFamily="34" charset="-120"/>
              </a:rPr>
              <a:t>(38</a:t>
            </a:r>
            <a:r>
              <a:rPr lang="zh-TW" altLang="en-US" sz="3400" dirty="0" smtClean="0">
                <a:solidFill>
                  <a:prstClr val="black"/>
                </a:solidFill>
                <a:latin typeface="華康華綜體 Std W5" panose="020B0500000000000000" pitchFamily="34" charset="-120"/>
                <a:ea typeface="華康華綜體 Std W5" panose="020B0500000000000000" pitchFamily="34" charset="-120"/>
              </a:rPr>
              <a:t>節</a:t>
            </a:r>
            <a:r>
              <a:rPr lang="en-US" altLang="zh-TW" sz="3400" dirty="0" smtClean="0">
                <a:solidFill>
                  <a:prstClr val="black"/>
                </a:solidFill>
                <a:latin typeface="華康華綜體 Std W5" panose="020B0500000000000000" pitchFamily="34" charset="-120"/>
                <a:ea typeface="華康華綜體 Std W5" panose="020B0500000000000000" pitchFamily="34" charset="-120"/>
              </a:rPr>
              <a:t>)</a:t>
            </a:r>
            <a:endParaRPr lang="en-US" sz="3400" dirty="0">
              <a:solidFill>
                <a:prstClr val="black"/>
              </a:solidFill>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53230577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hatsoeveryoudo.org/wp-content/uploads/2011/07/Jes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467" y="338666"/>
            <a:ext cx="3966150" cy="61555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一</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真理</a:t>
            </a:r>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不是</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什麼？</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1122434" y="985109"/>
            <a:ext cx="2533066" cy="615553"/>
          </a:xfrm>
          <a:prstGeom prst="rect">
            <a:avLst/>
          </a:prstGeom>
          <a:noFill/>
        </p:spPr>
        <p:txBody>
          <a:bodyPr wrap="none" rtlCol="0">
            <a:spAutoFit/>
          </a:bodyPr>
          <a:lstStyle/>
          <a:p>
            <a:r>
              <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 </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見仁見智</a:t>
            </a:r>
            <a:endPar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21780847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nsearchofshalom.com/images/questions/Absolute_Truth.jpg"/>
          <p:cNvPicPr>
            <a:picLocks noChangeAspect="1" noChangeArrowheads="1"/>
          </p:cNvPicPr>
          <p:nvPr/>
        </p:nvPicPr>
        <p:blipFill rotWithShape="1">
          <a:blip r:embed="rId2">
            <a:extLst>
              <a:ext uri="{28A0092B-C50C-407E-A947-70E740481C1C}">
                <a14:useLocalDpi xmlns:a14="http://schemas.microsoft.com/office/drawing/2010/main" val="0"/>
              </a:ext>
            </a:extLst>
          </a:blip>
          <a:srcRect r="38845"/>
          <a:stretch/>
        </p:blipFill>
        <p:spPr bwMode="auto">
          <a:xfrm>
            <a:off x="0" y="0"/>
            <a:ext cx="9144000" cy="470490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4.bp.blogspot.com/-KzyFVl7ArzI/UdLEf97bmZI/AAAAAAABNmc/bciL4Pgb2sE/s662/lies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33487"/>
            <a:ext cx="9143999" cy="3824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90163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BlindMenElephan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63" y="116112"/>
            <a:ext cx="8763524" cy="6676571"/>
          </a:xfrm>
          <a:prstGeom prst="rect">
            <a:avLst/>
          </a:prstGeom>
          <a:noFill/>
          <a:extLst>
            <a:ext uri="{909E8E84-426E-40dd-AFC4-6F175D3DCCD1}">
              <a14:hiddenFill xmlns:a14="http://schemas.microsoft.com/office/drawing/2010/main">
                <a:solidFill>
                  <a:srgbClr val="FFFFFF"/>
                </a:solidFill>
              </a14:hiddenFill>
            </a:ext>
          </a:extLst>
        </p:spPr>
      </p:pic>
      <p:sp>
        <p:nvSpPr>
          <p:cNvPr id="3" name="Oval Callout 2"/>
          <p:cNvSpPr/>
          <p:nvPr/>
        </p:nvSpPr>
        <p:spPr>
          <a:xfrm>
            <a:off x="2119086" y="130626"/>
            <a:ext cx="1582057" cy="1219201"/>
          </a:xfrm>
          <a:prstGeom prst="wedgeEllipseCallout">
            <a:avLst>
              <a:gd name="adj1" fmla="val 54483"/>
              <a:gd name="adj2" fmla="val 44382"/>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000" dirty="0">
                <a:solidFill>
                  <a:srgbClr val="002060"/>
                </a:solidFill>
                <a:latin typeface="華康POP1體 Std W7" panose="040B0700000000000000" pitchFamily="82" charset="-120"/>
                <a:ea typeface="華康POP1體 Std W7" panose="040B0700000000000000" pitchFamily="82" charset="-120"/>
              </a:rPr>
              <a:t>是</a:t>
            </a:r>
            <a:r>
              <a:rPr lang="zh-TW" altLang="en-US" sz="3000" dirty="0" smtClean="0">
                <a:solidFill>
                  <a:srgbClr val="002060"/>
                </a:solidFill>
                <a:latin typeface="華康POP1體 Std W7" panose="040B0700000000000000" pitchFamily="82" charset="-120"/>
                <a:ea typeface="華康POP1體 Std W7" panose="040B0700000000000000" pitchFamily="82" charset="-120"/>
              </a:rPr>
              <a:t>把扇子</a:t>
            </a:r>
            <a:endParaRPr lang="en-US" sz="3000" dirty="0">
              <a:solidFill>
                <a:srgbClr val="002060"/>
              </a:solidFill>
              <a:latin typeface="華康POP1體 Std W7" panose="040B0700000000000000" pitchFamily="82" charset="-120"/>
              <a:ea typeface="華康POP1體 Std W7" panose="040B0700000000000000" pitchFamily="82" charset="-120"/>
            </a:endParaRPr>
          </a:p>
        </p:txBody>
      </p:sp>
      <p:sp>
        <p:nvSpPr>
          <p:cNvPr id="6" name="Oval Callout 5"/>
          <p:cNvSpPr/>
          <p:nvPr/>
        </p:nvSpPr>
        <p:spPr>
          <a:xfrm>
            <a:off x="206305" y="2380334"/>
            <a:ext cx="1582057" cy="1219201"/>
          </a:xfrm>
          <a:prstGeom prst="wedgeEllipseCallout">
            <a:avLst>
              <a:gd name="adj1" fmla="val 18703"/>
              <a:gd name="adj2" fmla="val 63430"/>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是一個矛</a:t>
            </a:r>
            <a:endParaRPr lang="en-US" sz="3000" dirty="0">
              <a:solidFill>
                <a:srgbClr val="002060"/>
              </a:solidFill>
              <a:latin typeface="華康POP1體 Std W7" panose="040B0700000000000000" pitchFamily="82" charset="-120"/>
              <a:ea typeface="華康POP1體 Std W7" panose="040B0700000000000000" pitchFamily="82" charset="-120"/>
            </a:endParaRPr>
          </a:p>
        </p:txBody>
      </p:sp>
      <p:sp>
        <p:nvSpPr>
          <p:cNvPr id="4" name="Rectangular Callout 3"/>
          <p:cNvSpPr/>
          <p:nvPr/>
        </p:nvSpPr>
        <p:spPr>
          <a:xfrm>
            <a:off x="5471886" y="1930400"/>
            <a:ext cx="1117600" cy="914400"/>
          </a:xfrm>
          <a:prstGeom prst="wedgeRectCallout">
            <a:avLst>
              <a:gd name="adj1" fmla="val -64989"/>
              <a:gd name="adj2" fmla="val 35516"/>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是面牆璧</a:t>
            </a:r>
            <a:endParaRPr lang="en-US" sz="3000" dirty="0">
              <a:solidFill>
                <a:srgbClr val="002060"/>
              </a:solidFill>
              <a:latin typeface="華康POP1體 Std W7" panose="040B0700000000000000" pitchFamily="82" charset="-120"/>
              <a:ea typeface="華康POP1體 Std W7" panose="040B0700000000000000" pitchFamily="82" charset="-120"/>
            </a:endParaRPr>
          </a:p>
        </p:txBody>
      </p:sp>
      <p:sp>
        <p:nvSpPr>
          <p:cNvPr id="8" name="Rectangular Callout 7"/>
          <p:cNvSpPr/>
          <p:nvPr/>
        </p:nvSpPr>
        <p:spPr>
          <a:xfrm>
            <a:off x="1886858" y="5450098"/>
            <a:ext cx="1277256" cy="950701"/>
          </a:xfrm>
          <a:prstGeom prst="wedgeRectCallout">
            <a:avLst>
              <a:gd name="adj1" fmla="val 47180"/>
              <a:gd name="adj2" fmla="val -93055"/>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是一</a:t>
            </a:r>
            <a:endParaRPr lang="en-US" altLang="zh-TW" sz="3000" dirty="0" smtClean="0">
              <a:solidFill>
                <a:srgbClr val="002060"/>
              </a:solidFill>
              <a:latin typeface="華康POP1體 Std W7" panose="040B0700000000000000" pitchFamily="82" charset="-120"/>
              <a:ea typeface="華康POP1體 Std W7" panose="040B0700000000000000" pitchFamily="82" charset="-120"/>
            </a:endParaRPr>
          </a:p>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條蛇</a:t>
            </a:r>
            <a:endParaRPr lang="en-US" sz="3000" dirty="0">
              <a:solidFill>
                <a:srgbClr val="002060"/>
              </a:solidFill>
              <a:latin typeface="華康POP1體 Std W7" panose="040B0700000000000000" pitchFamily="82" charset="-120"/>
              <a:ea typeface="華康POP1體 Std W7" panose="040B0700000000000000" pitchFamily="82" charset="-120"/>
            </a:endParaRPr>
          </a:p>
        </p:txBody>
      </p:sp>
      <p:sp>
        <p:nvSpPr>
          <p:cNvPr id="5" name="Rounded Rectangular Callout 4"/>
          <p:cNvSpPr/>
          <p:nvPr/>
        </p:nvSpPr>
        <p:spPr>
          <a:xfrm>
            <a:off x="4383314" y="5617029"/>
            <a:ext cx="1480458" cy="899886"/>
          </a:xfrm>
          <a:prstGeom prst="wedgeRoundRectCallout">
            <a:avLst>
              <a:gd name="adj1" fmla="val -40441"/>
              <a:gd name="adj2" fmla="val -102016"/>
              <a:gd name="adj3" fmla="val 1666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是棵</a:t>
            </a:r>
            <a:endParaRPr lang="en-US" altLang="zh-TW" sz="3000" dirty="0" smtClean="0">
              <a:solidFill>
                <a:srgbClr val="002060"/>
              </a:solidFill>
              <a:latin typeface="華康POP1體 Std W7" panose="040B0700000000000000" pitchFamily="82" charset="-120"/>
              <a:ea typeface="華康POP1體 Std W7" panose="040B0700000000000000" pitchFamily="82" charset="-120"/>
            </a:endParaRPr>
          </a:p>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大樹</a:t>
            </a:r>
            <a:endParaRPr lang="en-US" sz="3000" dirty="0">
              <a:solidFill>
                <a:srgbClr val="002060"/>
              </a:solidFill>
              <a:latin typeface="華康POP1體 Std W7" panose="040B0700000000000000" pitchFamily="82" charset="-120"/>
              <a:ea typeface="華康POP1體 Std W7" panose="040B0700000000000000" pitchFamily="82" charset="-120"/>
            </a:endParaRPr>
          </a:p>
        </p:txBody>
      </p:sp>
      <p:sp>
        <p:nvSpPr>
          <p:cNvPr id="10" name="Rounded Rectangular Callout 9"/>
          <p:cNvSpPr/>
          <p:nvPr/>
        </p:nvSpPr>
        <p:spPr>
          <a:xfrm>
            <a:off x="7634514" y="2373083"/>
            <a:ext cx="1146630" cy="1371591"/>
          </a:xfrm>
          <a:prstGeom prst="wedgeRoundRectCallout">
            <a:avLst>
              <a:gd name="adj1" fmla="val -82213"/>
              <a:gd name="adj2" fmla="val 33435"/>
              <a:gd name="adj3" fmla="val 1666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是根</a:t>
            </a:r>
            <a:endParaRPr lang="en-US" altLang="zh-TW" sz="3000" dirty="0" smtClean="0">
              <a:solidFill>
                <a:srgbClr val="002060"/>
              </a:solidFill>
              <a:latin typeface="華康POP1體 Std W7" panose="040B0700000000000000" pitchFamily="82" charset="-120"/>
              <a:ea typeface="華康POP1體 Std W7" panose="040B0700000000000000" pitchFamily="82" charset="-120"/>
            </a:endParaRPr>
          </a:p>
          <a:p>
            <a:pPr algn="ctr"/>
            <a:r>
              <a:rPr lang="zh-TW" altLang="en-US" sz="3000" dirty="0" smtClean="0">
                <a:solidFill>
                  <a:srgbClr val="002060"/>
                </a:solidFill>
                <a:latin typeface="華康POP1體 Std W7" panose="040B0700000000000000" pitchFamily="82" charset="-120"/>
                <a:ea typeface="華康POP1體 Std W7" panose="040B0700000000000000" pitchFamily="82" charset="-120"/>
              </a:rPr>
              <a:t>繩子</a:t>
            </a:r>
            <a:endParaRPr lang="en-US" sz="3000" dirty="0">
              <a:solidFill>
                <a:srgbClr val="002060"/>
              </a:solidFill>
              <a:latin typeface="華康POP1體 Std W7" panose="040B0700000000000000" pitchFamily="82" charset="-120"/>
              <a:ea typeface="華康POP1體 Std W7" panose="040B0700000000000000" pitchFamily="82" charset="-120"/>
            </a:endParaRPr>
          </a:p>
        </p:txBody>
      </p:sp>
    </p:spTree>
    <p:extLst>
      <p:ext uri="{BB962C8B-B14F-4D97-AF65-F5344CB8AC3E}">
        <p14:creationId xmlns:p14="http://schemas.microsoft.com/office/powerpoint/2010/main" val="1281908745"/>
      </p:ext>
    </p:extLst>
  </p:cSld>
  <p:clrMapOvr>
    <a:masterClrMapping/>
  </p:clrMapOvr>
  <mc:AlternateContent xmlns:mc="http://schemas.openxmlformats.org/markup-compatibility/2006" xmlns:p14="http://schemas.microsoft.com/office/powerpoint/2010/main">
    <mc:Choice Requires="p14">
      <p:transition spd="slow" p14:dur="1500">
        <p:diamond/>
      </p:transition>
    </mc:Choice>
    <mc:Fallback xmlns="">
      <p:transition spd="slow">
        <p:diamond/>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alexasykes.files.wordpress.com/2010/03/sykes_fogg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1258" y="319311"/>
            <a:ext cx="5195653" cy="1477328"/>
          </a:xfrm>
          <a:prstGeom prst="rect">
            <a:avLst/>
          </a:prstGeom>
          <a:noFill/>
        </p:spPr>
        <p:txBody>
          <a:bodyPr wrap="none" rtlCol="0">
            <a:spAutoFit/>
          </a:bodyPr>
          <a:lstStyle/>
          <a:p>
            <a:r>
              <a:rPr lang="zh-TW" altLang="en-US" sz="3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我們如今彷佛對著鏡子觀看，</a:t>
            </a:r>
            <a:endParaRPr lang="en-US" altLang="zh-TW" sz="3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zh-TW" altLang="en-US" sz="3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糢糊不清，到那時就全知道</a:t>
            </a:r>
            <a:r>
              <a:rPr lang="en-US" altLang="zh-TW" sz="3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p>
          <a:p>
            <a:r>
              <a:rPr lang="en-US" altLang="zh-TW" sz="28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28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哥林多前書</a:t>
            </a:r>
            <a:r>
              <a:rPr lang="en-US" altLang="zh-TW" sz="28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13:12)</a:t>
            </a:r>
            <a:endParaRPr lang="en-US" sz="28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256681841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hatsoeveryoudo.org/wp-content/uploads/2011/07/Jes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467" y="338666"/>
            <a:ext cx="3966150" cy="61555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一</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真理不是什麼？</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1122434" y="985109"/>
            <a:ext cx="2533066" cy="615553"/>
          </a:xfrm>
          <a:prstGeom prst="rect">
            <a:avLst/>
          </a:prstGeom>
          <a:noFill/>
        </p:spPr>
        <p:txBody>
          <a:bodyPr wrap="none" rtlCol="0">
            <a:spAutoFit/>
          </a:bodyPr>
          <a:lstStyle/>
          <a:p>
            <a:r>
              <a:rPr lang="en-US" altLang="zh-TW" sz="3400" dirty="0" smtClean="0">
                <a:solidFill>
                  <a:srgbClr val="E7E6E6">
                    <a:lumMod val="75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 </a:t>
            </a:r>
            <a:r>
              <a:rPr lang="zh-TW" altLang="en-US" sz="3400" dirty="0" smtClean="0">
                <a:solidFill>
                  <a:srgbClr val="E7E6E6">
                    <a:lumMod val="75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見仁見智</a:t>
            </a:r>
            <a:endParaRPr lang="en-US" sz="3400" dirty="0">
              <a:solidFill>
                <a:srgbClr val="E7E6E6">
                  <a:lumMod val="75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5" name="TextBox 4"/>
          <p:cNvSpPr txBox="1"/>
          <p:nvPr/>
        </p:nvSpPr>
        <p:spPr>
          <a:xfrm>
            <a:off x="1122434" y="1631552"/>
            <a:ext cx="3373039" cy="615553"/>
          </a:xfrm>
          <a:prstGeom prst="rect">
            <a:avLst/>
          </a:prstGeom>
          <a:noFill/>
        </p:spPr>
        <p:txBody>
          <a:bodyPr wrap="none" rtlCol="0">
            <a:spAutoFit/>
          </a:bodyPr>
          <a:lstStyle/>
          <a:p>
            <a:r>
              <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B. </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合理、合科學</a:t>
            </a:r>
            <a:endPar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157691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ak.picdn.net/shutterstock/videos/732073/preview/stock-footage-ancient-scrolling-document-with-alpha-chann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18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8948" y="310752"/>
            <a:ext cx="3964547" cy="2708434"/>
          </a:xfrm>
          <a:prstGeom prst="rect">
            <a:avLst/>
          </a:prstGeom>
          <a:noFill/>
        </p:spPr>
        <p:txBody>
          <a:bodyPr wrap="none" rtlCol="0">
            <a:spAutoFit/>
          </a:bodyPr>
          <a:lstStyle/>
          <a:p>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愛是無罪的！</a:t>
            </a:r>
            <a:endPar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zh-TW" altLang="en-US" sz="3400" dirty="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想做就去做！</a:t>
            </a:r>
            <a:endPar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zh-TW" altLang="en-US" sz="3400" dirty="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變幻才是永恆！</a:t>
            </a:r>
            <a:endPar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不在乎天長地久，</a:t>
            </a:r>
            <a:endPar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endParaRPr>
          </a:p>
          <a:p>
            <a:r>
              <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 </a:t>
            </a:r>
            <a:r>
              <a:rPr lang="en-US" sz="28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 </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只在乎曾經擁有！</a:t>
            </a:r>
            <a:endPar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610043" y="3177324"/>
            <a:ext cx="4796506" cy="1138773"/>
          </a:xfrm>
          <a:prstGeom prst="rect">
            <a:avLst/>
          </a:prstGeom>
          <a:noFill/>
        </p:spPr>
        <p:txBody>
          <a:bodyPr wrap="none" rtlCol="0">
            <a:spAutoFit/>
          </a:bodyPr>
          <a:lstStyle/>
          <a:p>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有仇不報非君子！</a:t>
            </a:r>
            <a:endPar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sym typeface="Wingdings" panose="05000000000000000000" pitchFamily="2" charset="2"/>
              </a:rPr>
              <a:t>人不為己，天殊地滅！</a:t>
            </a:r>
            <a:endPar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5" name="TextBox 4"/>
          <p:cNvSpPr txBox="1"/>
          <p:nvPr/>
        </p:nvSpPr>
        <p:spPr>
          <a:xfrm>
            <a:off x="610043" y="4507099"/>
            <a:ext cx="5917004" cy="113877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那時</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沒有王，</a:t>
            </a:r>
            <a:endPar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各人任意而行！</a:t>
            </a:r>
            <a:r>
              <a:rPr lang="en-US" altLang="zh-TW" sz="28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28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士師記 </a:t>
            </a:r>
            <a:r>
              <a:rPr lang="en-US" altLang="zh-TW" sz="28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21:25)</a:t>
            </a:r>
          </a:p>
        </p:txBody>
      </p:sp>
      <p:pic>
        <p:nvPicPr>
          <p:cNvPr id="13316" name="Picture 4" descr="http://si.wsj.net/public/resources/images/EG-AC903_johngo_G_201210161332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748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ular Callout 1"/>
          <p:cNvSpPr/>
          <p:nvPr/>
        </p:nvSpPr>
        <p:spPr>
          <a:xfrm>
            <a:off x="4223658" y="466748"/>
            <a:ext cx="4281714" cy="1198221"/>
          </a:xfrm>
          <a:prstGeom prst="wedgeRoundRectCallout">
            <a:avLst>
              <a:gd name="adj1" fmla="val -64060"/>
              <a:gd name="adj2" fmla="val 61545"/>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dirty="0" smtClean="0">
                <a:solidFill>
                  <a:srgbClr val="002060"/>
                </a:solidFill>
                <a:latin typeface="華康華綜體 Std W5" panose="020B0500000000000000" pitchFamily="34" charset="-120"/>
                <a:ea typeface="華康華綜體 Std W5" panose="020B0500000000000000" pitchFamily="34" charset="-120"/>
              </a:rPr>
              <a:t>把牛尾巴硬當成牛腳</a:t>
            </a:r>
            <a:endParaRPr lang="en-US" altLang="zh-TW" sz="3200" dirty="0" smtClean="0">
              <a:solidFill>
                <a:srgbClr val="002060"/>
              </a:solidFill>
              <a:latin typeface="華康華綜體 Std W5" panose="020B0500000000000000" pitchFamily="34" charset="-120"/>
              <a:ea typeface="華康華綜體 Std W5" panose="020B0500000000000000" pitchFamily="34" charset="-120"/>
            </a:endParaRPr>
          </a:p>
          <a:p>
            <a:pPr algn="ctr"/>
            <a:r>
              <a:rPr lang="zh-TW" altLang="en-US" sz="3200" dirty="0" smtClean="0">
                <a:solidFill>
                  <a:srgbClr val="002060"/>
                </a:solidFill>
                <a:latin typeface="華康華綜體 Std W5" panose="020B0500000000000000" pitchFamily="34" charset="-120"/>
                <a:ea typeface="華康華綜體 Std W5" panose="020B0500000000000000" pitchFamily="34" charset="-120"/>
              </a:rPr>
              <a:t>絕不使它真變成牛腳</a:t>
            </a:r>
            <a:endParaRPr lang="en-US" sz="3200" dirty="0">
              <a:solidFill>
                <a:srgbClr val="002060"/>
              </a:solidFill>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13996564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316"/>
                                        </p:tgtEl>
                                        <p:attrNameLst>
                                          <p:attrName>style.visibility</p:attrName>
                                        </p:attrNameLst>
                                      </p:cBhvr>
                                      <p:to>
                                        <p:strVal val="visible"/>
                                      </p:to>
                                    </p:set>
                                    <p:animEffect transition="in" filter="fade">
                                      <p:cBhvr>
                                        <p:cTn id="19" dur="1000"/>
                                        <p:tgtEl>
                                          <p:spTgt spid="133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baligafishnets.com/slider/fis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55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41257" y="5138056"/>
            <a:ext cx="3316934" cy="61555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海洋 </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宇宙世界</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1690914" y="3476171"/>
            <a:ext cx="2287806" cy="1107996"/>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魚網</a:t>
            </a:r>
            <a:endParaRPr lang="en-US" altLang="zh-TW"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en-US" altLang="zh-TW"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方法</a:t>
            </a:r>
            <a:r>
              <a:rPr lang="en-US" altLang="zh-TW"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工具</a:t>
            </a:r>
            <a:endParaRPr lang="en-US" sz="32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5" name="TextBox 4"/>
          <p:cNvSpPr txBox="1"/>
          <p:nvPr/>
        </p:nvSpPr>
        <p:spPr>
          <a:xfrm>
            <a:off x="4160148" y="4276390"/>
            <a:ext cx="3365024" cy="61555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漁夫 </a:t>
            </a:r>
            <a:r>
              <a:rPr lang="en-US" altLang="zh-TW"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2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科學家</a:t>
            </a:r>
            <a:endParaRPr lang="en-US" sz="32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6" name="TextBox 5"/>
          <p:cNvSpPr txBox="1"/>
          <p:nvPr/>
        </p:nvSpPr>
        <p:spPr>
          <a:xfrm>
            <a:off x="2447179" y="630090"/>
            <a:ext cx="3425938" cy="707886"/>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4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漁夫 </a:t>
            </a:r>
            <a:r>
              <a:rPr lang="en-US" altLang="zh-TW" sz="4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40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愚夫</a:t>
            </a:r>
            <a:endParaRPr lang="en-US" sz="40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2880628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hatsoeveryoudo.org/wp-content/uploads/2011/07/Jes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467" y="266096"/>
            <a:ext cx="3966150" cy="61555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一</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真理不是什麼？</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1122434" y="854483"/>
            <a:ext cx="2533066" cy="615553"/>
          </a:xfrm>
          <a:prstGeom prst="rect">
            <a:avLst/>
          </a:prstGeom>
          <a:noFill/>
        </p:spPr>
        <p:txBody>
          <a:bodyPr wrap="none" rtlCol="0">
            <a:spAutoFit/>
          </a:bodyPr>
          <a:lstStyle/>
          <a:p>
            <a:r>
              <a:rPr lang="en-US" altLang="zh-TW" sz="3400" dirty="0" smtClean="0">
                <a:solidFill>
                  <a:srgbClr val="E7E6E6">
                    <a:lumMod val="75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 </a:t>
            </a:r>
            <a:r>
              <a:rPr lang="zh-TW" altLang="en-US" sz="3400" dirty="0" smtClean="0">
                <a:solidFill>
                  <a:srgbClr val="E7E6E6">
                    <a:lumMod val="75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見仁見智</a:t>
            </a:r>
            <a:endParaRPr lang="en-US" sz="3400" dirty="0">
              <a:solidFill>
                <a:srgbClr val="E7E6E6">
                  <a:lumMod val="75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5" name="TextBox 4"/>
          <p:cNvSpPr txBox="1"/>
          <p:nvPr/>
        </p:nvSpPr>
        <p:spPr>
          <a:xfrm>
            <a:off x="1122434" y="1413842"/>
            <a:ext cx="3373039" cy="615553"/>
          </a:xfrm>
          <a:prstGeom prst="rect">
            <a:avLst/>
          </a:prstGeom>
          <a:noFill/>
        </p:spPr>
        <p:txBody>
          <a:bodyPr wrap="none" rtlCol="0">
            <a:spAutoFit/>
          </a:bodyPr>
          <a:lstStyle/>
          <a:p>
            <a:r>
              <a:rPr lang="en-US" altLang="zh-TW" sz="3400" dirty="0" smtClean="0">
                <a:solidFill>
                  <a:prstClr val="white">
                    <a:lumMod val="75000"/>
                  </a:prst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B. </a:t>
            </a:r>
            <a:r>
              <a:rPr lang="zh-TW" altLang="en-US" sz="3400" dirty="0" smtClean="0">
                <a:solidFill>
                  <a:prstClr val="white">
                    <a:lumMod val="75000"/>
                  </a:prst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合理、合科學</a:t>
            </a:r>
            <a:endParaRPr lang="en-US" sz="3400" dirty="0">
              <a:solidFill>
                <a:prstClr val="white">
                  <a:lumMod val="75000"/>
                </a:prst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6" name="TextBox 5"/>
          <p:cNvSpPr txBox="1"/>
          <p:nvPr/>
        </p:nvSpPr>
        <p:spPr>
          <a:xfrm>
            <a:off x="1122433" y="2017029"/>
            <a:ext cx="3789820" cy="615553"/>
          </a:xfrm>
          <a:prstGeom prst="rect">
            <a:avLst/>
          </a:prstGeom>
          <a:noFill/>
        </p:spPr>
        <p:txBody>
          <a:bodyPr wrap="none" rtlCol="0">
            <a:spAutoFit/>
          </a:bodyPr>
          <a:lstStyle/>
          <a:p>
            <a:r>
              <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C. </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可選擇接不接受</a:t>
            </a:r>
            <a:endPar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377403424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ly paper"/>
          <p:cNvPicPr>
            <a:picLocks noChangeAspect="1" noChangeArrowheads="1"/>
          </p:cNvPicPr>
          <p:nvPr/>
        </p:nvPicPr>
        <p:blipFill rotWithShape="1">
          <a:blip r:embed="rId2">
            <a:extLst>
              <a:ext uri="{28A0092B-C50C-407E-A947-70E740481C1C}">
                <a14:useLocalDpi xmlns:a14="http://schemas.microsoft.com/office/drawing/2010/main" val="0"/>
              </a:ext>
            </a:extLst>
          </a:blip>
          <a:srcRect l="21797" r="27040" b="9476"/>
          <a:stretch/>
        </p:blipFill>
        <p:spPr bwMode="auto">
          <a:xfrm>
            <a:off x="1524001" y="41737"/>
            <a:ext cx="3468914" cy="68364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anvilofgrace.files.wordpress.com/2012/09/flypaper-trap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88232" y="226786"/>
            <a:ext cx="2603106" cy="44903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g04.taobaocdn.com/bao/uploaded/i4/TB1CAJQFVXXXXbQXFXXXXXXXXXX_!!0-item_pi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659" y="226786"/>
            <a:ext cx="4091214" cy="409121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32" name="Picture 8" descr="http://ecx.images-amazon.com/images/I/51%2Bf4aH51sL._SX3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9067" y="4158343"/>
            <a:ext cx="3594338" cy="2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812071"/>
      </p:ext>
    </p:extLst>
  </p:cSld>
  <p:clrMapOvr>
    <a:masterClrMapping/>
  </p:clrMapOvr>
  <p:transition xmlns:p14="http://schemas.microsoft.com/office/powerpoint/2010/main" spd="slow">
    <p:comb/>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hatsoeveryoudo.org/wp-content/uploads/2011/07/Jes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467" y="338666"/>
            <a:ext cx="3966150" cy="615553"/>
          </a:xfrm>
          <a:prstGeom prst="rect">
            <a:avLst/>
          </a:prstGeom>
          <a:noFill/>
        </p:spPr>
        <p:txBody>
          <a:bodyPr wrap="none" rtlCol="0">
            <a:spAutoFit/>
          </a:bodyPr>
          <a:lstStyle/>
          <a:p>
            <a:r>
              <a:rPr lang="zh-TW" alt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二</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為何</a:t>
            </a:r>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拒絕</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真理？</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1122434" y="985109"/>
            <a:ext cx="2533066" cy="615553"/>
          </a:xfrm>
          <a:prstGeom prst="rect">
            <a:avLst/>
          </a:prstGeom>
          <a:noFill/>
        </p:spPr>
        <p:txBody>
          <a:bodyPr wrap="none" rtlCol="0">
            <a:spAutoFit/>
          </a:bodyPr>
          <a:lstStyle/>
          <a:p>
            <a:r>
              <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 </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主權問題</a:t>
            </a:r>
            <a:endPar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3" name="Rounded Rectangular Callout 2"/>
          <p:cNvSpPr/>
          <p:nvPr/>
        </p:nvSpPr>
        <p:spPr>
          <a:xfrm>
            <a:off x="2931885" y="2659741"/>
            <a:ext cx="3120571" cy="1538515"/>
          </a:xfrm>
          <a:prstGeom prst="wedgeRoundRectCallout">
            <a:avLst>
              <a:gd name="adj1" fmla="val -57625"/>
              <a:gd name="adj2" fmla="val -36557"/>
              <a:gd name="adj3" fmla="val 1666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3000" dirty="0" smtClean="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我有權柄釋放你，</a:t>
            </a:r>
            <a:endParaRPr lang="en-US" altLang="zh-TW" sz="3000" dirty="0" smtClean="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pPr algn="just"/>
            <a:r>
              <a:rPr lang="zh-TW" altLang="en-US" sz="3000" dirty="0" smtClean="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也有權柄把你釘十字架 </a:t>
            </a:r>
            <a:r>
              <a:rPr lang="en-US" altLang="zh-TW" sz="2600" dirty="0" smtClean="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2600" dirty="0" smtClean="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約</a:t>
            </a:r>
            <a:r>
              <a:rPr lang="en-US" altLang="zh-TW" sz="2600" dirty="0" smtClean="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19:10)</a:t>
            </a:r>
            <a:endParaRPr lang="en-US" sz="2600" dirty="0">
              <a:solidFill>
                <a:srgbClr val="00206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6" name="Rounded Rectangular Callout 5"/>
          <p:cNvSpPr/>
          <p:nvPr/>
        </p:nvSpPr>
        <p:spPr>
          <a:xfrm>
            <a:off x="4441366" y="208180"/>
            <a:ext cx="3367315" cy="1363454"/>
          </a:xfrm>
          <a:prstGeom prst="wedgeRoundRectCallout">
            <a:avLst>
              <a:gd name="adj1" fmla="val -498"/>
              <a:gd name="adj2" fmla="val 71616"/>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3000" dirty="0" smtClean="0">
                <a:solidFill>
                  <a:srgbClr val="002060"/>
                </a:solidFill>
                <a:latin typeface="華康華綜體 Std W5" panose="020B0500000000000000" pitchFamily="34" charset="-120"/>
                <a:ea typeface="華康華綜體 Std W5" panose="020B0500000000000000" pitchFamily="34" charset="-120"/>
              </a:rPr>
              <a:t>若不是從上頭賜給你的，你就亳無權柄辨我 </a:t>
            </a:r>
            <a:r>
              <a:rPr lang="en-US" altLang="zh-TW" sz="2600" dirty="0" smtClean="0">
                <a:solidFill>
                  <a:srgbClr val="002060"/>
                </a:solidFill>
                <a:latin typeface="華康華綜體 Std W5" panose="020B0500000000000000" pitchFamily="34" charset="-120"/>
                <a:ea typeface="華康華綜體 Std W5" panose="020B0500000000000000" pitchFamily="34" charset="-120"/>
              </a:rPr>
              <a:t>(</a:t>
            </a:r>
            <a:r>
              <a:rPr lang="zh-TW" altLang="en-US" sz="2600" dirty="0" smtClean="0">
                <a:solidFill>
                  <a:srgbClr val="002060"/>
                </a:solidFill>
                <a:latin typeface="華康華綜體 Std W5" panose="020B0500000000000000" pitchFamily="34" charset="-120"/>
                <a:ea typeface="華康華綜體 Std W5" panose="020B0500000000000000" pitchFamily="34" charset="-120"/>
              </a:rPr>
              <a:t>約</a:t>
            </a:r>
            <a:r>
              <a:rPr lang="en-US" altLang="zh-TW" sz="2600" dirty="0" smtClean="0">
                <a:solidFill>
                  <a:srgbClr val="002060"/>
                </a:solidFill>
                <a:latin typeface="華康華綜體 Std W5" panose="020B0500000000000000" pitchFamily="34" charset="-120"/>
                <a:ea typeface="華康華綜體 Std W5" panose="020B0500000000000000" pitchFamily="34" charset="-120"/>
              </a:rPr>
              <a:t>19:11)</a:t>
            </a:r>
            <a:endParaRPr lang="en-US" sz="2600" dirty="0">
              <a:solidFill>
                <a:srgbClr val="002060"/>
              </a:solidFill>
              <a:latin typeface="華康華綜體 Std W5" panose="020B0500000000000000" pitchFamily="34" charset="-120"/>
              <a:ea typeface="華康華綜體 Std W5" panose="020B0500000000000000" pitchFamily="34" charset="-120"/>
            </a:endParaRPr>
          </a:p>
        </p:txBody>
      </p:sp>
      <p:sp>
        <p:nvSpPr>
          <p:cNvPr id="7" name="TextBox 6"/>
          <p:cNvSpPr txBox="1"/>
          <p:nvPr/>
        </p:nvSpPr>
        <p:spPr>
          <a:xfrm>
            <a:off x="1" y="4635576"/>
            <a:ext cx="9144000" cy="1015663"/>
          </a:xfrm>
          <a:prstGeom prst="rect">
            <a:avLst/>
          </a:prstGeom>
          <a:solidFill>
            <a:schemeClr val="bg1">
              <a:lumMod val="95000"/>
            </a:schemeClr>
          </a:solidFill>
        </p:spPr>
        <p:txBody>
          <a:bodyPr wrap="square" rtlCol="0">
            <a:spAutoFit/>
          </a:bodyPr>
          <a:lstStyle/>
          <a:p>
            <a:r>
              <a:rPr lang="en-US" sz="3000" dirty="0" smtClean="0">
                <a:solidFill>
                  <a:srgbClr val="C00000"/>
                </a:solidFill>
              </a:rPr>
              <a:t>         </a:t>
            </a:r>
            <a:r>
              <a:rPr lang="en-US" sz="3000" i="1" dirty="0" smtClean="0">
                <a:solidFill>
                  <a:srgbClr val="C00000"/>
                </a:solidFill>
                <a:effectLst>
                  <a:outerShdw blurRad="38100" dist="38100" dir="2700000" algn="tl">
                    <a:srgbClr val="000000">
                      <a:alpha val="43137"/>
                    </a:srgbClr>
                  </a:outerShdw>
                </a:effectLst>
              </a:rPr>
              <a:t>Some people will agree with “truth” only when </a:t>
            </a:r>
          </a:p>
          <a:p>
            <a:r>
              <a:rPr lang="en-US" sz="3000" i="1" dirty="0" smtClean="0">
                <a:solidFill>
                  <a:srgbClr val="C00000"/>
                </a:solidFill>
                <a:effectLst>
                  <a:outerShdw blurRad="38100" dist="38100" dir="2700000" algn="tl">
                    <a:srgbClr val="000000">
                      <a:alpha val="43137"/>
                    </a:srgbClr>
                  </a:outerShdw>
                </a:effectLst>
              </a:rPr>
              <a:t>         “truth” agrees with them.</a:t>
            </a:r>
            <a:endParaRPr lang="en-US" sz="3000" i="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30556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invX="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hatsoeveryoudo.org/wp-content/uploads/2011/07/Jes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467" y="338666"/>
            <a:ext cx="3966150" cy="615553"/>
          </a:xfrm>
          <a:prstGeom prst="rect">
            <a:avLst/>
          </a:prstGeom>
          <a:noFill/>
        </p:spPr>
        <p:txBody>
          <a:bodyPr wrap="none" rtlCol="0">
            <a:spAutoFit/>
          </a:bodyPr>
          <a:lstStyle/>
          <a:p>
            <a:r>
              <a:rPr lang="zh-TW" alt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二</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為何拒絕真理？</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1122434" y="985109"/>
            <a:ext cx="2969083" cy="615553"/>
          </a:xfrm>
          <a:prstGeom prst="rect">
            <a:avLst/>
          </a:prstGeom>
          <a:noFill/>
        </p:spPr>
        <p:txBody>
          <a:bodyPr wrap="none" rtlCol="0">
            <a:spAutoFit/>
          </a:bodyPr>
          <a:lstStyle/>
          <a:p>
            <a:r>
              <a:rPr lang="en-US" altLang="zh-TW" sz="3400" dirty="0" smtClean="0">
                <a:solidFill>
                  <a:prstClr val="white">
                    <a:lumMod val="75000"/>
                  </a:prst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 </a:t>
            </a:r>
            <a:r>
              <a:rPr lang="zh-TW" altLang="en-US" sz="3400" dirty="0" smtClean="0">
                <a:solidFill>
                  <a:prstClr val="white">
                    <a:lumMod val="75000"/>
                  </a:prst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主權的問題</a:t>
            </a:r>
            <a:endParaRPr lang="en-US" sz="3400" dirty="0">
              <a:solidFill>
                <a:prstClr val="white">
                  <a:lumMod val="75000"/>
                </a:prst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8" name="TextBox 7"/>
          <p:cNvSpPr txBox="1"/>
          <p:nvPr/>
        </p:nvSpPr>
        <p:spPr>
          <a:xfrm>
            <a:off x="1129694" y="1587447"/>
            <a:ext cx="3373039" cy="615553"/>
          </a:xfrm>
          <a:prstGeom prst="rect">
            <a:avLst/>
          </a:prstGeom>
          <a:noFill/>
        </p:spPr>
        <p:txBody>
          <a:bodyPr wrap="none" rtlCol="0">
            <a:spAutoFit/>
          </a:bodyPr>
          <a:lstStyle/>
          <a:p>
            <a:r>
              <a:rPr lang="en-US" altLang="zh-TW"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B. </a:t>
            </a:r>
            <a:r>
              <a:rPr lang="zh-TW" altLang="en-US" sz="3400" dirty="0" smtClean="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正確政治立場</a:t>
            </a:r>
            <a:endParaRPr lang="en-US" sz="3400" dirty="0">
              <a:solidFill>
                <a:srgbClr val="FFC000">
                  <a:lumMod val="40000"/>
                  <a:lumOff val="60000"/>
                </a:srgbClr>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42148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upload.wikimedia.org/wikipedia/commons/d/de/Ecce_homo_by_Antonio_Ciseri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4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69029" y="275774"/>
            <a:ext cx="4698722" cy="1077218"/>
          </a:xfrm>
          <a:prstGeom prst="rect">
            <a:avLst/>
          </a:prstGeom>
          <a:noFill/>
        </p:spPr>
        <p:txBody>
          <a:bodyPr wrap="none" rtlCol="0">
            <a:spAutoFit/>
          </a:bodyPr>
          <a:lstStyle/>
          <a:p>
            <a:r>
              <a:rPr lang="zh-TW" altLang="en-US"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我查不出祂有什麼罪來！</a:t>
            </a:r>
            <a:endPar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en-US" sz="3200" dirty="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約</a:t>
            </a:r>
            <a:r>
              <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18:38</a:t>
            </a:r>
            <a:r>
              <a:rPr lang="zh-TW" altLang="en-US" sz="3200" dirty="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19:4</a:t>
            </a:r>
            <a:r>
              <a:rPr lang="zh-TW" altLang="en-US"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6)</a:t>
            </a:r>
            <a:endParaRPr lang="en-US" sz="3200" dirty="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4" name="TextBox 3"/>
          <p:cNvSpPr txBox="1"/>
          <p:nvPr/>
        </p:nvSpPr>
        <p:spPr>
          <a:xfrm>
            <a:off x="2569029" y="1357090"/>
            <a:ext cx="5210628" cy="1077218"/>
          </a:xfrm>
          <a:prstGeom prst="rect">
            <a:avLst/>
          </a:prstGeom>
          <a:noFill/>
        </p:spPr>
        <p:txBody>
          <a:bodyPr wrap="square" rtlCol="0">
            <a:spAutoFit/>
          </a:bodyPr>
          <a:lstStyle/>
          <a:p>
            <a:r>
              <a:rPr lang="zh-TW" altLang="en-US"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你們所稱為猶太人的王，</a:t>
            </a:r>
            <a:endPar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a:p>
            <a:r>
              <a:rPr lang="en-US" sz="3200" dirty="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我怎麼辨祂呢？</a:t>
            </a:r>
            <a:r>
              <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可</a:t>
            </a:r>
            <a:r>
              <a:rPr lang="en-US" altLang="zh-TW" sz="3200" dirty="0" smtClean="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15:12)</a:t>
            </a:r>
            <a:endParaRPr lang="en-US" sz="3200" dirty="0">
              <a:solidFill>
                <a:prstClr val="white"/>
              </a:solidFill>
              <a:effectLst>
                <a:glow rad="139700">
                  <a:srgbClr val="ED7D31">
                    <a:satMod val="175000"/>
                    <a:alpha val="4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
        <p:nvSpPr>
          <p:cNvPr id="5" name="TextBox 4"/>
          <p:cNvSpPr txBox="1"/>
          <p:nvPr/>
        </p:nvSpPr>
        <p:spPr>
          <a:xfrm>
            <a:off x="6590643" y="4555375"/>
            <a:ext cx="677108" cy="1323439"/>
          </a:xfrm>
          <a:prstGeom prst="rect">
            <a:avLst/>
          </a:prstGeom>
          <a:noFill/>
        </p:spPr>
        <p:txBody>
          <a:bodyPr vert="eaVert" wrap="none" rtlCol="0">
            <a:spAutoFit/>
          </a:bodyPr>
          <a:lstStyle/>
          <a:p>
            <a:r>
              <a:rPr lang="zh-TW" altLang="en-US" sz="3200" dirty="0" smtClean="0">
                <a:solidFill>
                  <a:srgbClr val="FFFF00"/>
                </a:solidFill>
                <a:effectLst>
                  <a:outerShdw blurRad="38100" dist="38100" dir="2700000" algn="tl">
                    <a:srgbClr val="000000">
                      <a:alpha val="43137"/>
                    </a:srgbClr>
                  </a:outerShdw>
                </a:effectLst>
                <a:latin typeface="華康魏碑體 Std W7" panose="03000700000000000000" pitchFamily="66" charset="-120"/>
                <a:ea typeface="華康魏碑體 Std W7" panose="03000700000000000000" pitchFamily="66" charset="-120"/>
              </a:rPr>
              <a:t>彼太太</a:t>
            </a:r>
            <a:endParaRPr lang="en-US" sz="3200" dirty="0">
              <a:solidFill>
                <a:srgbClr val="FFFF00"/>
              </a:solidFill>
              <a:effectLst>
                <a:outerShdw blurRad="38100" dist="38100" dir="2700000" algn="tl">
                  <a:srgbClr val="000000">
                    <a:alpha val="43137"/>
                  </a:srgbClr>
                </a:outerShdw>
              </a:effectLst>
              <a:latin typeface="華康魏碑體 Std W7" panose="03000700000000000000" pitchFamily="66" charset="-120"/>
              <a:ea typeface="華康魏碑體 Std W7" panose="03000700000000000000" pitchFamily="66" charset="-120"/>
            </a:endParaRPr>
          </a:p>
        </p:txBody>
      </p:sp>
      <p:pic>
        <p:nvPicPr>
          <p:cNvPr id="2052" name="Picture 4" descr="https://openthewordblog.files.wordpress.com/2015/01/jesus-before-pil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80" y="0"/>
            <a:ext cx="91251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9834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1000"/>
                                        <p:tgtEl>
                                          <p:spTgt spid="5">
                                            <p:txEl>
                                              <p:pRg st="0" end="0"/>
                                            </p:txEl>
                                          </p:spTgt>
                                        </p:tgtEl>
                                      </p:cBhvr>
                                    </p:animEffect>
                                    <p:anim calcmode="lin" valueType="num">
                                      <p:cBhvr>
                                        <p:cTn id="1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52"/>
                                        </p:tgtEl>
                                        <p:attrNameLst>
                                          <p:attrName>style.visibility</p:attrName>
                                        </p:attrNameLst>
                                      </p:cBhvr>
                                      <p:to>
                                        <p:strVal val="visible"/>
                                      </p:to>
                                    </p:set>
                                    <p:animEffect transition="in" filter="fade">
                                      <p:cBhvr>
                                        <p:cTn id="3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使徒信经及十诫与处世格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174171" y="4005943"/>
            <a:ext cx="4252686" cy="60960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0609196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hatsoeveryoudo.org/wp-content/uploads/2011/07/Jesus-Pi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467" y="338666"/>
            <a:ext cx="3530134" cy="615553"/>
          </a:xfrm>
          <a:prstGeom prst="rect">
            <a:avLst/>
          </a:prstGeom>
          <a:noFill/>
        </p:spPr>
        <p:txBody>
          <a:bodyPr wrap="none" rtlCol="0">
            <a:spAutoFit/>
          </a:bodyPr>
          <a:lstStyle/>
          <a:p>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三</a:t>
            </a:r>
            <a:r>
              <a:rPr lang="en-US" altLang="zh-TW"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真理</a:t>
            </a:r>
            <a:r>
              <a:rPr lang="zh-TW" altLang="en-US" sz="3400" dirty="0" smtClean="0">
                <a:solidFill>
                  <a:srgbClr val="FFFF00"/>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是</a:t>
            </a:r>
            <a:r>
              <a:rPr lang="zh-TW" altLang="en-US" sz="3400" dirty="0" smtClean="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什麼？</a:t>
            </a:r>
            <a:endParaRPr lang="en-US" sz="3400" dirty="0">
              <a:solidFill>
                <a:prstClr val="white"/>
              </a:solidFill>
              <a:effectLst>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pic>
        <p:nvPicPr>
          <p:cNvPr id="6" name="Picture 2" descr="http://upload.wikimedia.org/wikipedia/commons/thumb/6/64/Pawson.TIF/lossless-page1-220px-Pawson.T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3383" y="3638207"/>
            <a:ext cx="2557235" cy="32197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11453" y="6139542"/>
            <a:ext cx="2121093" cy="492443"/>
          </a:xfrm>
          <a:prstGeom prst="rect">
            <a:avLst/>
          </a:prstGeom>
          <a:noFill/>
        </p:spPr>
        <p:txBody>
          <a:bodyPr wrap="none" rtlCol="0">
            <a:spAutoFit/>
          </a:bodyPr>
          <a:lstStyle/>
          <a:p>
            <a:r>
              <a:rPr lang="en-US" altLang="zh-TW" sz="2600" b="1" dirty="0" smtClean="0">
                <a:solidFill>
                  <a:srgbClr val="FFFF00"/>
                </a:solidFill>
                <a:effectLst>
                  <a:outerShdw blurRad="38100" dist="38100" dir="2700000" algn="tl">
                    <a:srgbClr val="000000">
                      <a:alpha val="43137"/>
                    </a:srgbClr>
                  </a:outerShdw>
                </a:effectLst>
              </a:rPr>
              <a:t>David Pawson</a:t>
            </a:r>
            <a:endParaRPr lang="en-US" sz="2600" b="1" dirty="0">
              <a:solidFill>
                <a:srgbClr val="FFFF00"/>
              </a:solidFill>
              <a:effectLst>
                <a:outerShdw blurRad="38100" dist="38100" dir="2700000" algn="tl">
                  <a:srgbClr val="000000">
                    <a:alpha val="43137"/>
                  </a:srgbClr>
                </a:outerShdw>
              </a:effectLst>
            </a:endParaRPr>
          </a:p>
        </p:txBody>
      </p:sp>
      <p:sp>
        <p:nvSpPr>
          <p:cNvPr id="5" name="TextBox 4"/>
          <p:cNvSpPr txBox="1"/>
          <p:nvPr/>
        </p:nvSpPr>
        <p:spPr>
          <a:xfrm>
            <a:off x="7792760" y="237066"/>
            <a:ext cx="1046440" cy="4606389"/>
          </a:xfrm>
          <a:prstGeom prst="rect">
            <a:avLst/>
          </a:prstGeom>
          <a:noFill/>
        </p:spPr>
        <p:txBody>
          <a:bodyPr vert="eaVert" wrap="none" rtlCol="0">
            <a:spAutoFit/>
          </a:bodyPr>
          <a:lstStyle/>
          <a:p>
            <a:r>
              <a:rPr lang="zh-TW" altLang="en-US" sz="3200" dirty="0" smtClean="0">
                <a:solidFill>
                  <a:srgbClr val="FFFF00"/>
                </a:solidFill>
                <a:latin typeface="華康魏碑體 Std W7" panose="03000700000000000000" pitchFamily="66" charset="-120"/>
                <a:ea typeface="華康魏碑體 Std W7" panose="03000700000000000000" pitchFamily="66" charset="-120"/>
              </a:rPr>
              <a:t>我就是道路、真理、生命</a:t>
            </a:r>
            <a:endParaRPr lang="en-US" altLang="zh-TW" sz="3200" dirty="0" smtClean="0">
              <a:solidFill>
                <a:srgbClr val="FFFF00"/>
              </a:solidFill>
              <a:latin typeface="華康魏碑體 Std W7" panose="03000700000000000000" pitchFamily="66" charset="-120"/>
              <a:ea typeface="華康魏碑體 Std W7" panose="03000700000000000000" pitchFamily="66" charset="-120"/>
            </a:endParaRPr>
          </a:p>
          <a:p>
            <a:r>
              <a:rPr lang="en-US" altLang="zh-TW" sz="2400" dirty="0" smtClean="0">
                <a:solidFill>
                  <a:srgbClr val="FFFF00"/>
                </a:solidFill>
                <a:latin typeface="華康魏碑體 Std W7" panose="03000700000000000000" pitchFamily="66" charset="-120"/>
                <a:ea typeface="華康魏碑體 Std W7" panose="03000700000000000000" pitchFamily="66" charset="-120"/>
              </a:rPr>
              <a:t>                         (</a:t>
            </a:r>
            <a:r>
              <a:rPr lang="zh-TW" altLang="en-US" sz="2400" dirty="0" smtClean="0">
                <a:solidFill>
                  <a:srgbClr val="FFFF00"/>
                </a:solidFill>
                <a:latin typeface="華康魏碑體 Std W7" panose="03000700000000000000" pitchFamily="66" charset="-120"/>
                <a:ea typeface="華康魏碑體 Std W7" panose="03000700000000000000" pitchFamily="66" charset="-120"/>
              </a:rPr>
              <a:t>約十四：六</a:t>
            </a:r>
            <a:r>
              <a:rPr lang="en-US" altLang="zh-TW" sz="2400" dirty="0" smtClean="0">
                <a:solidFill>
                  <a:srgbClr val="FFFF00"/>
                </a:solidFill>
                <a:latin typeface="華康魏碑體 Std W7" panose="03000700000000000000" pitchFamily="66" charset="-120"/>
                <a:ea typeface="華康魏碑體 Std W7" panose="03000700000000000000" pitchFamily="66" charset="-120"/>
              </a:rPr>
              <a:t>)</a:t>
            </a:r>
            <a:endParaRPr lang="en-US" sz="2400" dirty="0" smtClean="0">
              <a:solidFill>
                <a:srgbClr val="FFFF00"/>
              </a:solidFill>
              <a:latin typeface="華康魏碑體 Std W7" panose="03000700000000000000" pitchFamily="66" charset="-120"/>
              <a:ea typeface="華康魏碑體 Std W7" panose="03000700000000000000" pitchFamily="66" charset="-120"/>
            </a:endParaRPr>
          </a:p>
        </p:txBody>
      </p:sp>
      <p:sp>
        <p:nvSpPr>
          <p:cNvPr id="10" name="Striped Right Arrow 9"/>
          <p:cNvSpPr/>
          <p:nvPr/>
        </p:nvSpPr>
        <p:spPr>
          <a:xfrm>
            <a:off x="3119890" y="2825960"/>
            <a:ext cx="2904218" cy="484632"/>
          </a:xfrm>
          <a:prstGeom prst="stripedRightArrow">
            <a:avLst/>
          </a:prstGeom>
          <a:solidFill>
            <a:srgbClr val="FFC000"/>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2971729" y="1021017"/>
            <a:ext cx="3262432" cy="1938992"/>
          </a:xfrm>
          <a:prstGeom prst="rect">
            <a:avLst/>
          </a:prstGeom>
          <a:noFill/>
        </p:spPr>
        <p:txBody>
          <a:bodyPr wrap="none" rtlCol="0">
            <a:spAutoFit/>
          </a:bodyPr>
          <a:lstStyle/>
          <a:p>
            <a:r>
              <a:rPr lang="zh-TW" altLang="en-US" sz="3000" dirty="0" smtClean="0">
                <a:solidFill>
                  <a:srgbClr val="FFFF00"/>
                </a:solidFill>
                <a:latin typeface="華康魏碑體 Std W7" panose="03000700000000000000" pitchFamily="66" charset="-120"/>
                <a:ea typeface="華康魏碑體 Std W7" panose="03000700000000000000" pitchFamily="66" charset="-120"/>
              </a:rPr>
              <a:t>我為此而生，</a:t>
            </a:r>
            <a:endParaRPr lang="en-US" altLang="zh-TW" sz="3000" dirty="0" smtClean="0">
              <a:solidFill>
                <a:srgbClr val="FFFF00"/>
              </a:solidFill>
              <a:latin typeface="華康魏碑體 Std W7" panose="03000700000000000000" pitchFamily="66" charset="-120"/>
              <a:ea typeface="華康魏碑體 Std W7" panose="03000700000000000000" pitchFamily="66" charset="-120"/>
            </a:endParaRPr>
          </a:p>
          <a:p>
            <a:r>
              <a:rPr lang="zh-TW" altLang="en-US" sz="3000" dirty="0" smtClean="0">
                <a:solidFill>
                  <a:srgbClr val="FFFF00"/>
                </a:solidFill>
                <a:latin typeface="華康魏碑體 Std W7" panose="03000700000000000000" pitchFamily="66" charset="-120"/>
                <a:ea typeface="華康魏碑體 Std W7" panose="03000700000000000000" pitchFamily="66" charset="-120"/>
              </a:rPr>
              <a:t>也為此來到世間，</a:t>
            </a:r>
            <a:endParaRPr lang="en-US" altLang="zh-TW" sz="3000" dirty="0" smtClean="0">
              <a:solidFill>
                <a:srgbClr val="FFFF00"/>
              </a:solidFill>
              <a:latin typeface="華康魏碑體 Std W7" panose="03000700000000000000" pitchFamily="66" charset="-120"/>
              <a:ea typeface="華康魏碑體 Std W7" panose="03000700000000000000" pitchFamily="66" charset="-120"/>
            </a:endParaRPr>
          </a:p>
          <a:p>
            <a:r>
              <a:rPr lang="zh-TW" altLang="en-US" sz="3000" dirty="0" smtClean="0">
                <a:solidFill>
                  <a:srgbClr val="FFFF00"/>
                </a:solidFill>
                <a:latin typeface="華康魏碑體 Std W7" panose="03000700000000000000" pitchFamily="66" charset="-120"/>
                <a:ea typeface="華康魏碑體 Std W7" panose="03000700000000000000" pitchFamily="66" charset="-120"/>
              </a:rPr>
              <a:t>特為真理作見證</a:t>
            </a:r>
            <a:r>
              <a:rPr lang="en-US" altLang="zh-TW" sz="3000" dirty="0" smtClean="0">
                <a:solidFill>
                  <a:srgbClr val="FFFF00"/>
                </a:solidFill>
                <a:latin typeface="華康魏碑體 Std W7" panose="03000700000000000000" pitchFamily="66" charset="-120"/>
                <a:ea typeface="華康魏碑體 Std W7" panose="03000700000000000000" pitchFamily="66" charset="-120"/>
              </a:rPr>
              <a:t>...</a:t>
            </a:r>
          </a:p>
          <a:p>
            <a:r>
              <a:rPr lang="en-US" altLang="zh-TW" sz="2600" dirty="0" smtClean="0">
                <a:solidFill>
                  <a:srgbClr val="FFFF00"/>
                </a:solidFill>
                <a:latin typeface="華康魏碑體 Std W7" panose="03000700000000000000" pitchFamily="66" charset="-120"/>
                <a:ea typeface="華康魏碑體 Std W7" panose="03000700000000000000" pitchFamily="66" charset="-120"/>
              </a:rPr>
              <a:t>(</a:t>
            </a:r>
            <a:r>
              <a:rPr lang="zh-TW" altLang="en-US" sz="2600" dirty="0" smtClean="0">
                <a:solidFill>
                  <a:srgbClr val="FFFF00"/>
                </a:solidFill>
                <a:latin typeface="華康魏碑體 Std W7" panose="03000700000000000000" pitchFamily="66" charset="-120"/>
                <a:ea typeface="華康魏碑體 Std W7" panose="03000700000000000000" pitchFamily="66" charset="-120"/>
              </a:rPr>
              <a:t>約</a:t>
            </a:r>
            <a:r>
              <a:rPr lang="en-US" altLang="zh-TW" sz="2600" dirty="0" smtClean="0">
                <a:solidFill>
                  <a:srgbClr val="FFFF00"/>
                </a:solidFill>
                <a:latin typeface="華康魏碑體 Std W7" panose="03000700000000000000" pitchFamily="66" charset="-120"/>
                <a:ea typeface="華康魏碑體 Std W7" panose="03000700000000000000" pitchFamily="66" charset="-120"/>
              </a:rPr>
              <a:t>18:37)</a:t>
            </a:r>
            <a:r>
              <a:rPr lang="en-US" altLang="zh-TW" sz="2600" dirty="0" smtClean="0">
                <a:solidFill>
                  <a:prstClr val="black"/>
                </a:solidFill>
              </a:rPr>
              <a:t>1</a:t>
            </a:r>
            <a:endParaRPr lang="en-US" sz="2600" dirty="0">
              <a:solidFill>
                <a:prstClr val="black"/>
              </a:solidFill>
            </a:endParaRPr>
          </a:p>
        </p:txBody>
      </p:sp>
    </p:spTree>
    <p:extLst>
      <p:ext uri="{BB962C8B-B14F-4D97-AF65-F5344CB8AC3E}">
        <p14:creationId xmlns:p14="http://schemas.microsoft.com/office/powerpoint/2010/main" val="156249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3)">
                                      <p:cBhvr>
                                        <p:cTn id="7" dur="1500"/>
                                        <p:tgtEl>
                                          <p:spTgt spid="6"/>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3)">
                                      <p:cBhvr>
                                        <p:cTn id="10" dur="1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out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ages.fineartamerica.com/images-medium-large/ecce-homo-antonio-cise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 y="0"/>
            <a:ext cx="9141675"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ular Callout 1"/>
          <p:cNvSpPr/>
          <p:nvPr/>
        </p:nvSpPr>
        <p:spPr>
          <a:xfrm>
            <a:off x="3541222" y="415636"/>
            <a:ext cx="2975956" cy="1612669"/>
          </a:xfrm>
          <a:prstGeom prst="wedgeRoundRectCallout">
            <a:avLst>
              <a:gd name="adj1" fmla="val 396"/>
              <a:gd name="adj2" fmla="val 75902"/>
              <a:gd name="adj3" fmla="val 16667"/>
            </a:avLst>
          </a:prstGeom>
          <a:solidFill>
            <a:srgbClr val="FFD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C00000"/>
                </a:solidFill>
              </a:rPr>
              <a:t>What Shall I do with this Man?</a:t>
            </a:r>
          </a:p>
          <a:p>
            <a:pPr algn="ctr"/>
            <a:r>
              <a:rPr lang="zh-TW" altLang="en-US" sz="3000" dirty="0" smtClean="0">
                <a:solidFill>
                  <a:srgbClr val="002060"/>
                </a:solidFill>
                <a:latin typeface="華康魏碑體 Std W7" panose="03000700000000000000" pitchFamily="66" charset="-120"/>
                <a:ea typeface="華康魏碑體 Std W7" panose="03000700000000000000" pitchFamily="66" charset="-120"/>
              </a:rPr>
              <a:t>我怎麼辨祂呢？</a:t>
            </a:r>
            <a:endParaRPr lang="en-US" sz="3000" dirty="0">
              <a:solidFill>
                <a:srgbClr val="002060"/>
              </a:solidFill>
              <a:latin typeface="華康魏碑體 Std W7" panose="03000700000000000000" pitchFamily="66" charset="-120"/>
              <a:ea typeface="華康魏碑體 Std W7" panose="03000700000000000000" pitchFamily="66" charset="-120"/>
            </a:endParaRPr>
          </a:p>
        </p:txBody>
      </p:sp>
    </p:spTree>
    <p:extLst>
      <p:ext uri="{BB962C8B-B14F-4D97-AF65-F5344CB8AC3E}">
        <p14:creationId xmlns:p14="http://schemas.microsoft.com/office/powerpoint/2010/main" val="33319619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lvta.lt/wp-content/uploads/2014/05/natural_water_droplet-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3656" y="395853"/>
            <a:ext cx="8425543" cy="2677656"/>
          </a:xfrm>
          <a:prstGeom prst="rect">
            <a:avLst/>
          </a:prstGeom>
        </p:spPr>
        <p:txBody>
          <a:bodyPr wrap="square">
            <a:spAutoFit/>
          </a:bodyPr>
          <a:lstStyle/>
          <a:p>
            <a:pPr algn="just">
              <a:lnSpc>
                <a:spcPts val="3300"/>
              </a:lnSpc>
            </a:pPr>
            <a:r>
              <a:rPr lang="en-US" altLang="zh-TW" sz="2800" b="1" dirty="0" smtClean="0">
                <a:solidFill>
                  <a:prstClr val="white"/>
                </a:solidFill>
                <a:effectLst>
                  <a:glow rad="139700">
                    <a:srgbClr val="FF0000">
                      <a:alpha val="40000"/>
                    </a:srgbClr>
                  </a:glow>
                  <a:outerShdw blurRad="38100" dist="38100" dir="2700000" algn="tl">
                    <a:srgbClr val="000000">
                      <a:alpha val="43137"/>
                    </a:srgbClr>
                  </a:outerShdw>
                </a:effectLst>
              </a:rPr>
              <a:t>Y</a:t>
            </a:r>
            <a:r>
              <a:rPr lang="en-US" sz="2800" b="1" dirty="0" smtClean="0">
                <a:solidFill>
                  <a:prstClr val="white"/>
                </a:solidFill>
                <a:effectLst>
                  <a:glow rad="139700">
                    <a:srgbClr val="FF0000">
                      <a:alpha val="40000"/>
                    </a:srgbClr>
                  </a:glow>
                  <a:outerShdw blurRad="38100" dist="38100" dir="2700000" algn="tl">
                    <a:srgbClr val="000000">
                      <a:alpha val="43137"/>
                    </a:srgbClr>
                  </a:outerShdw>
                </a:effectLst>
              </a:rPr>
              <a:t>ou </a:t>
            </a:r>
            <a:r>
              <a:rPr lang="en-US" sz="2800" b="1" dirty="0">
                <a:solidFill>
                  <a:prstClr val="white"/>
                </a:solidFill>
                <a:effectLst>
                  <a:glow rad="139700">
                    <a:srgbClr val="FF0000">
                      <a:alpha val="40000"/>
                    </a:srgbClr>
                  </a:glow>
                  <a:outerShdw blurRad="38100" dist="38100" dir="2700000" algn="tl">
                    <a:srgbClr val="000000">
                      <a:alpha val="43137"/>
                    </a:srgbClr>
                  </a:outerShdw>
                </a:effectLst>
              </a:rPr>
              <a:t>cannot grasp water in your hand.  It drops through your fingers. You cannot grasp truth in your mind.  It drops through your thoughts.  You can only possess water by drinking it, taking it into your body.  You can only possess truth by living it, taking it into your heart.  </a:t>
            </a:r>
            <a:r>
              <a:rPr lang="en-US" sz="2800" b="1" dirty="0" smtClean="0">
                <a:solidFill>
                  <a:prstClr val="white"/>
                </a:solidFill>
                <a:effectLst>
                  <a:glow rad="139700">
                    <a:srgbClr val="FF0000">
                      <a:alpha val="40000"/>
                    </a:srgbClr>
                  </a:glow>
                  <a:outerShdw blurRad="38100" dist="38100" dir="2700000" algn="tl">
                    <a:srgbClr val="000000">
                      <a:alpha val="43137"/>
                    </a:srgbClr>
                  </a:outerShdw>
                </a:effectLst>
              </a:rPr>
              <a:t>        </a:t>
            </a:r>
          </a:p>
          <a:p>
            <a:pPr algn="just"/>
            <a:r>
              <a:rPr lang="en-US" sz="2800" b="1" dirty="0">
                <a:solidFill>
                  <a:prstClr val="white"/>
                </a:solidFill>
                <a:effectLst>
                  <a:glow rad="139700">
                    <a:srgbClr val="FF0000">
                      <a:alpha val="40000"/>
                    </a:srgbClr>
                  </a:glow>
                  <a:outerShdw blurRad="38100" dist="38100" dir="2700000" algn="tl">
                    <a:srgbClr val="000000">
                      <a:alpha val="43137"/>
                    </a:srgbClr>
                  </a:outerShdw>
                </a:effectLst>
              </a:rPr>
              <a:t> </a:t>
            </a:r>
            <a:r>
              <a:rPr lang="en-US" sz="2800" b="1" dirty="0" smtClean="0">
                <a:solidFill>
                  <a:prstClr val="white"/>
                </a:solidFill>
                <a:effectLst>
                  <a:glow rad="139700">
                    <a:srgbClr val="FF0000">
                      <a:alpha val="40000"/>
                    </a:srgbClr>
                  </a:glow>
                  <a:outerShdw blurRad="38100" dist="38100" dir="2700000" algn="tl">
                    <a:srgbClr val="000000">
                      <a:alpha val="43137"/>
                    </a:srgbClr>
                  </a:outerShdw>
                </a:effectLst>
              </a:rPr>
              <a:t>                                                                   </a:t>
            </a:r>
            <a:r>
              <a:rPr lang="en-US" sz="2800" b="1" dirty="0" smtClean="0">
                <a:solidFill>
                  <a:prstClr val="white"/>
                </a:solidFill>
                <a:effectLst>
                  <a:glow rad="139700">
                    <a:srgbClr val="FF0000">
                      <a:alpha val="40000"/>
                    </a:srgbClr>
                  </a:glow>
                  <a:outerShdw blurRad="38100" dist="38100" dir="2700000" algn="tl">
                    <a:srgbClr val="000000">
                      <a:alpha val="43137"/>
                    </a:srgbClr>
                  </a:outerShdw>
                </a:effectLst>
                <a:latin typeface="華康勘亭流 Std W9" panose="03000900000000000000" pitchFamily="66" charset="-120"/>
                <a:ea typeface="華康勘亭流 Std W9" panose="03000900000000000000" pitchFamily="66" charset="-120"/>
              </a:rPr>
              <a:t>～ </a:t>
            </a:r>
            <a:r>
              <a:rPr lang="en-US" sz="2800" b="1" dirty="0" smtClean="0">
                <a:solidFill>
                  <a:prstClr val="white"/>
                </a:solidFill>
                <a:effectLst>
                  <a:glow rad="139700">
                    <a:srgbClr val="FF0000">
                      <a:alpha val="40000"/>
                    </a:srgbClr>
                  </a:glow>
                  <a:outerShdw blurRad="38100" dist="38100" dir="2700000" algn="tl">
                    <a:srgbClr val="000000">
                      <a:alpha val="43137"/>
                    </a:srgbClr>
                  </a:outerShdw>
                </a:effectLst>
              </a:rPr>
              <a:t>Celtic parable </a:t>
            </a:r>
            <a:endParaRPr lang="en-US" sz="2800" b="1" dirty="0">
              <a:solidFill>
                <a:prstClr val="white"/>
              </a:solidFill>
              <a:effectLst>
                <a:glow rad="139700">
                  <a:srgbClr val="FF0000">
                    <a:alpha val="40000"/>
                  </a:srgbClr>
                </a:glow>
                <a:outerShdw blurRad="38100" dist="38100" dir="2700000" algn="tl">
                  <a:srgbClr val="000000">
                    <a:alpha val="43137"/>
                  </a:srgbClr>
                </a:outerShdw>
              </a:effectLst>
            </a:endParaRPr>
          </a:p>
        </p:txBody>
      </p:sp>
      <p:sp>
        <p:nvSpPr>
          <p:cNvPr id="3" name="Rectangle 2"/>
          <p:cNvSpPr/>
          <p:nvPr/>
        </p:nvSpPr>
        <p:spPr>
          <a:xfrm>
            <a:off x="333828" y="3358832"/>
            <a:ext cx="8723084" cy="3046988"/>
          </a:xfrm>
          <a:prstGeom prst="rect">
            <a:avLst/>
          </a:prstGeom>
        </p:spPr>
        <p:txBody>
          <a:bodyPr wrap="square">
            <a:spAutoFit/>
          </a:bodyPr>
          <a:lstStyle/>
          <a:p>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你無法</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將</a:t>
            </a:r>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水握</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在</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手</a:t>
            </a:r>
            <a:r>
              <a:rPr lang="zh-TW" altLang="en-US" sz="3200" dirty="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中</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它</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必從</a:t>
            </a:r>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你指</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頭流走</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p>
          <a:p>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你不能掌握真理在心中</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它</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必從</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思</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想</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中溜走</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a:t>
            </a:r>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只能</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將水</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喝</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進去</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讓它進到你</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體</a:t>
            </a:r>
            <a:r>
              <a:rPr lang="zh-TW" altLang="en-US" sz="3200" dirty="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內</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p>
          <a:p>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同樣</a:t>
            </a:r>
            <a:r>
              <a:rPr lang="zh-TW" altLang="en-US" sz="3200" dirty="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你想要</a:t>
            </a:r>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擁有真理</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，就必須將祂接到心中</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r>
              <a:rPr lang="zh-TW" altLang="en-US" sz="3200" dirty="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把</a:t>
            </a:r>
            <a:r>
              <a:rPr lang="zh-TW" alt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祂活出來</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a:t>
            </a:r>
          </a:p>
          <a:p>
            <a:r>
              <a:rPr lang="en-US" sz="3200" dirty="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                                       </a:t>
            </a:r>
            <a:r>
              <a:rPr lang="en-US" sz="3200" dirty="0" smtClean="0">
                <a:solidFill>
                  <a:srgbClr val="FFFFCC"/>
                </a:solidFill>
                <a:effectLst>
                  <a:glow rad="101600">
                    <a:srgbClr val="FF0000">
                      <a:alpha val="60000"/>
                    </a:srgbClr>
                  </a:glow>
                  <a:outerShdw blurRad="38100" dist="38100" dir="2700000" algn="tl">
                    <a:srgbClr val="000000">
                      <a:alpha val="43137"/>
                    </a:srgbClr>
                  </a:outerShdw>
                </a:effectLst>
                <a:latin typeface="華康勘亭流 Std W9" panose="03000900000000000000" pitchFamily="66" charset="-120"/>
                <a:ea typeface="華康勘亭流 Std W9" panose="03000900000000000000" pitchFamily="66" charset="-120"/>
              </a:rPr>
              <a:t>～ </a:t>
            </a:r>
            <a:r>
              <a:rPr lang="en-US" sz="3200" dirty="0" err="1" smtClean="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rPr>
              <a:t>凱爾特人比喻</a:t>
            </a:r>
            <a:endParaRPr lang="en-US" sz="3200" dirty="0">
              <a:solidFill>
                <a:srgbClr val="FFFFCC"/>
              </a:solidFill>
              <a:effectLst>
                <a:glow rad="101600">
                  <a:srgbClr val="FF0000">
                    <a:alpha val="60000"/>
                  </a:srgbClr>
                </a:glow>
                <a:outerShdw blurRad="38100" dist="38100" dir="2700000" algn="tl">
                  <a:srgbClr val="000000">
                    <a:alpha val="43137"/>
                  </a:srgbClr>
                </a:outerShdw>
              </a:effectLst>
              <a:latin typeface="華康華綜體 Std W5" panose="020B0500000000000000" pitchFamily="34" charset="-120"/>
              <a:ea typeface="華康華綜體 Std W5" panose="020B0500000000000000" pitchFamily="34" charset="-120"/>
            </a:endParaRPr>
          </a:p>
        </p:txBody>
      </p:sp>
    </p:spTree>
    <p:extLst>
      <p:ext uri="{BB962C8B-B14F-4D97-AF65-F5344CB8AC3E}">
        <p14:creationId xmlns:p14="http://schemas.microsoft.com/office/powerpoint/2010/main" val="38713399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462</Words>
  <Application>Microsoft Macintosh PowerPoint</Application>
  <PresentationFormat>On-screen Show (4:3)</PresentationFormat>
  <Paragraphs>85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Workday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First Last</dc:creator>
  <cp:lastModifiedBy>First Last</cp:lastModifiedBy>
  <cp:revision>1</cp:revision>
  <dcterms:created xsi:type="dcterms:W3CDTF">2015-03-06T19:50:00Z</dcterms:created>
  <dcterms:modified xsi:type="dcterms:W3CDTF">2015-03-06T19:51:18Z</dcterms:modified>
</cp:coreProperties>
</file>