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3EC92-B061-E642-8A27-ED810E568092}" type="datetimeFigureOut">
              <a:rPr lang="en-US" smtClean="0"/>
              <a:t>4/9/15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BBB7F-9235-4C40-B6D5-18517A9C5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5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45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4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4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53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0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05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6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9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5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97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6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3C708-C68E-B642-A49B-37E8490CA644}" type="datetimeFigureOut">
              <a:rPr lang="en-US" smtClean="0"/>
              <a:t>4/9/15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700B-FAB7-214A-B22F-287F98E9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9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flowingfaith.com/wp-content/uploads/2012/06/StainGlassColorful636363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-100210"/>
            <a:ext cx="9144001" cy="695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presserfoundation.org/wp/wp-content/uploads/2013/09/sheet-mus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543" y="2243753"/>
            <a:ext cx="6896920" cy="487266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01885" y="36388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詩班獻詩</a:t>
            </a:r>
            <a:endParaRPr lang="en-US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4050" y="1071771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『神是愛</a:t>
            </a:r>
            <a:r>
              <a:rPr lang="en-US" altLang="zh-TW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5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6789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heknowsurname.files.wordpress.com/2012/08/faith-in-g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9602" y="278989"/>
            <a:ext cx="8731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神是愛祂慈愛憐憫，一生所行全倚賴，</a:t>
            </a:r>
            <a:endParaRPr lang="en-US" altLang="zh-TW" sz="36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黑暗憂驚有主同行，神是智慧神是愛。</a:t>
            </a:r>
            <a:endParaRPr lang="en-US" altLang="zh-TW" sz="36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2" y="1612284"/>
            <a:ext cx="7993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時光流轉境遇遷移，世代不再肉體壞，</a:t>
            </a:r>
            <a:endParaRPr lang="en-US" altLang="zh-TW" sz="36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但主慈愛永不止息，神是智慧神是愛。</a:t>
            </a:r>
            <a:endParaRPr lang="en-US" altLang="zh-TW" sz="36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1" y="2940940"/>
            <a:ext cx="7993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黑夜似乎籠罩密佈，但主恩典不離開，</a:t>
            </a:r>
            <a:endParaRPr lang="en-US" altLang="zh-TW" sz="36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照亮一切烏雲愁霧，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神是智慧神是愛。</a:t>
            </a:r>
            <a:endParaRPr lang="en-US" altLang="zh-TW" sz="36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4235142"/>
            <a:ext cx="7993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主常存的慈愛環繞，盼望安慰必常在，</a:t>
            </a:r>
            <a:endParaRPr lang="en-US" altLang="zh-TW" sz="36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祂的榮光全地照耀，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神是智慧神是愛。</a:t>
            </a:r>
            <a:endParaRPr lang="en-US" altLang="zh-TW" sz="36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189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rmitchurch.org.uk/clientimages/sampleheartlight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"/>
          <a:stretch/>
        </p:blipFill>
        <p:spPr bwMode="auto">
          <a:xfrm>
            <a:off x="0" y="0"/>
            <a:ext cx="9144000" cy="68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199" y="990600"/>
            <a:ext cx="9144000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使我不再完整如故，惟願生命在我有出路；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將我種下，直到復活的萌芽，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結成滿穗，一粒擴增百倍。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使我不再完整如故，惟願生命在我有出路。</a:t>
            </a:r>
            <a:r>
              <a:rPr lang="zh-TW" altLang="en-US" sz="315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　</a:t>
            </a:r>
          </a:p>
          <a:p>
            <a:pPr algn="ctr"/>
            <a:endParaRPr lang="zh-TW" altLang="en-US" sz="315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8538" y="177225"/>
            <a:ext cx="4198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TW" altLang="en-US" sz="3200" u="sng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我們是一粒粒麥子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http://www.uponthisrock.com/powerpointbacks/autumnfis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96155" y="2637787"/>
            <a:ext cx="67212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>
                <a:latin typeface="華康宗楷體 Std W7" pitchFamily="66" charset="-120"/>
                <a:ea typeface="華康宗楷體 Std W7" pitchFamily="66" charset="-120"/>
              </a:rPr>
              <a:t>路加福音</a:t>
            </a:r>
            <a:r>
              <a:rPr lang="en-US" altLang="zh-TW" sz="4400" dirty="0">
                <a:latin typeface="華康宗楷體 Std W7" pitchFamily="66" charset="-120"/>
                <a:ea typeface="華康宗楷體 Std W7" pitchFamily="66" charset="-120"/>
              </a:rPr>
              <a:t>14</a:t>
            </a:r>
            <a:r>
              <a:rPr lang="zh-TW" altLang="en-US" sz="4400" dirty="0">
                <a:latin typeface="華康宗楷體 Std W7" pitchFamily="66" charset="-120"/>
                <a:ea typeface="華康宗楷體 Std W7" pitchFamily="66" charset="-120"/>
              </a:rPr>
              <a:t>：</a:t>
            </a:r>
            <a:r>
              <a:rPr lang="en-US" altLang="zh-TW" sz="4400" dirty="0">
                <a:latin typeface="華康宗楷體 Std W7" pitchFamily="66" charset="-120"/>
                <a:ea typeface="華康宗楷體 Std W7" pitchFamily="66" charset="-120"/>
              </a:rPr>
              <a:t>15</a:t>
            </a:r>
            <a:r>
              <a:rPr lang="zh-TW" altLang="en-US" sz="4400" dirty="0">
                <a:latin typeface="華康宗楷體 Std W7" pitchFamily="66" charset="-120"/>
                <a:ea typeface="華康宗楷體 Std W7" pitchFamily="66" charset="-120"/>
              </a:rPr>
              <a:t>～</a:t>
            </a:r>
            <a:r>
              <a:rPr lang="en-US" altLang="zh-TW" sz="4400" dirty="0">
                <a:latin typeface="華康宗楷體 Std W7" pitchFamily="66" charset="-120"/>
                <a:ea typeface="華康宗楷體 Std W7" pitchFamily="66" charset="-120"/>
              </a:rPr>
              <a:t>24</a:t>
            </a:r>
            <a:endParaRPr lang="en-US" altLang="zh-CN" sz="4400" dirty="0" smtClean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2600" y="738426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請翻閱座位前的聖經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5199" y="1550313"/>
            <a:ext cx="385874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latin typeface="華康宗楷體 Std W7" pitchFamily="66" charset="-120"/>
                <a:ea typeface="華康宗楷體 Std W7" pitchFamily="66" charset="-120"/>
              </a:rPr>
              <a:t>新</a:t>
            </a:r>
            <a:r>
              <a:rPr lang="zh-TW" altLang="en-US" sz="5000" dirty="0" smtClean="0">
                <a:latin typeface="華康宗楷體 Std W7" pitchFamily="66" charset="-120"/>
                <a:ea typeface="華康宗楷體 Std W7" pitchFamily="66" charset="-120"/>
              </a:rPr>
              <a:t>約第</a:t>
            </a:r>
            <a:r>
              <a:rPr lang="zh-CN" altLang="en-US" sz="5000" dirty="0" smtClean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50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88</a:t>
            </a:r>
            <a:r>
              <a:rPr lang="zh-CN" altLang="en-US" sz="5000" dirty="0" smtClean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5000" dirty="0" smtClean="0">
                <a:latin typeface="華康宗楷體 Std W7" pitchFamily="66" charset="-120"/>
                <a:ea typeface="華康宗楷體 Std W7" pitchFamily="66" charset="-120"/>
              </a:rPr>
              <a:t>頁</a:t>
            </a:r>
            <a:endParaRPr lang="en-US" sz="50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0654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atrickschreiner.com/wp-content/uploads/2014/08/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5975" y="197346"/>
            <a:ext cx="873104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15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席的有一人聽見這話，就對耶穌說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：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在神國裡喫飯的有福了！」  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16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耶穌對他說：「有一人擺設大筵席，請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了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許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多客。  </a:t>
            </a: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17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到了坐席的時候，打發僕人去對所請的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說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請來吧！樣樣都齊備了。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18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眾人一口同音的推辭。頭一個說：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買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了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一塊地，必須去看看。請你准我辭了。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19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又有一個說：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我買了五對牛，要去試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試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。請你准我辭了。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</p:txBody>
      </p:sp>
    </p:spTree>
    <p:extLst>
      <p:ext uri="{BB962C8B-B14F-4D97-AF65-F5344CB8AC3E}">
        <p14:creationId xmlns:p14="http://schemas.microsoft.com/office/powerpoint/2010/main" val="1405484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atrickschreiner.com/wp-content/uploads/2014/08/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5975" y="197346"/>
            <a:ext cx="87310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20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又有一個說：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我纔娶了妻，所以不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能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去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21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那僕人回來，把這事都告訴了主人。家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就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動怒，對僕人說：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快出去，到城裡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大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街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小巷，領那貧窮的、殘廢的、瞎眼的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、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瘸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腿的來。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22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僕人說：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主啊，你所吩咐的已經辦了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還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有空座。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23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主人對僕人說，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你出去到路上和籬笆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那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裡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，勉強人進來，坐滿我的屋子。  </a:t>
            </a: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24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我告訴你們，先前所請的人，沒有一個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得     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嘗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我的筵席。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」 </a:t>
            </a:r>
          </a:p>
        </p:txBody>
      </p:sp>
    </p:spTree>
    <p:extLst>
      <p:ext uri="{BB962C8B-B14F-4D97-AF65-F5344CB8AC3E}">
        <p14:creationId xmlns:p14="http://schemas.microsoft.com/office/powerpoint/2010/main" val="1996145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tl2010.files.wordpress.com/2013/05/embarrassed-man-300x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134" y="2402794"/>
            <a:ext cx="5720810" cy="379480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73064" y="827317"/>
            <a:ext cx="7040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主日信息：</a:t>
            </a:r>
            <a:r>
              <a:rPr lang="zh-TW" altLang="en-US" sz="4000" b="1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「為什麼拒絕？」</a:t>
            </a:r>
            <a:endParaRPr lang="en-US" sz="4000" b="1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1578" y="1549717"/>
            <a:ext cx="3866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路加福音 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14:15-24)</a:t>
            </a:r>
            <a:endParaRPr lang="en-US" sz="32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3419" y="4459829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薛忠勇 </a:t>
            </a:r>
            <a:r>
              <a:rPr lang="zh-TW" altLang="en-US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弟兄</a:t>
            </a:r>
            <a:endParaRPr lang="en-US" sz="32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3419" y="5850769"/>
            <a:ext cx="279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3 </a:t>
            </a:r>
            <a:r>
              <a:rPr lang="en-US" altLang="zh-TW" sz="32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29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2015</a:t>
            </a:r>
            <a:endParaRPr lang="en-US" sz="32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5500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edisonhotelcp.com/d/edisonhotel/media/weddings/__thumbs_964_700_crop/Wedding_and_Banquet.jpg?13340440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7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encrypted-tbn0.gstatic.com/images?q=tbn:ANd9GcSlJ_WCsqSS_nZRMHwBgo1VzuV72mnoYFbeOdIw_iBEBvnCGaz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7" t="8571" r="9977" b="7112"/>
          <a:stretch/>
        </p:blipFill>
        <p:spPr bwMode="auto">
          <a:xfrm>
            <a:off x="2051354" y="1654352"/>
            <a:ext cx="5037078" cy="33280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2517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75" y="0"/>
            <a:ext cx="3857625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85812" y="785812"/>
            <a:ext cx="68580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254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t="6984" r="4126" b="5608"/>
          <a:stretch/>
        </p:blipFill>
        <p:spPr>
          <a:xfrm>
            <a:off x="0" y="0"/>
            <a:ext cx="914379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5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dailymail.co.uk/i/pix/2008/03_04/feast2MOS2903_800x5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4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9742" y="320825"/>
            <a:ext cx="530020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救恩</a:t>
            </a:r>
            <a:r>
              <a:rPr lang="zh-TW" altLang="en-US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如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「豐</a:t>
            </a:r>
            <a:r>
              <a:rPr lang="zh-TW" altLang="en-US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盛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」的筵席</a:t>
            </a:r>
          </a:p>
        </p:txBody>
      </p:sp>
    </p:spTree>
    <p:extLst>
      <p:ext uri="{BB962C8B-B14F-4D97-AF65-F5344CB8AC3E}">
        <p14:creationId xmlns:p14="http://schemas.microsoft.com/office/powerpoint/2010/main" val="344523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images.dpchallenge.com/images_challenge/1000-1999/1514/1200/Copyrighted_Image_Reuse_Prohibited_9927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0"/>
            <a:ext cx="6504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64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eweavingtherainbow.typepad.com/.a/6a0105360252aa970c016760ef41f7970b-80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83" y="0"/>
            <a:ext cx="91561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1086" y="323281"/>
            <a:ext cx="8411028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你們一切乾渴的都當就近水來；沒有銀錢的也可以來。你們都來，買了喫；不用銀錢，不用價值，也來買酒和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奶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為</a:t>
            </a:r>
            <a:r>
              <a:rPr lang="zh-TW" altLang="en-US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何花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錢買</a:t>
            </a:r>
            <a:r>
              <a:rPr lang="zh-TW" altLang="en-US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那不足為食物的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？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</a:t>
            </a:r>
            <a:r>
              <a:rPr lang="zh-TW" altLang="en-US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們要留意聽我的話就能喫那美物，得享肥甘，心中喜樂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55:1-2)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endParaRPr lang="zh-TW" altLang="en-US" sz="28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538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weightlossforall.com/wp-content/uploads/2010/08/food-group-gu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52" y="445894"/>
            <a:ext cx="8059277" cy="641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brfoodbank.org/wp-content/uploads/2014/03/canned-foo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2755"/>
            <a:ext cx="4232786" cy="37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sealstrip.com/wp-content/uploads/2011/02/image2-680x4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322" y="-1"/>
            <a:ext cx="5235677" cy="380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ww.fold-pak.com/images/Chinese_Fold-Pak_0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185" y="3724273"/>
            <a:ext cx="5857875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98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hai-real.com/imgs_hotel/breakfast_buff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6685" y="188686"/>
            <a:ext cx="348524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Buffet = </a:t>
            </a:r>
            <a:r>
              <a:rPr lang="zh-TW" altLang="en-US" sz="3400" b="1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包你肥</a:t>
            </a:r>
            <a:endParaRPr lang="en-US" sz="3400" b="1" dirty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606"/>
            <a:ext cx="9144000" cy="16619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「耶和華必為萬民用肥甘設擺筵席，用陳酒和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滿髓的肥甘，並澄清的陳酒，設擺筵席」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 </a:t>
            </a:r>
            <a:r>
              <a:rPr lang="zh-TW" altLang="en-US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25:6)</a:t>
            </a:r>
            <a:endParaRPr lang="en-US" sz="30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76881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mamebune.ro/wp-content/uploads/2013/04/905271_440460779381375_330349752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2563" y="262768"/>
            <a:ext cx="42883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「我來是要人得生命，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並且得的更豐盛」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約翰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10:10)</a:t>
            </a:r>
            <a:endParaRPr lang="en-US" sz="30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95099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3.bp.blogspot.com/-M7O16XKEgX4/TbKIBuqxj8I/AAAAAAAAD7w/d5PsPJ1UYFc/s1600/DSC_4488+Lion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685" y="0"/>
            <a:ext cx="91866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7521" y="290346"/>
            <a:ext cx="7846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「少壯獅子還缺食忍餓，但尋求耶和華的，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什麼好處都不缺」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詩篇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34:10)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1026" name="Picture 2" descr="http://www.katearmsroberts.com/wp-content/uploads/2013/02/TheatreCurtainsGodSk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686" y="0"/>
            <a:ext cx="9186686" cy="691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260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fcmamonas.no.comunidades.net/imagens/02_as_bodas_de_can_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770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011" y="419160"/>
            <a:ext cx="401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「許多客人」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(16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70AD47">
                    <a:lumMod val="75000"/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011" y="1087514"/>
            <a:ext cx="6919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請來罷，樣樣都齊備了」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(17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70AD47">
                      <a:lumMod val="75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70AD47">
                    <a:lumMod val="75000"/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703463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tezeusz.pl/cms/tz/fileadmin/_temp_/Compiz/come-to-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7019" y="320201"/>
            <a:ext cx="66499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anose="03000700000000000000" pitchFamily="66" charset="-120"/>
              </a:rPr>
              <a:t>“Come”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「來」，不是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anose="03000700000000000000" pitchFamily="66" charset="-120"/>
              </a:rPr>
              <a:t>“Do”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「做」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也不是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anose="03000700000000000000" pitchFamily="66" charset="-120"/>
              </a:rPr>
              <a:t>“Pay”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付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」或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anose="03000700000000000000" pitchFamily="66" charset="-120"/>
              </a:rPr>
              <a:t>“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anose="03000700000000000000" pitchFamily="66" charset="-120"/>
              </a:rPr>
              <a:t>Buy”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anose="03000700000000000000" pitchFamily="66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」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64294" y="1760287"/>
            <a:ext cx="56618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anose="0208090304030B020404" pitchFamily="18" charset="0"/>
                <a:ea typeface="華康魏碑體 Std W7" panose="03000700000000000000" pitchFamily="66" charset="-120"/>
              </a:rPr>
              <a:t>C</a:t>
            </a:r>
          </a:p>
          <a:p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anose="0208090304030B020404" pitchFamily="18" charset="0"/>
                <a:ea typeface="華康魏碑體 Std W7" panose="03000700000000000000" pitchFamily="66" charset="-120"/>
              </a:rPr>
              <a:t>O</a:t>
            </a:r>
          </a:p>
          <a:p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anose="0208090304030B020404" pitchFamily="18" charset="0"/>
                <a:ea typeface="華康魏碑體 Std W7" panose="03000700000000000000" pitchFamily="66" charset="-120"/>
              </a:rPr>
              <a:t>M</a:t>
            </a:r>
          </a:p>
          <a:p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anose="0208090304030B020404" pitchFamily="18" charset="0"/>
                <a:ea typeface="華康魏碑體 Std W7" panose="03000700000000000000" pitchFamily="66" charset="-120"/>
              </a:rPr>
              <a:t>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4974" y="1761845"/>
            <a:ext cx="23332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hildren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小孩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8421" y="2248705"/>
            <a:ext cx="29450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3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people </a:t>
            </a:r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老年人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3930" y="2749012"/>
            <a:ext cx="31365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iddle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-aged </a:t>
            </a:r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中年人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00142" y="3248319"/>
            <a:ext cx="30376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verybody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任何人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392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johannaspille.files.wordpress.com/2012/10/jesus-h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954" y="1834564"/>
            <a:ext cx="4870465" cy="536089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4207" y="319317"/>
            <a:ext cx="39116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A5A5A5">
                    <a:lumMod val="75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r>
              <a:rPr lang="en-US" altLang="zh-TW" sz="3400" dirty="0" smtClean="0">
                <a:solidFill>
                  <a:srgbClr val="A5A5A5">
                    <a:lumMod val="75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</a:t>
            </a:r>
            <a:r>
              <a:rPr lang="zh-TW" altLang="en-US" sz="3400" dirty="0" smtClean="0">
                <a:solidFill>
                  <a:srgbClr val="A5A5A5">
                    <a:lumMod val="75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救恩如豐盛筵席</a:t>
            </a:r>
            <a:endParaRPr lang="en-US" sz="3400" dirty="0">
              <a:solidFill>
                <a:srgbClr val="A5A5A5">
                  <a:lumMod val="75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4207" y="934870"/>
            <a:ext cx="39116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人總找藉口推辭</a:t>
            </a:r>
            <a:endParaRPr lang="en-US" sz="34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0439" y="1567546"/>
            <a:ext cx="64844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「眾人卻一口同音的推辭」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(18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9647" y="2160027"/>
            <a:ext cx="676980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兩次的通知：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sz="34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普遍宣佈 </a:t>
            </a:r>
            <a:r>
              <a:rPr lang="en-US" sz="30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General Announcement</a:t>
            </a:r>
          </a:p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個別邀請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Personal Invitation</a:t>
            </a:r>
            <a:r>
              <a:rPr lang="en-US" sz="3000" dirty="0" smtClean="0">
                <a:solidFill>
                  <a:prstClr val="white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endParaRPr lang="en-US" sz="3000" dirty="0">
              <a:solidFill>
                <a:prstClr val="white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60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atrickschreiner.com/wp-content/uploads/2014/08/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5975" y="197346"/>
            <a:ext cx="87310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18 ...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頭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一個說：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買了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一塊地，必須去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看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看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。請你准我辭了。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19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又有一個說：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我買了五對牛，要去試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試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。請你准我辭了。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20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又有一個說：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我纔娶了妻，所以不能</a:t>
            </a:r>
            <a:endParaRPr lang="en-US" altLang="zh-TW" sz="34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去。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  <a:p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endParaRPr lang="en-US" altLang="zh-TW" sz="34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39658" y="711200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經濟</a:t>
            </a:r>
            <a:r>
              <a:rPr lang="en-US" altLang="zh-TW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600" dirty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9658" y="1751617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事業</a:t>
            </a:r>
            <a:r>
              <a:rPr lang="en-US" altLang="zh-TW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600" dirty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9658" y="2808396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家庭</a:t>
            </a:r>
            <a:r>
              <a:rPr lang="en-US" altLang="zh-TW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600" dirty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975" y="3447588"/>
            <a:ext cx="873104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21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那僕人回來，把這事都告訴了主人。家主</a:t>
            </a:r>
            <a:endParaRPr lang="en-US" altLang="zh-TW" sz="34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就動怒，對僕人說：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快出去，到城裡大</a:t>
            </a:r>
            <a:endParaRPr lang="en-US" altLang="zh-TW" sz="34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街小巷，領那貧窮的、殘廢的、瞎眼的、</a:t>
            </a:r>
            <a:endParaRPr lang="en-US" altLang="zh-TW" sz="34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瘸腿的來。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  </a:t>
            </a:r>
          </a:p>
        </p:txBody>
      </p:sp>
    </p:spTree>
    <p:extLst>
      <p:ext uri="{BB962C8B-B14F-4D97-AF65-F5344CB8AC3E}">
        <p14:creationId xmlns:p14="http://schemas.microsoft.com/office/powerpoint/2010/main" val="348963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www.bellaskin.com.my/articles/wp-content/uploads/2014/06/Busy-Lifestyle_June-Week-2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5" y="-44500"/>
            <a:ext cx="9221331" cy="690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5" y="0"/>
            <a:ext cx="91517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97828" y="1901371"/>
            <a:ext cx="9541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靈</a:t>
            </a:r>
            <a:endParaRPr lang="en-US" altLang="zh-TW" sz="6000" dirty="0" smtClean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6000" dirty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魂</a:t>
            </a:r>
            <a:endParaRPr lang="en-US" altLang="zh-TW" sz="6000" dirty="0" smtClean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68457" y="406400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事業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03029" y="1428353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家庭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5672" y="4927600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健康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39965" y="5769429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子女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8400" y="406399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財富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412" y="3121223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成就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42" y="4619823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友誼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3257" y="5622799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享受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26672" y="6103625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學問</a:t>
            </a:r>
            <a:endParaRPr lang="en-US" sz="3400" dirty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59048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dn1.relevantmediagroup.com/sites/default/files/import/thumbnail/ARTICLE_Inter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68880" y="182880"/>
            <a:ext cx="62889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「相信</a:t>
            </a:r>
            <a:r>
              <a:rPr lang="en-US" altLang="zh-TW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」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是認識上帝的基本公式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5126" name="Picture 6" descr="http://terraceatkuta.com/wp-content/uploads/2014/05/Airplane-1300x7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51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unisonmediallc.com/wp-content/uploads/2013/06/door-opportunit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17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4207" y="319317"/>
            <a:ext cx="39116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A5A5A5">
                    <a:lumMod val="60000"/>
                    <a:lumOff val="4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r>
              <a:rPr lang="en-US" altLang="zh-TW" sz="3400" dirty="0" smtClean="0">
                <a:solidFill>
                  <a:srgbClr val="A5A5A5">
                    <a:lumMod val="60000"/>
                    <a:lumOff val="4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</a:t>
            </a:r>
            <a:r>
              <a:rPr lang="zh-TW" altLang="en-US" sz="3400" dirty="0" smtClean="0">
                <a:solidFill>
                  <a:srgbClr val="A5A5A5">
                    <a:lumMod val="60000"/>
                    <a:lumOff val="4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救恩如豐盛筵席</a:t>
            </a:r>
            <a:endParaRPr lang="en-US" sz="3400" dirty="0">
              <a:solidFill>
                <a:srgbClr val="A5A5A5">
                  <a:lumMod val="60000"/>
                  <a:lumOff val="4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4207" y="934870"/>
            <a:ext cx="39116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A5A5A5">
                    <a:lumMod val="60000"/>
                    <a:lumOff val="4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二</a:t>
            </a:r>
            <a:r>
              <a:rPr lang="en-US" altLang="zh-TW" sz="3400" dirty="0" smtClean="0">
                <a:solidFill>
                  <a:srgbClr val="A5A5A5">
                    <a:lumMod val="60000"/>
                    <a:lumOff val="4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</a:t>
            </a:r>
            <a:r>
              <a:rPr lang="zh-TW" altLang="en-US" sz="3400" dirty="0" smtClean="0">
                <a:solidFill>
                  <a:srgbClr val="A5A5A5">
                    <a:lumMod val="60000"/>
                    <a:lumOff val="4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人總找藉口推辭</a:t>
            </a:r>
            <a:endParaRPr lang="en-US" sz="3400" dirty="0">
              <a:solidFill>
                <a:srgbClr val="A5A5A5">
                  <a:lumMod val="60000"/>
                  <a:lumOff val="4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4207" y="1576549"/>
            <a:ext cx="381065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三</a:t>
            </a:r>
            <a:r>
              <a:rPr lang="en-US" altLang="zh-TW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</a:t>
            </a:r>
            <a:r>
              <a:rPr lang="zh-TW" altLang="en-US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機會失去不再來</a:t>
            </a:r>
            <a:endParaRPr lang="en-US" sz="3400" dirty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7488" y="2313712"/>
            <a:ext cx="51074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先前所請的人，</a:t>
            </a:r>
            <a:endParaRPr lang="en-US" altLang="zh-TW" sz="32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沒有一個得嚐我的筵席」</a:t>
            </a:r>
            <a:endParaRPr lang="en-US" altLang="zh-TW" sz="32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         </a:t>
            </a:r>
            <a:r>
              <a:rPr lang="en-US" altLang="zh-TW" sz="3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(24</a:t>
            </a:r>
            <a:r>
              <a:rPr lang="zh-TW" altLang="en-US" sz="3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7488" y="3874350"/>
            <a:ext cx="42867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「今夜脫下鞋和襪，</a:t>
            </a:r>
            <a:endParaRPr lang="en-US" altLang="zh-TW" sz="3200" dirty="0" smtClean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FFFF99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不知明天穿不穿！」</a:t>
            </a:r>
            <a:endParaRPr lang="en-US" altLang="zh-TW" sz="3200" dirty="0" smtClean="0">
              <a:solidFill>
                <a:srgbClr val="FFFF99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882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1080.photobucket.com/albums/j339/drakesandoval/mee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3811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2.hubimg.com/u/4433333_f5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3"/>
            <a:ext cx="5445125" cy="685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3867" y="216750"/>
            <a:ext cx="387638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當趁耶和華可尋找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的時候尋找祂，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相近的時候求告祂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28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(</a:t>
            </a:r>
            <a:r>
              <a:rPr lang="zh-TW" altLang="en-US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 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55:6)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3867" y="2559775"/>
            <a:ext cx="3876382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看哪，現在正是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悅納的時候，現在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正是拯救的日子！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28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(</a:t>
            </a:r>
            <a:r>
              <a:rPr lang="zh-TW" altLang="en-US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林後 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6:2)</a:t>
            </a:r>
          </a:p>
        </p:txBody>
      </p:sp>
    </p:spTree>
    <p:extLst>
      <p:ext uri="{BB962C8B-B14F-4D97-AF65-F5344CB8AC3E}">
        <p14:creationId xmlns:p14="http://schemas.microsoft.com/office/powerpoint/2010/main" val="156447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now.tufts.edu/sites/default/files/130107_fitness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62" y="0"/>
            <a:ext cx="9171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handdrawncreative.co.uk/thumbnail/1000/var/files/elevat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16" y="5667"/>
            <a:ext cx="6852333" cy="6852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6349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1.bp.blogspot.com/_Dt8ed4vn7YI/S7IPYDXccdI/AAAAAAAAAY8/AUFaWLJ8Iqg/s1600/Copy_of_lonely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890" y="2194437"/>
            <a:ext cx="6226629" cy="4881277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52171" y="324509"/>
            <a:ext cx="775788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生病的人會不會拒絕健康？</a:t>
            </a:r>
            <a:endParaRPr lang="en-US" altLang="zh-TW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憂傷的人會不會拒絕安慰？</a:t>
            </a:r>
            <a:endParaRPr lang="en-US" altLang="zh-TW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孤單的人會不會拒絕同伴？</a:t>
            </a:r>
            <a:endParaRPr lang="en-US" altLang="zh-TW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迷失的人會不會拒絕方向？</a:t>
            </a:r>
            <a:endParaRPr lang="zh-CN" alt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Arial" charset="0"/>
            </a:endParaRPr>
          </a:p>
          <a:p>
            <a:pPr>
              <a:defRPr/>
            </a:pPr>
            <a:endParaRPr lang="zh-CN" altLang="en-US" sz="3400" dirty="0">
              <a:solidFill>
                <a:srgbClr val="FFFFFF"/>
              </a:solidFill>
              <a:latin typeface="Book Antiqu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71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alaskostas.files.wordpress.com/2009/03/rejecti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32230" y="226587"/>
            <a:ext cx="4717144" cy="599278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3497943" y="1001485"/>
            <a:ext cx="5257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寒冷的人會不會拒絕溫暖？</a:t>
            </a:r>
            <a:endParaRPr lang="en-US" altLang="zh-TW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瞎眼的人會不會拒絕看見？</a:t>
            </a:r>
            <a:endParaRPr lang="en-US" altLang="zh-TW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絕望的人會不會拒絕希望？</a:t>
            </a:r>
            <a:endParaRPr lang="en-US" altLang="zh-TW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漂流的人會不會拒絕家鄉？</a:t>
            </a:r>
            <a:endParaRPr lang="en-US" altLang="zh-TW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endParaRPr lang="zh-CN" altLang="en-US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94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tl2010.files.wordpress.com/2013/05/embarrassed-man-300x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115" y="2431250"/>
            <a:ext cx="5596618" cy="371242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94857" y="653143"/>
            <a:ext cx="44958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400" dirty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朋友，你為什麼拒絕？</a:t>
            </a:r>
            <a:endParaRPr lang="en-US" altLang="zh-TW" sz="3400" dirty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400" dirty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拒絕掌管生命的救主？</a:t>
            </a:r>
            <a:endParaRPr lang="en-US" altLang="zh-TW" sz="3400" dirty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400" dirty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拒絕愛你到底的耶穌？</a:t>
            </a:r>
            <a:endParaRPr lang="zh-CN" altLang="en-US" sz="3400" dirty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7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harleneshughes.files.wordpress.com/2015/01/disappointme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43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3737428" y="609599"/>
            <a:ext cx="5257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寒冷的人會不會拒絕溫暖？</a:t>
            </a:r>
            <a:endParaRPr lang="en-US" altLang="zh-TW" sz="34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瞎眼的人會不會拒絕看見？</a:t>
            </a:r>
            <a:endParaRPr lang="en-US" altLang="zh-TW" sz="34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絕望的人會不會拒絕希望？</a:t>
            </a:r>
            <a:endParaRPr lang="en-US" altLang="zh-TW" sz="34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漂流的人會不會拒絕家鄉？</a:t>
            </a:r>
            <a:endParaRPr lang="en-US" altLang="zh-TW" sz="34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eaLnBrk="1" hangingPunct="1"/>
            <a:endParaRPr lang="zh-CN" altLang="en-US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4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exclusive.multibriefs.com/images/exclusive/0331reje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6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 rot="8447945">
            <a:off x="1289155" y="557313"/>
            <a:ext cx="2939143" cy="3301403"/>
          </a:xfrm>
          <a:prstGeom prst="ellipse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397" y="827320"/>
            <a:ext cx="603068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朋友，你為什麼拒絕？</a:t>
            </a:r>
            <a:endParaRPr lang="en-US" altLang="zh-TW" sz="38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拒絕掌管生命的救主？</a:t>
            </a:r>
            <a:endParaRPr lang="en-US" altLang="zh-TW" sz="38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拒絕愛你到底的耶穌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華康儷楷書"/>
              </a:rPr>
              <a:t>？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華康儷楷書"/>
            </a:endParaRPr>
          </a:p>
          <a:p>
            <a:pPr>
              <a:defRPr/>
            </a:pP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cs typeface="Arial" charset="0"/>
              </a:rPr>
              <a:t>愛你到底的耶穌！</a:t>
            </a:r>
            <a:endParaRPr lang="zh-CN" altLang="en-US" sz="38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4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astorhobbins.files.wordpress.com/2012/01/hands-reaching-out-others-hel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59024" y="1490378"/>
            <a:ext cx="6647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你願意接受主耶穌的邀請嗎？</a:t>
            </a:r>
            <a:endParaRPr lang="en-US" altLang="zh-TW" sz="36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625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861</Words>
  <Application>Microsoft Macintosh PowerPoint</Application>
  <PresentationFormat>On-screen Show (4:3)</PresentationFormat>
  <Paragraphs>139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2015-04-09T17:40:57Z</dcterms:created>
  <dcterms:modified xsi:type="dcterms:W3CDTF">2015-04-09T17:42:08Z</dcterms:modified>
</cp:coreProperties>
</file>