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1CCEE-F3BA-A645-8DFB-22B7233469BA}" type="datetimeFigureOut">
              <a:rPr lang="en-US" smtClean="0"/>
              <a:t>7/19/15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C340B-241C-3A40-A7B0-2151B8D63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8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1224C-F3CF-43A7-B0B5-4D61812ABFC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95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1224C-F3CF-43A7-B0B5-4D61812ABFC5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3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9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8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8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1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8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5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7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3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2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4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9F8BF-97C5-E845-913F-582D510125FE}" type="datetimeFigureOut">
              <a:rPr lang="en-US" smtClean="0"/>
              <a:t>7/19/15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F70CE-C3B2-264E-819D-D25DF4DCA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9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gif"/><Relationship Id="rId6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orshiphousemedia.s3.amazonaws.com/images/main/s/mo/ima/mo/jesusbur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7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95426" y="173254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「死與葬的見證」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52674" y="6128084"/>
            <a:ext cx="2611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7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12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2015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7459" y="4548898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1943" y="2440822"/>
            <a:ext cx="37353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約翰福音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19:31-42)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459" y="607995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主日信息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4994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king Ch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65316"/>
            <a:ext cx="36480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assets.nydailynews.com/polopoly_fs/1.124987!/img/httpImage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3418115"/>
            <a:ext cx="4752586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.lv3.hbo.com/assets/images/movies/taking-chance/slideshows/taking-chance-12-10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"/>
          <a:stretch/>
        </p:blipFill>
        <p:spPr bwMode="auto">
          <a:xfrm>
            <a:off x="3861704" y="222479"/>
            <a:ext cx="5086933" cy="301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1.findagrave.com/photos/2009/220/8707911_1249843510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" t="13174" r="4518" b="10148"/>
          <a:stretch/>
        </p:blipFill>
        <p:spPr bwMode="auto">
          <a:xfrm>
            <a:off x="155573" y="4856844"/>
            <a:ext cx="3980998" cy="19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54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snewsbulletin.com/wp-content/uploads/2013/10/Cremation-and-Bur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58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farm1.static.flickr.com/91/272747462_41d95a73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2.gstatic.com/images?q=tbn:ANd9GcQoErJzf1eGKa7ag6f1ICFAttFUXEGkasrui4OffjU59tPcg8nGs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26" y="0"/>
            <a:ext cx="92329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46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4.pictures.zimbio.com/bg/Etta+James+Funeral+fvBCW-xIjt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87" y="0"/>
            <a:ext cx="9188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572126" y="4235116"/>
            <a:ext cx="1764632" cy="753979"/>
          </a:xfrm>
          <a:prstGeom prst="ellipse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228" y="174114"/>
            <a:ext cx="8481309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亞伯因著信，獻祭與神，比該隱所獻的更美，因此便得了稱義的見證，就是神指他禮物作的見證。</a:t>
            </a:r>
            <a:r>
              <a:rPr lang="zh-TW" altLang="en-US" sz="3200" dirty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他雖然死了，卻因這信，仍舊說話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。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pPr algn="ctr"/>
            <a:r>
              <a:rPr lang="en-US" altLang="zh-TW" sz="2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希伯來書</a:t>
            </a:r>
            <a:r>
              <a:rPr lang="en-US" altLang="zh-TW" sz="2800" dirty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11:4)</a:t>
            </a:r>
            <a:r>
              <a:rPr lang="zh-TW" altLang="en-US" sz="28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endParaRPr lang="en-US" sz="2800" dirty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11467" y="2216613"/>
            <a:ext cx="595547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古語云：死</a:t>
            </a:r>
            <a:r>
              <a:rPr lang="zh-TW" altLang="en-US" sz="300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有輕於鴻毛，重於泰山</a:t>
            </a:r>
            <a:endParaRPr lang="en-US" sz="3000" dirty="0">
              <a:ln w="0"/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9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globible.com/images/gallery/easter/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1" b="7613"/>
          <a:stretch/>
        </p:blipFill>
        <p:spPr bwMode="auto">
          <a:xfrm>
            <a:off x="-27459" y="1297861"/>
            <a:ext cx="9171459" cy="492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0027" y="227046"/>
            <a:ext cx="91714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看見這事的那人就作見證，他的見證也是真的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，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並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且他知道自己所說的是真的，叫你們也可以信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。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                               (35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17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orshiphousemedia.s3.amazonaws.com/images/main/s/mo/ima/mo/jesusbur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7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059" y="319315"/>
            <a:ext cx="29482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.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主死的見證</a:t>
            </a:r>
            <a:endParaRPr lang="en-US" sz="3400" u="sng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3600" y="965203"/>
            <a:ext cx="463780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預備日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安息日前一天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603" y="1642535"/>
            <a:ext cx="463780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逾越節的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安息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日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大日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3600" y="2365647"/>
            <a:ext cx="82910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死囚的屍體不可留在木頭上過夜，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必要當日將他葬埋，免得玷污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申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21:22-23)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7334" y="4809998"/>
            <a:ext cx="8026400" cy="1569660"/>
          </a:xfrm>
          <a:prstGeom prst="rect">
            <a:avLst/>
          </a:prstGeom>
          <a:solidFill>
            <a:schemeClr val="bg1">
              <a:lumMod val="95000"/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猶太人因這日是</a:t>
            </a:r>
            <a:r>
              <a:rPr lang="zh-TW" altLang="en-US" sz="32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預備日</a:t>
            </a:r>
            <a:r>
              <a:rPr lang="zh-TW" altLang="en-US" sz="3200" dirty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，又因</a:t>
            </a:r>
            <a:r>
              <a:rPr lang="zh-TW" altLang="en-US" sz="32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那安息日是個大日</a:t>
            </a:r>
            <a:r>
              <a:rPr lang="zh-TW" altLang="en-US" sz="3200" dirty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，就求彼拉多叫人打斷他們的腿，把他們拿去，免得屍首當安息日留在十字架上。 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8292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pocalypse-2012.com/wp-content/uploads/2006/07/jesus-christ-crucifixion-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9330"/>
            <a:ext cx="9132259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066594" y="2988730"/>
            <a:ext cx="999067" cy="92287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32" name="Picture 8" descr="http://mudpreacher.files.wordpress.com/2012/04/respirations-during-crucifix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71" y="21165"/>
            <a:ext cx="91619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obertcliftonrobinson.files.wordpress.com/2014/05/pericardial-effus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71" y="21165"/>
            <a:ext cx="9191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7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.ytimg.com/vi/Me07Krm9dXM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0"/>
          <a:stretch/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65864" y="4998720"/>
            <a:ext cx="914400" cy="185927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68494" y="2173107"/>
            <a:ext cx="2375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儷粗黑" panose="02010601000101010101" pitchFamily="1" charset="-120"/>
              </a:rPr>
              <a:t> 詩篇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儷粗黑" panose="02010601000101010101" pitchFamily="1" charset="-120"/>
              </a:rPr>
              <a:t>34:20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儷粗黑" panose="02010601000101010101" pitchFamily="1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92987" y="5343584"/>
            <a:ext cx="3057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儷粗黑" panose="02010601000101010101" pitchFamily="1" charset="-120"/>
              </a:rPr>
              <a:t>撒迦利亞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儷粗黑" panose="02010601000101010101" pitchFamily="1" charset="-120"/>
              </a:rPr>
              <a:t>12:10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儷粗黑" panose="02010601000101010101" pitchFamily="1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8185" y="281355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</a:rPr>
              <a:t>約 </a:t>
            </a:r>
            <a:r>
              <a:rPr lang="en-US" altLang="zh-TW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</a:rPr>
              <a:t>19:36</a:t>
            </a:r>
            <a:r>
              <a:rPr lang="en-US" altLang="zh-TW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3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66" y="283"/>
            <a:ext cx="7217067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2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usurnsonline.com/wp-content/uploads/2015/03/most-famous-funeral-of-them-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5973" y="211015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人的意外，神的掌管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447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12659" cy="36844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1" t="31896" r="11568" b="16601"/>
          <a:stretch/>
        </p:blipFill>
        <p:spPr>
          <a:xfrm>
            <a:off x="170328" y="3429000"/>
            <a:ext cx="4572001" cy="3532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" t="6013" r="29608" b="24967"/>
          <a:stretch/>
        </p:blipFill>
        <p:spPr>
          <a:xfrm>
            <a:off x="3639670" y="139219"/>
            <a:ext cx="4823012" cy="35968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2" t="4313" r="10196" b="19608"/>
          <a:stretch/>
        </p:blipFill>
        <p:spPr>
          <a:xfrm rot="10800000">
            <a:off x="4347878" y="2980103"/>
            <a:ext cx="4966450" cy="3734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4238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orshiphousemedia.s3.amazonaws.com/images/main/s/mo/ima/mo/jesusbur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7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059" y="319315"/>
            <a:ext cx="28969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.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主葬的見證</a:t>
            </a:r>
            <a:endParaRPr lang="en-US" sz="3400" u="sng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742" y="1018990"/>
            <a:ext cx="81907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各樣的葬儀：土葬、火葬、海葬、天葬、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                薰葬、洞葬、骨葬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...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pic>
        <p:nvPicPr>
          <p:cNvPr id="4100" name="Picture 4" descr="http://upload.wikimedia.org/wikipedia/commons/d/dd/Burial_at_sea_Feb2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70" y="2322587"/>
            <a:ext cx="6118824" cy="4370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2.buzzhand.net/uploads/84/2/537325/142458549535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660" y="2282251"/>
            <a:ext cx="6181577" cy="4559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halloweenexperts.com/wp-content/uploads/2013/07/egyptian-mumm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66" y="2224952"/>
            <a:ext cx="6620933" cy="464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bibleistrue.com/qna/mtolives8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6" t="16945" r="2804"/>
          <a:stretch/>
        </p:blipFill>
        <p:spPr bwMode="auto">
          <a:xfrm>
            <a:off x="2523065" y="2173809"/>
            <a:ext cx="6620935" cy="472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5282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eligionnews.com/wp-content/uploads/2013/03/shutterstock_726386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7" t="2015" r="4002" b="7955"/>
          <a:stretch/>
        </p:blipFill>
        <p:spPr bwMode="auto">
          <a:xfrm>
            <a:off x="16929" y="0"/>
            <a:ext cx="7772400" cy="686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57594" y="169335"/>
            <a:ext cx="56218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祂雖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然未行強暴，口中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也沒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詭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詐，人還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使祂與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惡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同埋；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誰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知死的時候與財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同葬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    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53:9)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657" y="332336"/>
            <a:ext cx="1107996" cy="39283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亞利馬太約瑟的新墳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(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參馬太二十七：   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3358" y="3640668"/>
            <a:ext cx="5212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endParaRPr lang="en-US" sz="2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9973" y="2231438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尼哥底母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180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hdwallnpics.com/wp-content/gallery/images-of-jesus-christ-lds/Jesus-Christ-Jerusal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7678" y="236426"/>
            <a:ext cx="8619255" cy="6227346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基督沒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有自己的牀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鋪，降世時，客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店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借祂一把乾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草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；基督沒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有自己的墳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墓，離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世時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，財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主借祂一個石洞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；基督沒有存款，行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神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蹟用的餅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魚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，是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小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孩子獻的；</a:t>
            </a:r>
            <a:endParaRPr lang="en-US" altLang="zh-TW" sz="29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基督沒有動產，當講壇用的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漁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船，是小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村民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借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</a:t>
            </a:r>
            <a:endParaRPr lang="en-US" altLang="zh-TW" sz="29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基督沒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有車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子，進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耶路撒冷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時借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了驢駒一頭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</a:t>
            </a:r>
            <a:endParaRPr lang="en-US" altLang="zh-TW" sz="29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基督沒有房子，告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別的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晚宴擺在別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人的樓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房。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/>
            </a:r>
            <a:b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</a:br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一無所有是基督：</a:t>
            </a:r>
            <a:endParaRPr lang="en-US" altLang="zh-TW" sz="29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沒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有高帽和金冠，只有荊棘在頭上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</a:t>
            </a:r>
            <a:r>
              <a:rPr lang="en-US" altLang="zh-TW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/>
            </a:r>
            <a:br>
              <a:rPr lang="en-US" altLang="zh-TW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</a:br>
            <a:r>
              <a:rPr lang="en-US" altLang="zh-TW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沒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有戒指和手套，只有釘子在手上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！</a:t>
            </a:r>
            <a:endParaRPr lang="en-US" altLang="zh-TW" sz="29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zh-TW" altLang="en-U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無</a:t>
            </a:r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所留更是</a:t>
            </a:r>
            <a:r>
              <a:rPr lang="zh-TW" altLang="en-U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</a:t>
            </a:r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督：</a:t>
            </a:r>
            <a:endParaRPr lang="en-US" altLang="zh-TW" sz="29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身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外的全是借的，身內的全數傾盡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！</a:t>
            </a:r>
            <a:endParaRPr lang="en-US" altLang="zh-TW" sz="29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>
              <a:lnSpc>
                <a:spcPts val="2600"/>
              </a:lnSpc>
            </a:pPr>
            <a:endParaRPr lang="en-US" altLang="zh-TW" sz="29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</a:t>
            </a:r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借</a:t>
            </a:r>
            <a:r>
              <a:rPr lang="en-US" altLang="zh-TW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--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是祂的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記號，</a:t>
            </a:r>
            <a:b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</a:b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</a:t>
            </a:r>
            <a:r>
              <a:rPr lang="zh-TW" altLang="en-US" sz="29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給</a:t>
            </a:r>
            <a:r>
              <a:rPr lang="en-US" altLang="zh-TW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--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卻</a:t>
            </a:r>
            <a:r>
              <a:rPr lang="zh-TW" altLang="en-US" sz="29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是祂的</a:t>
            </a:r>
            <a:r>
              <a:rPr lang="zh-TW" altLang="en-US" sz="29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人生！</a:t>
            </a:r>
            <a:endParaRPr lang="en-US" sz="29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108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rchindy.org/criterion/files/2009/08-07/shrine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73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0261" y="580293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主的死改變人的生命！</a:t>
            </a:r>
            <a:endParaRPr lang="en-US" sz="34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0260" y="1524001"/>
            <a:ext cx="41851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只因為怕猶太人，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暗暗的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作門徒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(35</a:t>
            </a:r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30260" y="2867233"/>
            <a:ext cx="41851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官長中卻有好些信祂的，只因法利賽人的緣故就不承認，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恐怕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被趕出會堂。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這是因為他們愛人的榮耀過於愛神的榮耀。</a:t>
            </a:r>
            <a:endParaRPr lang="en-US" altLang="zh-TW" sz="34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12:42)</a:t>
            </a:r>
          </a:p>
        </p:txBody>
      </p:sp>
    </p:spTree>
    <p:extLst>
      <p:ext uri="{BB962C8B-B14F-4D97-AF65-F5344CB8AC3E}">
        <p14:creationId xmlns:p14="http://schemas.microsoft.com/office/powerpoint/2010/main" val="105455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ebs.purduecal.edu/counseling/files/2014/09/coming-out-d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2" y="633046"/>
            <a:ext cx="5522183" cy="372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everydayfeminism.com/wp-content/uploads/2013/03/coming-ou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6929">
            <a:off x="384174" y="1046867"/>
            <a:ext cx="3765795" cy="5418410"/>
          </a:xfrm>
          <a:prstGeom prst="rect">
            <a:avLst/>
          </a:prstGeom>
          <a:noFill/>
          <a:ln w="508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124045">
            <a:off x="351691" y="128367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現身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21124045">
            <a:off x="6040239" y="4780141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走出來！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994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ytimg.com/vi/3SSnfCYBn7I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4113" r="15335" b="3746"/>
          <a:stretch/>
        </p:blipFill>
        <p:spPr bwMode="auto">
          <a:xfrm>
            <a:off x="-25683" y="0"/>
            <a:ext cx="91696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183" y="193428"/>
            <a:ext cx="46987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如今，軟弱者變為剛強，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貧窮者成為富足，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都因為主為我成就大事！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254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rschindler.com/nietzsch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69" y="291786"/>
            <a:ext cx="3657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54816" y="4248233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尼采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2039816" y="931985"/>
            <a:ext cx="3253154" cy="1160584"/>
          </a:xfrm>
          <a:prstGeom prst="wedgeEllipseCallout">
            <a:avLst>
              <a:gd name="adj1" fmla="val 76771"/>
              <a:gd name="adj2" fmla="val 96983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神已經死了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9218" name="Picture 2" descr="http://www.graspinggod.com/images/02_Jesus_Empty_To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51" y="2597206"/>
            <a:ext cx="5001266" cy="387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03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ethel.edu/news/clarion/articles/2012/april/blood-dr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54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402" y="113969"/>
            <a:ext cx="7185493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prstClr val="white"/>
                </a:solidFill>
              </a:rPr>
              <a:t>I gave my blood.  </a:t>
            </a:r>
            <a:r>
              <a:rPr lang="en-US" sz="3000" b="1" dirty="0" smtClean="0">
                <a:solidFill>
                  <a:srgbClr val="FFFF99"/>
                </a:solidFill>
              </a:rPr>
              <a:t>Christ gave His.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I give a pint.  </a:t>
            </a:r>
            <a:r>
              <a:rPr lang="en-US" sz="3000" b="1" dirty="0" smtClean="0">
                <a:solidFill>
                  <a:srgbClr val="FFFF99"/>
                </a:solidFill>
              </a:rPr>
              <a:t>He gave all.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The needle is small </a:t>
            </a:r>
            <a:r>
              <a:rPr lang="en-US" altLang="zh-CN" sz="3000" b="1" dirty="0" smtClean="0">
                <a:solidFill>
                  <a:prstClr val="white"/>
                </a:solidFill>
              </a:rPr>
              <a:t>and </a:t>
            </a:r>
            <a:r>
              <a:rPr lang="en-US" sz="3000" b="1" dirty="0" smtClean="0">
                <a:solidFill>
                  <a:prstClr val="white"/>
                </a:solidFill>
              </a:rPr>
              <a:t>sharp.  </a:t>
            </a:r>
          </a:p>
          <a:p>
            <a:r>
              <a:rPr lang="en-US" sz="3000" b="1" dirty="0" smtClean="0">
                <a:solidFill>
                  <a:srgbClr val="FFFF99"/>
                </a:solidFill>
              </a:rPr>
              <a:t>The nails were large and dull.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The table soft and restful.  </a:t>
            </a:r>
          </a:p>
          <a:p>
            <a:r>
              <a:rPr lang="en-US" sz="3000" b="1" dirty="0" smtClean="0">
                <a:solidFill>
                  <a:srgbClr val="FFFF99"/>
                </a:solidFill>
              </a:rPr>
              <a:t>The cross rough and painful.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The nurses kind and gentle.  </a:t>
            </a:r>
          </a:p>
          <a:p>
            <a:r>
              <a:rPr lang="en-US" sz="3000" b="1" dirty="0" smtClean="0">
                <a:solidFill>
                  <a:srgbClr val="FFFF99"/>
                </a:solidFill>
              </a:rPr>
              <a:t>The soldiers cruel and evil.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The crowds applauds my sacrifice. </a:t>
            </a:r>
          </a:p>
          <a:p>
            <a:r>
              <a:rPr lang="en-US" sz="3000" b="1" dirty="0" smtClean="0">
                <a:solidFill>
                  <a:srgbClr val="FFFF99"/>
                </a:solidFill>
              </a:rPr>
              <a:t>“They that passed by reviled Him.”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Mine is for O Positive.  </a:t>
            </a:r>
          </a:p>
          <a:p>
            <a:r>
              <a:rPr lang="en-US" sz="3000" b="1" dirty="0" smtClean="0">
                <a:solidFill>
                  <a:srgbClr val="FFFF99"/>
                </a:solidFill>
              </a:rPr>
              <a:t>His for positively all.</a:t>
            </a:r>
          </a:p>
          <a:p>
            <a:r>
              <a:rPr lang="en-US" sz="3000" b="1" dirty="0" smtClean="0">
                <a:solidFill>
                  <a:prstClr val="white"/>
                </a:solidFill>
              </a:rPr>
              <a:t>Mine, at best, will prolong a Life for a while.</a:t>
            </a:r>
            <a:endParaRPr lang="en-US" sz="3000" b="1" dirty="0" smtClean="0">
              <a:solidFill>
                <a:srgbClr val="FFFF99"/>
              </a:solidFill>
            </a:endParaRPr>
          </a:p>
          <a:p>
            <a:r>
              <a:rPr lang="en-US" sz="3000" b="1" dirty="0" smtClean="0">
                <a:solidFill>
                  <a:srgbClr val="FFFF99"/>
                </a:solidFill>
              </a:rPr>
              <a:t>His, without doubt, can save ALL Forever.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646" y="2723068"/>
            <a:ext cx="2882497" cy="291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oc.sc.gov/pubweb/images/volunteers_2_m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61" y="478971"/>
            <a:ext cx="3125722" cy="247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pmedia.news.nationalpost.com/2013/03/bars.jpg?w=6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383" y="2954792"/>
            <a:ext cx="4925180" cy="369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hemonastery.org/blog/wp-content/uploads/2012/10/prison4-300x1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61" y="769143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4.hdnux.com/photos/13/04/20/2901043/4/622x3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8" y="3687882"/>
            <a:ext cx="4459968" cy="273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34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2.gstatic.com/images?q=tbn:ANd9GcToIL2zzdnkpiVj090ko8vF81hk-fxRZqVDdTEIXRRvuUzTPQZl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2" y="254001"/>
            <a:ext cx="3578880" cy="155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497.photobucket.com/albums/rr332/rdlac/blog2/accordingtomar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2" y="2760133"/>
            <a:ext cx="3457915" cy="254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neverthirsty.org/media/bible-studies/daniel/study15/20081006p1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117" y="3602567"/>
            <a:ext cx="523875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rforh.com/wp-content/uploads/2014/04/1_firstfruit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4" y="829779"/>
            <a:ext cx="8776953" cy="291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664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Macintosh PowerPoint</Application>
  <PresentationFormat>On-screen Show (4:3)</PresentationFormat>
  <Paragraphs>70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2015-07-19T14:13:56Z</dcterms:created>
  <dcterms:modified xsi:type="dcterms:W3CDTF">2015-07-19T14:14:34Z</dcterms:modified>
</cp:coreProperties>
</file>