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740F-FDD3-C745-8C43-2C2119AD7646}" type="datetimeFigureOut">
              <a:rPr lang="en-US" smtClean="0"/>
              <a:t>8/10/15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4588-F129-3649-A887-139D33E76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39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740F-FDD3-C745-8C43-2C2119AD7646}" type="datetimeFigureOut">
              <a:rPr lang="en-US" smtClean="0"/>
              <a:t>8/10/15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4588-F129-3649-A887-139D33E76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3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740F-FDD3-C745-8C43-2C2119AD7646}" type="datetimeFigureOut">
              <a:rPr lang="en-US" smtClean="0"/>
              <a:t>8/10/15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4588-F129-3649-A887-139D33E76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303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740F-FDD3-C745-8C43-2C2119AD7646}" type="datetimeFigureOut">
              <a:rPr lang="en-US" smtClean="0"/>
              <a:t>8/10/15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4588-F129-3649-A887-139D33E76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2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740F-FDD3-C745-8C43-2C2119AD7646}" type="datetimeFigureOut">
              <a:rPr lang="en-US" smtClean="0"/>
              <a:t>8/10/15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4588-F129-3649-A887-139D33E76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60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740F-FDD3-C745-8C43-2C2119AD7646}" type="datetimeFigureOut">
              <a:rPr lang="en-US" smtClean="0"/>
              <a:t>8/10/15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4588-F129-3649-A887-139D33E76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32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740F-FDD3-C745-8C43-2C2119AD7646}" type="datetimeFigureOut">
              <a:rPr lang="en-US" smtClean="0"/>
              <a:t>8/10/15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4588-F129-3649-A887-139D33E76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49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740F-FDD3-C745-8C43-2C2119AD7646}" type="datetimeFigureOut">
              <a:rPr lang="en-US" smtClean="0"/>
              <a:t>8/10/15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4588-F129-3649-A887-139D33E76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29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740F-FDD3-C745-8C43-2C2119AD7646}" type="datetimeFigureOut">
              <a:rPr lang="en-US" smtClean="0"/>
              <a:t>8/10/15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4588-F129-3649-A887-139D33E76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5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740F-FDD3-C745-8C43-2C2119AD7646}" type="datetimeFigureOut">
              <a:rPr lang="en-US" smtClean="0"/>
              <a:t>8/10/15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4588-F129-3649-A887-139D33E76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16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740F-FDD3-C745-8C43-2C2119AD7646}" type="datetimeFigureOut">
              <a:rPr lang="en-US" smtClean="0"/>
              <a:t>8/10/15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4588-F129-3649-A887-139D33E76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73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E740F-FDD3-C745-8C43-2C2119AD7646}" type="datetimeFigureOut">
              <a:rPr lang="en-US" smtClean="0"/>
              <a:t>8/10/15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44588-F129-3649-A887-139D33E76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508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ashington dc gay marriage supreme cou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74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79886" y="304800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3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5260" y="1127051"/>
            <a:ext cx="408316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『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同性婚姻危機</a:t>
            </a:r>
            <a:r>
              <a:rPr lang="en-US" altLang="zh-TW" sz="38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3800" dirty="0">
              <a:solidFill>
                <a:prstClr val="white"/>
              </a:solidFill>
              <a:effectLst>
                <a:glow rad="1016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41039" y="5537200"/>
            <a:ext cx="237276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薛忠勇</a:t>
            </a:r>
            <a:r>
              <a:rPr lang="zh-TW" altLang="en-US" sz="3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41038" y="6164184"/>
            <a:ext cx="217880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8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en-US" altLang="zh-TW" sz="3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2015</a:t>
            </a:r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6869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cholastic.com/parents/sites/default/files/field_asset_image/boy-and-girl-playing-outs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80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977" t="9375" r="2563" b="12500"/>
          <a:stretch/>
        </p:blipFill>
        <p:spPr>
          <a:xfrm>
            <a:off x="0" y="0"/>
            <a:ext cx="9144000" cy="420736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1950" y="4392386"/>
            <a:ext cx="8420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"The court now holds that </a:t>
            </a:r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same-sex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 couples may   </a:t>
            </a:r>
          </a:p>
          <a:p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 exercise the fundamental </a:t>
            </a:r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right to marry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."</a:t>
            </a:r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90246" y="3448609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同性婚姻全國合法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8246" y="5449872"/>
            <a:ext cx="83638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In praise of the decision,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President Barack Obama </a:t>
            </a:r>
            <a:r>
              <a:rPr 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called it "justice that arrives like a thunderbolt."</a:t>
            </a:r>
            <a:endParaRPr lang="en-US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123" y="203199"/>
            <a:ext cx="33009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26</a:t>
            </a:r>
            <a:r>
              <a:rPr lang="en-US" altLang="zh-TW" sz="3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en-US" altLang="zh-TW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2016 </a:t>
            </a:r>
            <a:r>
              <a:rPr lang="zh-TW" altLang="en-US" sz="3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國殤日</a:t>
            </a:r>
            <a:endParaRPr lang="en-US" sz="3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7730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hristiscoming777.files.wordpress.com/2013/09/end-times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467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646714" y="263521"/>
            <a:ext cx="567174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你該知道，</a:t>
            </a: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末世必有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危險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的日子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來到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zh-TW" altLang="en-US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>
              <a:lnSpc>
                <a:spcPct val="50000"/>
              </a:lnSpc>
            </a:pPr>
            <a:r>
              <a:rPr lang="zh-TW" altLang="en-US" sz="3200" dirty="0" smtClean="0">
                <a:solidFill>
                  <a:prstClr val="white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            </a:t>
            </a:r>
          </a:p>
          <a:p>
            <a:r>
              <a:rPr lang="zh-TW" altLang="en-US" sz="2800" dirty="0" smtClean="0">
                <a:solidFill>
                  <a:srgbClr val="FFFF00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               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提</a:t>
            </a:r>
            <a:r>
              <a:rPr lang="zh-TW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摩太後書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3:1-5</a:t>
            </a:r>
            <a:r>
              <a:rPr lang="en-US" altLang="zh-TW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altLang="zh-TW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Line 14"/>
          <p:cNvSpPr>
            <a:spLocks noChangeShapeType="1"/>
          </p:cNvSpPr>
          <p:nvPr/>
        </p:nvSpPr>
        <p:spPr bwMode="auto">
          <a:xfrm flipH="1">
            <a:off x="5339442" y="1387929"/>
            <a:ext cx="522514" cy="691474"/>
          </a:xfrm>
          <a:prstGeom prst="line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426606" y="2061755"/>
            <a:ext cx="3467616" cy="1569660"/>
          </a:xfrm>
          <a:prstGeom prst="rect">
            <a:avLst/>
          </a:prstGeom>
          <a:solidFill>
            <a:schemeClr val="bg1">
              <a:lumMod val="95000"/>
              <a:alpha val="35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批改神聖婚姻定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義</a:t>
            </a:r>
            <a:endParaRPr lang="en-US" altLang="zh-TW" sz="3200" dirty="0" smtClean="0">
              <a:solidFill>
                <a:prstClr val="white"/>
              </a:solidFill>
              <a:effectLst>
                <a:glow rad="101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造成性向角色混亂</a:t>
            </a: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歪曲真理顛倒事非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512206" y="3697460"/>
            <a:ext cx="706635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專顧自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己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自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誇、狂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傲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心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不聖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潔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endParaRPr lang="zh-TW" altLang="en-US" sz="3200" dirty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能自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任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意妄為、自高自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大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2798607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greenhatworld.com/wp-content/uploads/2015/07/English-Urdu-Dictionar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" r="7633"/>
          <a:stretch/>
        </p:blipFill>
        <p:spPr bwMode="auto">
          <a:xfrm rot="20564245">
            <a:off x="1448301" y="117157"/>
            <a:ext cx="7738062" cy="62140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5983" y="4151431"/>
            <a:ext cx="881743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(2) </a:t>
            </a:r>
            <a:r>
              <a:rPr lang="en-US" sz="2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:</a:t>
            </a:r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  the state of being united to a person of the </a:t>
            </a:r>
            <a:r>
              <a:rPr lang="en-US" sz="26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same sex </a:t>
            </a:r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in a relationship like that of a </a:t>
            </a:r>
            <a:r>
              <a:rPr lang="en-US" sz="26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traditional</a:t>
            </a:r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 marriage &lt;same-sex </a:t>
            </a:r>
            <a:r>
              <a:rPr lang="en-US" sz="26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marriage</a:t>
            </a:r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&gt;</a:t>
            </a:r>
            <a:endParaRPr lang="en-US" sz="2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1818" y="255046"/>
            <a:ext cx="899024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(1) </a:t>
            </a:r>
            <a:r>
              <a:rPr lang="en-US" sz="2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: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  </a:t>
            </a:r>
            <a:r>
              <a:rPr lang="en-US" sz="26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the state of being united to a person of the </a:t>
            </a:r>
            <a:r>
              <a:rPr lang="en-US" sz="2600" dirty="0">
                <a:solidFill>
                  <a:srgbClr val="FFFF99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opposite sex</a:t>
            </a:r>
            <a:r>
              <a:rPr lang="en-US" sz="26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 as </a:t>
            </a:r>
            <a:r>
              <a:rPr lang="en-US" sz="2600" dirty="0">
                <a:solidFill>
                  <a:srgbClr val="FFFF99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husband or wife </a:t>
            </a:r>
            <a:r>
              <a:rPr lang="en-US" sz="26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黑体 Std R" panose="020B0400000000000000" pitchFamily="34" charset="-128"/>
                <a:ea typeface="Adobe 黑体 Std R" panose="020B0400000000000000" pitchFamily="34" charset="-128"/>
              </a:rPr>
              <a:t>in a consensual and contractual relationship recognized by law</a:t>
            </a:r>
          </a:p>
        </p:txBody>
      </p:sp>
      <p:sp>
        <p:nvSpPr>
          <p:cNvPr id="4" name="TextBox 3"/>
          <p:cNvSpPr txBox="1"/>
          <p:nvPr/>
        </p:nvSpPr>
        <p:spPr>
          <a:xfrm rot="539168">
            <a:off x="5366611" y="2116463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婚姻的定義</a:t>
            </a:r>
            <a:endParaRPr lang="en-US" sz="40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565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thebestofnature.files.wordpress.com/2010/03/3169121459_8c70dc28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61" y="190047"/>
            <a:ext cx="476250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marnaro.com/skin/frontend/marnaro15/master/images/b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903" y="2896513"/>
            <a:ext cx="5036911" cy="377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97690" y="3388185"/>
            <a:ext cx="108234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0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白</a:t>
            </a:r>
            <a:endParaRPr lang="en-US" sz="70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60294" y="4785355"/>
            <a:ext cx="108234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黑</a:t>
            </a:r>
            <a:endParaRPr lang="en-US" sz="7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04952" y="840838"/>
            <a:ext cx="275908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srgbClr val="002060"/>
                </a:solidFill>
                <a:latin typeface="Britannic Bold" panose="020B0903060703020204" pitchFamily="34" charset="0"/>
              </a:rPr>
              <a:t>1 + 1 = </a:t>
            </a:r>
            <a:r>
              <a:rPr lang="en-US" altLang="zh-TW" sz="5000" dirty="0" smtClean="0">
                <a:solidFill>
                  <a:srgbClr val="C00000"/>
                </a:solidFill>
                <a:latin typeface="Britannic Bold" panose="020B0903060703020204" pitchFamily="34" charset="0"/>
              </a:rPr>
              <a:t>0</a:t>
            </a:r>
            <a:endParaRPr lang="en-US" sz="50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9760" y="4785354"/>
            <a:ext cx="274466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srgbClr val="002060"/>
                </a:solidFill>
                <a:latin typeface="Britannic Bold" panose="020B0903060703020204" pitchFamily="34" charset="0"/>
              </a:rPr>
              <a:t>2 x 2 = </a:t>
            </a:r>
            <a:r>
              <a:rPr lang="en-US" altLang="zh-TW" sz="5000" dirty="0" smtClean="0">
                <a:solidFill>
                  <a:srgbClr val="C00000"/>
                </a:solidFill>
                <a:latin typeface="Britannic Bold" panose="020B0903060703020204" pitchFamily="34" charset="0"/>
              </a:rPr>
              <a:t>2</a:t>
            </a:r>
            <a:endParaRPr lang="en-US" sz="50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967419" y="256063"/>
            <a:ext cx="32367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圓圈有四個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角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?!!!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5142278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2" grpId="0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enterpointwv.org/wp-content/uploads/2015/05/marriag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4" r="20888"/>
          <a:stretch/>
        </p:blipFill>
        <p:spPr bwMode="auto">
          <a:xfrm>
            <a:off x="0" y="0"/>
            <a:ext cx="4675636" cy="6858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359520" y="321144"/>
            <a:ext cx="426564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6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神所定的婚姻制度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3359520" y="1352498"/>
            <a:ext cx="541125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神就照著自己的形像造人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乃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是照著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祂的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形像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造男造女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en-US" altLang="zh-TW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創世記</a:t>
            </a:r>
            <a:r>
              <a:rPr lang="en-US" altLang="zh-TW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1:27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3359520" y="3054908"/>
            <a:ext cx="5929828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那人說：這是我骨中的骨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肉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中的肉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，可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以稱他為「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女人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因為他是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從「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男人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」身上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取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出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來的。因此，人要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離開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父母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與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妻子連合，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二人成為一體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創世記</a:t>
            </a:r>
            <a:r>
              <a:rPr lang="en-US" altLang="zh-TW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2:22-24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74034" y="926430"/>
            <a:ext cx="5263004" cy="2062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婚姻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，人人都當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尊重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床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也不可污穢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為苟合行淫的人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必要審判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希伯來</a:t>
            </a:r>
            <a:r>
              <a:rPr lang="en-US" altLang="zh-TW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13:4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109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fp-murphy-images-production.s3.amazonaws.com/wp-content/uploads/2015/06/Gay-marriage-0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53" r="52442"/>
          <a:stretch/>
        </p:blipFill>
        <p:spPr bwMode="auto">
          <a:xfrm>
            <a:off x="1" y="4690862"/>
            <a:ext cx="1698170" cy="216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fp-murphy-images-production.s3.amazonaws.com/wp-content/uploads/2015/06/Gay-marriage-0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4"/>
          <a:stretch/>
        </p:blipFill>
        <p:spPr bwMode="auto">
          <a:xfrm>
            <a:off x="7371184" y="4679449"/>
            <a:ext cx="1734002" cy="217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81000" y="228600"/>
            <a:ext cx="5410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聖經如何看同性戀？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924405" y="5619436"/>
            <a:ext cx="6145829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創</a:t>
            </a:r>
            <a:r>
              <a:rPr lang="en-US" altLang="zh-TW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19:5</a:t>
            </a:r>
            <a:r>
              <a:rPr lang="zh-TW" altLang="en-US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zh-TW" altLang="en-US" sz="2600" dirty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利</a:t>
            </a:r>
            <a:r>
              <a:rPr lang="en-US" altLang="zh-TW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18:22</a:t>
            </a:r>
            <a:r>
              <a:rPr lang="zh-TW" altLang="en-US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en-US" altLang="zh-TW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20:13</a:t>
            </a:r>
            <a:r>
              <a:rPr lang="zh-TW" altLang="en-US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、士</a:t>
            </a:r>
            <a:r>
              <a:rPr lang="en-US" altLang="zh-TW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19:22</a:t>
            </a:r>
            <a:r>
              <a:rPr lang="zh-TW" altLang="en-US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endParaRPr lang="en-US" altLang="zh-TW" sz="2600" dirty="0" smtClean="0">
              <a:solidFill>
                <a:srgbClr val="FFC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</a:t>
            </a:r>
            <a:r>
              <a:rPr lang="en-US" altLang="zh-TW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1:26-27</a:t>
            </a:r>
            <a:r>
              <a:rPr lang="zh-TW" altLang="en-US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、林前</a:t>
            </a:r>
            <a:r>
              <a:rPr lang="en-US" altLang="zh-TW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6:9</a:t>
            </a:r>
            <a:r>
              <a:rPr lang="zh-TW" altLang="en-US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、提前</a:t>
            </a:r>
            <a:r>
              <a:rPr lang="en-US" altLang="zh-TW" sz="2600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1:9-10</a:t>
            </a:r>
            <a:endParaRPr lang="zh-TW" altLang="en-US" sz="2600" dirty="0">
              <a:solidFill>
                <a:srgbClr val="FFC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02772" y="953278"/>
            <a:ext cx="874122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32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不可與男人苟合</a:t>
            </a:r>
            <a:r>
              <a:rPr lang="zh-TW" altLang="en-US" sz="3200" dirty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，像與女人一樣</a:t>
            </a:r>
            <a:r>
              <a:rPr lang="zh-TW" altLang="en-US" sz="32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；這</a:t>
            </a:r>
            <a:r>
              <a:rPr lang="zh-TW" altLang="en-US" sz="3200" dirty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本</a:t>
            </a:r>
            <a:r>
              <a:rPr lang="zh-TW" altLang="en-US" sz="32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</a:t>
            </a:r>
            <a:endParaRPr lang="en-US" altLang="zh-TW" sz="3200" dirty="0" smtClean="0">
              <a:solidFill>
                <a:srgbClr val="FFFF99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可</a:t>
            </a:r>
            <a:r>
              <a:rPr lang="zh-TW" altLang="en-US" sz="3200" dirty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憎惡的。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32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利未記</a:t>
            </a:r>
            <a:r>
              <a:rPr lang="en-US" altLang="zh-TW" sz="28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18:22)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402771" y="2126939"/>
            <a:ext cx="892784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3200" dirty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男人也是如此，棄了女人順性的用處</a:t>
            </a:r>
            <a:r>
              <a:rPr lang="zh-TW" altLang="en-US" sz="32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，慾</a:t>
            </a:r>
            <a:r>
              <a:rPr lang="zh-TW" altLang="en-US" sz="3200" dirty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火攻</a:t>
            </a:r>
            <a:r>
              <a:rPr lang="zh-TW" altLang="en-US" sz="32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心</a:t>
            </a:r>
            <a:endParaRPr lang="en-US" altLang="zh-TW" sz="3200" dirty="0" smtClean="0">
              <a:solidFill>
                <a:srgbClr val="FFFF99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彼此貪戀，</a:t>
            </a:r>
            <a:r>
              <a:rPr lang="zh-TW" altLang="en-US" sz="32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男和男行可羞</a:t>
            </a:r>
            <a:r>
              <a:rPr lang="zh-TW" altLang="en-US" sz="32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恥的</a:t>
            </a:r>
            <a:r>
              <a:rPr lang="zh-TW" altLang="en-US" sz="32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事</a:t>
            </a:r>
            <a:r>
              <a:rPr lang="zh-TW" altLang="en-US" sz="3200" dirty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，就在自己身上受這妄為當得</a:t>
            </a:r>
            <a:r>
              <a:rPr lang="zh-TW" altLang="en-US" sz="32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的報</a:t>
            </a:r>
            <a:r>
              <a:rPr lang="zh-TW" altLang="en-US" sz="3200" dirty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應。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羅馬書</a:t>
            </a:r>
            <a:r>
              <a:rPr lang="en-US" altLang="zh-TW" sz="28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1:26</a:t>
            </a:r>
            <a:r>
              <a:rPr lang="en-US" altLang="zh-TW" sz="32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432900" y="3788427"/>
            <a:ext cx="848716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3200" dirty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你們豈不知不義的人不能承受神的國</a:t>
            </a:r>
            <a:r>
              <a:rPr lang="zh-TW" altLang="en-US" sz="32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麼。不</a:t>
            </a:r>
            <a:r>
              <a:rPr lang="zh-TW" altLang="en-US" sz="3200" dirty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要自欺！無論是淫亂的、拜偶像的</a:t>
            </a:r>
            <a:r>
              <a:rPr lang="zh-TW" altLang="en-US" sz="32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、姦</a:t>
            </a:r>
            <a:r>
              <a:rPr lang="zh-TW" altLang="en-US" sz="3200" dirty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淫的</a:t>
            </a:r>
            <a:r>
              <a:rPr lang="zh-TW" altLang="en-US" sz="32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endParaRPr lang="en-US" altLang="zh-TW" sz="3200" dirty="0" smtClean="0">
              <a:solidFill>
                <a:srgbClr val="FFFF99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</a:t>
            </a:r>
            <a:r>
              <a:rPr lang="zh-TW" altLang="en-US" sz="32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作</a:t>
            </a:r>
            <a:r>
              <a:rPr lang="zh-TW" altLang="en-US" sz="32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孌童的</a:t>
            </a:r>
            <a:r>
              <a:rPr lang="zh-TW" altLang="en-US" sz="3200" dirty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zh-TW" altLang="en-US" sz="32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親男色</a:t>
            </a:r>
            <a:r>
              <a:rPr lang="zh-TW" altLang="en-US" sz="32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</a:t>
            </a:r>
            <a:r>
              <a:rPr lang="en-US" altLang="zh-TW" sz="3200" dirty="0" smtClean="0">
                <a:solidFill>
                  <a:srgbClr val="FFFF99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en-US" altLang="zh-TW" sz="32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林前 </a:t>
            </a:r>
            <a:r>
              <a:rPr lang="en-US" altLang="zh-TW" sz="28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6:9</a:t>
            </a:r>
            <a:r>
              <a:rPr lang="en-US" altLang="zh-TW" sz="3200" dirty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132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g.freepik.com/free-photo/will-walk-on-my-hands_21171408.jpg?size=338&amp;ext=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174" y="441019"/>
            <a:ext cx="4074568" cy="596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gannett-cdn.com/-mm-/5c2291f32f5f532ab6c1bc81f6b52c8adc911ab8/c=0-780-2990-2468&amp;r=x1803&amp;c=3200x1800/local/-/media/KUSA/KUSA/2014/03/19/1395269831000-man-walking-up-stair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0" t="22939" r="36080"/>
          <a:stretch/>
        </p:blipFill>
        <p:spPr bwMode="auto">
          <a:xfrm>
            <a:off x="172433" y="441020"/>
            <a:ext cx="4546732" cy="596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13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secularpolicyinstitute.net/wp-content/uploads/2015/04/140606-gay-marriage-flag-jsw-430p_0d16f2c44b9fcf7f91c81888229000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" y="849086"/>
            <a:ext cx="9143205" cy="600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67391" y="233830"/>
            <a:ext cx="8225065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禍哉！那些稱惡為善，稱善為惡，</a:t>
            </a: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以暗為光，以光為暗，</a:t>
            </a: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以苦為甜，以甜為苦的人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  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賽亞</a:t>
            </a:r>
            <a:r>
              <a:rPr lang="en-US" altLang="zh-TW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5:20</a:t>
            </a:r>
            <a:r>
              <a:rPr lang="en-US" altLang="zh-TW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  <a:p>
            <a:endParaRPr lang="zh-TW" altLang="en-US" sz="32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lnSpc>
                <a:spcPct val="50000"/>
              </a:lnSpc>
            </a:pP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4260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1000" y="228600"/>
            <a:ext cx="27432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近代趨</a:t>
            </a:r>
            <a:r>
              <a:rPr lang="zh-TW" altLang="en-US" sz="34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勢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891794"/>
            <a:ext cx="85743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同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性戀者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的猖獗：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1.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從對抗「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文化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」轉為對抗「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宗教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從求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被接納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」爭取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至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合法化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380999" y="4420880"/>
            <a:ext cx="85743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結果：從「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羞恥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」轉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至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無恥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從「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私隱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」轉至「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潮流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從「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受害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」轉至「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迫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害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0997" y="2514936"/>
            <a:ext cx="9314545" cy="1897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轉換措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辭：</a:t>
            </a:r>
          </a:p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性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嗜好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→ 性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選擇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→ 性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傾向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→ 性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身份</a:t>
            </a:r>
          </a:p>
          <a:p>
            <a:pPr>
              <a:lnSpc>
                <a:spcPts val="3200"/>
              </a:lnSpc>
            </a:pP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26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sexual        alternative      sexual         </a:t>
            </a:r>
            <a:r>
              <a:rPr lang="en-US" altLang="zh-TW" sz="2600" dirty="0" err="1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sexual</a:t>
            </a:r>
            <a:endParaRPr lang="en-US" altLang="zh-TW" sz="26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lnSpc>
                <a:spcPts val="3200"/>
              </a:lnSpc>
            </a:pPr>
            <a:r>
              <a:rPr lang="en-US" altLang="zh-TW" sz="26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en-US" altLang="zh-TW" sz="26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preference      lifestyle     orientation      identity</a:t>
            </a:r>
            <a:endParaRPr lang="en-US" altLang="zh-TW" sz="26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23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1000" y="228600"/>
            <a:ext cx="27432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錯誤渲染</a:t>
            </a:r>
            <a:endParaRPr lang="zh-TW" altLang="en-US" sz="3400" u="sng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891794"/>
            <a:ext cx="85743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1993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 國立癌症研究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 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Dean Hamer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40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對患同性戀卻非孿生親兄弟</a:t>
            </a:r>
          </a:p>
          <a:p>
            <a:r>
              <a:rPr lang="en-US" altLang="zh-TW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33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對兄弟都有相同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X-linked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基因指標</a:t>
            </a:r>
          </a:p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而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裡面應該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也包含同性戀的遺傳因子</a:t>
            </a:r>
          </a:p>
        </p:txBody>
      </p:sp>
      <p:sp>
        <p:nvSpPr>
          <p:cNvPr id="5" name="Rectangle 4"/>
          <p:cNvSpPr/>
          <p:nvPr/>
        </p:nvSpPr>
        <p:spPr>
          <a:xfrm>
            <a:off x="380999" y="5515206"/>
            <a:ext cx="85743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i="1" dirty="0">
                <a:solidFill>
                  <a:srgbClr val="C00000"/>
                </a:solidFill>
              </a:rPr>
              <a:t>http://www.bio.davidson.edu/genomics/2002/Pierce/gaygene.htm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999" y="3008502"/>
            <a:ext cx="789214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錯謬：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純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屬個人推測，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不是科學結論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研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究結果至今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不能被重復證實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可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靠性受批評，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亦遭其他機關質疑</a:t>
            </a:r>
          </a:p>
        </p:txBody>
      </p:sp>
    </p:spTree>
    <p:extLst>
      <p:ext uri="{BB962C8B-B14F-4D97-AF65-F5344CB8AC3E}">
        <p14:creationId xmlns:p14="http://schemas.microsoft.com/office/powerpoint/2010/main" val="342744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1000" y="228600"/>
            <a:ext cx="27432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反駁理由</a:t>
            </a:r>
            <a:endParaRPr lang="zh-TW" altLang="en-US" sz="3400" u="sng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5101" y="904607"/>
            <a:ext cx="824444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Hamer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博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士是分子生物學家，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 </a:t>
            </a:r>
          </a:p>
          <a:p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20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2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遺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傳學專家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研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究發現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孿生兄弟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中，當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一位是同性 </a:t>
            </a:r>
          </a:p>
          <a:p>
            <a:r>
              <a:rPr lang="zh-TW" altLang="en-US" sz="24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24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戀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者，</a:t>
            </a:r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50%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比例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另一位仍是異性戀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者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同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性戀者既不能繁衍，幾十年來人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數倍增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400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%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以上，違反遺傳學邏輯，甚至進化論</a:t>
            </a: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「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物競天擇」的原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理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研究並沒有解釋為何有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女同性戀者</a:t>
            </a:r>
            <a:endParaRPr lang="zh-TW" alt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765629" y="4996934"/>
            <a:ext cx="6858000" cy="1077218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需完全沒有科學根據，卻經由同性戀者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及傳媒渲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染，作為事實及推廣理由</a:t>
            </a:r>
          </a:p>
        </p:txBody>
      </p:sp>
    </p:spTree>
    <p:extLst>
      <p:ext uri="{BB962C8B-B14F-4D97-AF65-F5344CB8AC3E}">
        <p14:creationId xmlns:p14="http://schemas.microsoft.com/office/powerpoint/2010/main" val="332138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0287" y="228765"/>
            <a:ext cx="850536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Francis Collins</a:t>
            </a:r>
            <a:r>
              <a:rPr lang="en-US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人類基因組領導</a:t>
            </a:r>
            <a:r>
              <a:rPr lang="en-US" altLang="zh-TW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曾表示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：「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同性戀無論涉及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何種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參與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性的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基因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，最多只能顯示出有</a:t>
            </a:r>
            <a:r>
              <a:rPr lang="en-US" altLang="zh-TW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【</a:t>
            </a:r>
            <a:r>
              <a:rPr lang="en-US" sz="3000" dirty="0" err="1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傾向</a:t>
            </a:r>
            <a:r>
              <a:rPr lang="en-US" altLang="zh-TW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】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en-US" sz="3000" dirty="0" err="1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而不是預先確定</a:t>
            </a:r>
            <a:r>
              <a:rPr 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」</a:t>
            </a:r>
            <a:r>
              <a:rPr lang="en-US" sz="2000" i="1" dirty="0" smtClean="0">
                <a:solidFill>
                  <a:srgbClr val="002060"/>
                </a:solidFill>
              </a:rPr>
              <a:t>F</a:t>
            </a:r>
            <a:r>
              <a:rPr lang="en-US" sz="2000" i="1" dirty="0">
                <a:solidFill>
                  <a:srgbClr val="002060"/>
                </a:solidFill>
              </a:rPr>
              <a:t>. Collins, The Language of God: A Scientist Presents Evidence for Belief (New York: Free Press, 2007), </a:t>
            </a:r>
            <a:r>
              <a:rPr lang="en-US" sz="2000" i="1" dirty="0" smtClean="0">
                <a:solidFill>
                  <a:srgbClr val="002060"/>
                </a:solidFill>
              </a:rPr>
              <a:t>260</a:t>
            </a:r>
            <a:endParaRPr lang="en-US" sz="2000" i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0287" y="2111001"/>
            <a:ext cx="865051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Dean Hamer </a:t>
            </a:r>
            <a:r>
              <a:rPr 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哈佛大學同性戀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專家</a:t>
            </a:r>
            <a:r>
              <a:rPr lang="en-US" altLang="zh-TW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承認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近期最好的研究表明</a:t>
            </a:r>
            <a:r>
              <a:rPr lang="en-US" sz="3000" dirty="0" err="1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女性的性識別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歸咎於</a:t>
            </a:r>
            <a:r>
              <a:rPr lang="en-US" sz="3000" dirty="0" err="1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環境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因素多於</a:t>
            </a:r>
            <a:r>
              <a:rPr lang="en-US" sz="3000" dirty="0" err="1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遺傳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因素</a:t>
            </a:r>
            <a:r>
              <a:rPr lang="zh-TW" altLang="en-US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」</a:t>
            </a:r>
            <a:r>
              <a:rPr lang="en-US" sz="2000" i="1" dirty="0">
                <a:solidFill>
                  <a:srgbClr val="002060"/>
                </a:solidFill>
              </a:rPr>
              <a:t>D. Hamer and P. Copeland, Living with Our Genes: Why They Matter More Than You Think (New York: Bantam Doubleday Dell, 1009), 188. </a:t>
            </a:r>
          </a:p>
        </p:txBody>
      </p:sp>
      <p:sp>
        <p:nvSpPr>
          <p:cNvPr id="5" name="Rectangle 4"/>
          <p:cNvSpPr/>
          <p:nvPr/>
        </p:nvSpPr>
        <p:spPr>
          <a:xfrm>
            <a:off x="290287" y="4062556"/>
            <a:ext cx="86505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美國心理協會公佈：「盡管已作出了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許</a:t>
            </a:r>
            <a:r>
              <a:rPr 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多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對</a:t>
            </a:r>
            <a:r>
              <a:rPr lang="en-US" altLang="zh-TW" sz="9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性傾向可能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性的研究，包拾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遺傳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激素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、身理發展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社會和文化的影響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等</a:t>
            </a:r>
            <a:r>
              <a:rPr 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沒有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任何發現容許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科學家們得出</a:t>
            </a:r>
            <a:r>
              <a:rPr lang="en-US" sz="3000" dirty="0" err="1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結論</a:t>
            </a:r>
            <a:r>
              <a:rPr lang="zh-TW" altLang="en-US" sz="30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說</a:t>
            </a:r>
            <a:r>
              <a:rPr lang="en-US" sz="3000" dirty="0" err="1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性取向</a:t>
            </a:r>
            <a:r>
              <a:rPr lang="en-US" sz="3000" dirty="0" err="1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是由某一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個特定</a:t>
            </a:r>
            <a:r>
              <a:rPr lang="en-US" sz="3000" dirty="0" err="1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因素決定的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」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pPr algn="just"/>
            <a:r>
              <a:rPr lang="en-US" sz="2000" b="1" i="1" dirty="0">
                <a:solidFill>
                  <a:srgbClr val="C00000"/>
                </a:solidFill>
                <a:ea typeface="華康勘亭流 Std W9" panose="03000900000000000000" pitchFamily="66" charset="-120"/>
              </a:rPr>
              <a:t>American Psychological Association</a:t>
            </a:r>
            <a:r>
              <a:rPr lang="en-US" sz="2000" i="1" dirty="0">
                <a:solidFill>
                  <a:srgbClr val="002060"/>
                </a:solidFill>
                <a:ea typeface="華康勘亭流 Std W9" panose="03000900000000000000" pitchFamily="66" charset="-120"/>
              </a:rPr>
              <a:t>, a group that advances homosexual causes.</a:t>
            </a:r>
          </a:p>
          <a:p>
            <a:pPr algn="just"/>
            <a:r>
              <a:rPr lang="en-US" sz="2000" i="1" dirty="0">
                <a:solidFill>
                  <a:srgbClr val="002060"/>
                </a:solidFill>
              </a:rPr>
              <a:t>http://www.apa.org/topics/sexuality/orientation.aspx, accessed 4/30/12</a:t>
            </a:r>
          </a:p>
          <a:p>
            <a:endParaRPr lang="en-US" sz="3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301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1000" y="228600"/>
            <a:ext cx="27432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反駁理由</a:t>
            </a:r>
            <a:endParaRPr lang="zh-TW" altLang="en-US" sz="3400" u="sng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5101" y="904607"/>
            <a:ext cx="82444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就算真是「天生」的，也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不等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於正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常</a:t>
            </a:r>
          </a:p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2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2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或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成為某種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權利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，甚至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強逼別人接納</a:t>
            </a: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每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一個人都有遺傳性的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犯罪基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因</a:t>
            </a:r>
            <a:endParaRPr lang="en-US" altLang="zh-TW" sz="3200" dirty="0" smtClean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好消息：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同性戀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行為可以被改變</a:t>
            </a: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88363" y="3276600"/>
            <a:ext cx="9071751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「你們中間也有人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從前是這樣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，但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如今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你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們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...     </a:t>
            </a:r>
          </a:p>
          <a:p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已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經洗淨成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聖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...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」</a:t>
            </a:r>
            <a:r>
              <a:rPr lang="zh-TW" altLang="en-US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哥</a:t>
            </a: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林多</a:t>
            </a:r>
            <a:r>
              <a:rPr lang="zh-TW" altLang="en-US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前書 </a:t>
            </a:r>
            <a:r>
              <a:rPr lang="en-US" altLang="zh-TW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6:11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endParaRPr lang="en-US" altLang="zh-TW" sz="3200" dirty="0" smtClean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「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我是耶和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華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...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豈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有我難成的事麼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？」</a:t>
            </a:r>
            <a:r>
              <a:rPr lang="zh-TW" altLang="en-US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耶</a:t>
            </a: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利米</a:t>
            </a:r>
            <a:r>
              <a:rPr lang="en-US" altLang="zh-TW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32:27</a:t>
            </a:r>
            <a:endParaRPr lang="zh-TW" altLang="en-US" sz="28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7522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0999" y="228600"/>
            <a:ext cx="49457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同性戀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者</a:t>
            </a:r>
            <a:r>
              <a:rPr lang="zh-TW" altLang="en-US" sz="34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強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權策略</a:t>
            </a:r>
            <a:endParaRPr lang="zh-TW" altLang="en-US" sz="3400" u="sng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5101" y="904607"/>
            <a:ext cx="82444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1972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，二百名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gay activists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」聚集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芝加哥，定出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17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項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爭奪同性戀權力   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及地位的攻略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779" y="2474267"/>
            <a:ext cx="82444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積極利用三方面的管導：</a:t>
            </a: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sz="3200" b="1" dirty="0" smtClean="0">
                <a:solidFill>
                  <a:prstClr val="black"/>
                </a:solidFill>
              </a:rPr>
              <a:t>    </a:t>
            </a:r>
            <a:r>
              <a:rPr lang="en-US" altLang="zh-TW" sz="3200" dirty="0" smtClean="0">
                <a:solidFill>
                  <a:prstClr val="black"/>
                </a:solidFill>
              </a:rPr>
              <a:t>1. </a:t>
            </a:r>
            <a:r>
              <a:rPr lang="en-US" sz="3200" b="1" dirty="0" smtClean="0">
                <a:solidFill>
                  <a:prstClr val="black"/>
                </a:solidFill>
              </a:rPr>
              <a:t>Power </a:t>
            </a:r>
            <a:r>
              <a:rPr lang="en-US" sz="3200" b="1" dirty="0">
                <a:solidFill>
                  <a:prstClr val="black"/>
                </a:solidFill>
              </a:rPr>
              <a:t>– </a:t>
            </a:r>
            <a:r>
              <a:rPr lang="en-US" sz="3200" b="1" dirty="0" smtClean="0">
                <a:solidFill>
                  <a:srgbClr val="FF0000"/>
                </a:solidFill>
              </a:rPr>
              <a:t>politics   </a:t>
            </a: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政冶上奪權</a:t>
            </a:r>
            <a:endParaRPr lang="en-US" sz="30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defRPr/>
            </a:pPr>
            <a:r>
              <a:rPr lang="en-US" sz="3200" b="1" dirty="0" smtClean="0">
                <a:solidFill>
                  <a:prstClr val="black"/>
                </a:solidFill>
              </a:rPr>
              <a:t>   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</a:rPr>
              <a:t>2. </a:t>
            </a:r>
            <a:r>
              <a:rPr lang="en-US" sz="3200" b="1" dirty="0" smtClean="0">
                <a:solidFill>
                  <a:prstClr val="black"/>
                </a:solidFill>
              </a:rPr>
              <a:t>Influence </a:t>
            </a:r>
            <a:r>
              <a:rPr lang="en-US" sz="3200" b="1" dirty="0">
                <a:solidFill>
                  <a:prstClr val="black"/>
                </a:solidFill>
              </a:rPr>
              <a:t>– </a:t>
            </a:r>
            <a:r>
              <a:rPr lang="en-US" sz="3200" b="1" dirty="0" smtClean="0">
                <a:solidFill>
                  <a:srgbClr val="FF0000"/>
                </a:solidFill>
              </a:rPr>
              <a:t>media 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媒介大喧染</a:t>
            </a:r>
            <a:endParaRPr lang="en-US" altLang="zh-TW" sz="3000" dirty="0" smtClean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defRPr/>
            </a:pPr>
            <a:r>
              <a:rPr lang="en-US" altLang="zh-TW" sz="3000" b="1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3000" b="1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3000" b="1" dirty="0" smtClean="0">
                <a:solidFill>
                  <a:prstClr val="black"/>
                </a:solidFill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ea typeface="華康黑體 Std W7" panose="020B0700000000000000" pitchFamily="34" charset="-120"/>
                <a:sym typeface="Wingdings" panose="05000000000000000000" pitchFamily="2" charset="2"/>
              </a:rPr>
              <a:t>3. </a:t>
            </a:r>
            <a:r>
              <a:rPr lang="en-US" altLang="zh-TW" sz="3200" b="1" dirty="0" smtClean="0">
                <a:solidFill>
                  <a:prstClr val="black"/>
                </a:solidFill>
                <a:ea typeface="華康黑體 Std W7" panose="020B0700000000000000" pitchFamily="34" charset="-120"/>
                <a:sym typeface="Wingdings" panose="05000000000000000000" pitchFamily="2" charset="2"/>
              </a:rPr>
              <a:t>Belief</a:t>
            </a:r>
            <a:r>
              <a:rPr lang="en-US" altLang="zh-TW" sz="3200" dirty="0" smtClean="0">
                <a:solidFill>
                  <a:prstClr val="black"/>
                </a:solidFill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–</a:t>
            </a:r>
            <a:r>
              <a:rPr lang="en-US" altLang="zh-TW" sz="3200" dirty="0" smtClean="0">
                <a:solidFill>
                  <a:prstClr val="black"/>
                </a:solidFill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3200" b="1" dirty="0" smtClean="0">
                <a:solidFill>
                  <a:srgbClr val="FF0000"/>
                </a:solidFill>
                <a:ea typeface="華康黑體 Std W7" panose="020B0700000000000000" pitchFamily="34" charset="-120"/>
                <a:sym typeface="Wingdings" panose="05000000000000000000" pitchFamily="2" charset="2"/>
              </a:rPr>
              <a:t>education </a:t>
            </a:r>
            <a:r>
              <a:rPr lang="zh-TW" altLang="en-US" sz="3000" dirty="0" smtClean="0">
                <a:solidFill>
                  <a:srgbClr val="0070C0"/>
                </a:solidFill>
                <a:ea typeface="華康黑體 Std W7" panose="020B0700000000000000" pitchFamily="34" charset="-120"/>
                <a:sym typeface="Wingdings" panose="05000000000000000000" pitchFamily="2" charset="2"/>
              </a:rPr>
              <a:t>教育性洗腦</a:t>
            </a:r>
            <a:endParaRPr lang="en-US" altLang="zh-TW" sz="3000" dirty="0" smtClean="0">
              <a:solidFill>
                <a:srgbClr val="0070C0"/>
              </a:solidFill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47571" y="6142751"/>
            <a:ext cx="5768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ura MT Script Capitals" panose="03020802060602070202" pitchFamily="66" charset="0"/>
              </a:rPr>
              <a:t>Gay Right Movement &amp; Strategy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ura MT Script Capitals" panose="0302080206060207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66176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0999" y="228600"/>
            <a:ext cx="49457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同性戀行動的蔓延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endParaRPr lang="zh-TW" alt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5101" y="904607"/>
            <a:ext cx="82444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要求合法化─不只是強逼別人接納他</a:t>
            </a:r>
          </a:p>
          <a:p>
            <a:r>
              <a:rPr lang="zh-TW" altLang="en-US" sz="2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2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們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的異常生活，還求法律權利去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刑罰</a:t>
            </a:r>
          </a:p>
          <a:p>
            <a:r>
              <a:rPr lang="zh-TW" altLang="en-US" sz="2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2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任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何反對，甚至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批評他們的人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9779" y="2474267"/>
            <a:ext cx="82444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極力推動政府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撤銷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所有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反對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同性戀行</a:t>
            </a:r>
          </a:p>
          <a:p>
            <a:r>
              <a:rPr lang="zh-TW" altLang="en-US" sz="2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2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為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機構的資金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7571" y="6142753"/>
            <a:ext cx="5768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ura MT Script Capitals" panose="03020802060602070202" pitchFamily="66" charset="0"/>
              </a:rPr>
              <a:t>Gay Right Movement &amp; Strategy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ura MT Script Capitals" panose="03020802060602070202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778" y="3551485"/>
            <a:ext cx="86942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積極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向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年青一代灌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輸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同性戀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乃「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正常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」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行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為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779" y="4170102"/>
            <a:ext cx="86942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剝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奪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宗教團體教導「同性戀是罪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」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的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言論自由</a:t>
            </a:r>
            <a:endParaRPr lang="zh-TW" alt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9779" y="4771798"/>
            <a:ext cx="86942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壟斷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大眾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傳媒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的報導</a:t>
            </a:r>
            <a:endParaRPr lang="zh-TW" alt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26743" y="5121145"/>
            <a:ext cx="2970685" cy="6155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凌霸 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(bullying)</a:t>
            </a:r>
            <a:endParaRPr lang="en-US" sz="34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166058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8" grpId="0"/>
      <p:bldP spid="12" grpId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thewire.com/static/img/upload/2013/05/09/GayMarriage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1" y="0"/>
            <a:ext cx="8795656" cy="665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0092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0999" y="228600"/>
            <a:ext cx="61649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他們真正的目標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r>
              <a:rPr lang="en-US" altLang="zh-TW" sz="34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4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林修榮</a:t>
            </a:r>
            <a:r>
              <a:rPr lang="en-US" altLang="zh-TW" sz="34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zh-TW" altLang="en-US" sz="34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5101" y="904607"/>
            <a:ext cx="82444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迫害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懲罰反對的人與機關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779" y="1501815"/>
            <a:ext cx="82444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破壞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神所設定的婚姻與家庭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47571" y="5373495"/>
            <a:ext cx="5768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ura MT Script Capitals" panose="03020802060602070202" pitchFamily="66" charset="0"/>
              </a:rPr>
              <a:t>Gay Right Movement &amp; Strategy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ura MT Script Capitals" panose="03020802060602070202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778" y="2114577"/>
            <a:ext cx="86942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分化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教會、信徒與家庭成員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779" y="2762220"/>
            <a:ext cx="86942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向我們下一代從小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洗腦</a:t>
            </a:r>
            <a:endParaRPr lang="zh-TW" alt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7177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0999" y="228600"/>
            <a:ext cx="49457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同性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戀罪行的代價</a:t>
            </a:r>
            <a:endParaRPr lang="zh-TW" altLang="en-US" sz="34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80998" y="808073"/>
            <a:ext cx="8648702" cy="588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74%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男同性戀者一生中曾與超過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100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名</a:t>
            </a:r>
          </a:p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男仕性交，</a:t>
            </a:r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28%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曾與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1000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名男仕性交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lnSpc>
                <a:spcPts val="1200"/>
              </a:lnSpc>
            </a:pP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只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有</a:t>
            </a:r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8%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男同性戀者，及</a:t>
            </a:r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7%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女同性戀者</a:t>
            </a:r>
          </a:p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擁有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持續三年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以上的同性關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係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pPr>
              <a:lnSpc>
                <a:spcPts val="1200"/>
              </a:lnSpc>
            </a:pP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女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同性戀者比異性戀者患乳癌機率高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達</a:t>
            </a:r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300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%</a:t>
            </a:r>
          </a:p>
          <a:p>
            <a:pPr>
              <a:lnSpc>
                <a:spcPts val="1200"/>
              </a:lnSpc>
            </a:pPr>
            <a:endParaRPr lang="zh-TW" alt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十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位男同性戀者中只一人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壽命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超過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65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歲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pPr>
              <a:lnSpc>
                <a:spcPts val="1200"/>
              </a:lnSpc>
            </a:pP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80</a:t>
            </a:r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%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同性戀者患性病記錄，</a:t>
            </a:r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50%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用毒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品，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40%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患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憂鬱症，自殺率比一般人高</a:t>
            </a:r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60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%</a:t>
            </a:r>
          </a:p>
          <a:p>
            <a:pPr>
              <a:lnSpc>
                <a:spcPts val="1200"/>
              </a:lnSpc>
            </a:pPr>
            <a:endParaRPr lang="en-US" altLang="zh-TW" sz="3200" dirty="0" smtClean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同性戀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者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與另一名男子發生性關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係，獲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愛滋</a:t>
            </a:r>
            <a:endParaRPr lang="en-US" altLang="zh-TW" sz="3200" dirty="0" smtClean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26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26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病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的機率增加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50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倍</a:t>
            </a:r>
            <a:endParaRPr lang="en-US" altLang="zh-TW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0733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0999" y="228600"/>
            <a:ext cx="49457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嚴重後果</a:t>
            </a:r>
            <a:endParaRPr lang="zh-TW" altLang="en-US" sz="3400" u="sng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0998" y="911749"/>
            <a:ext cx="71628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吸煙者影響非吸煙者</a:t>
            </a:r>
          </a:p>
          <a:p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為何美國嫖妓不合法？</a:t>
            </a:r>
          </a:p>
          <a:p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自殺雖不違法，但是否不影響其他人？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79398" y="2806700"/>
            <a:ext cx="845820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沒有任何一種罪不帶來後果或對別人造成傷害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！</a:t>
            </a:r>
            <a:endParaRPr lang="zh-TW" alt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044816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mages.wisegeek.com/brokeback-mountain-movie-po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36600"/>
            <a:ext cx="9168077" cy="516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66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075173" y="3155147"/>
            <a:ext cx="6960560" cy="2062103"/>
          </a:xfrm>
          <a:prstGeom prst="rect">
            <a:avLst/>
          </a:prstGeom>
          <a:gradFill rotWithShape="1">
            <a:gsLst>
              <a:gs pos="0">
                <a:srgbClr val="FF9933"/>
              </a:gs>
              <a:gs pos="100000">
                <a:srgbClr val="764718"/>
              </a:gs>
            </a:gsLst>
            <a:path path="rect">
              <a:fillToRect l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三藩市一所小學組織</a:t>
            </a:r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fieldtrip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，讓</a:t>
            </a:r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位</a:t>
            </a: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一年級學生參加他們女老師的同性戀</a:t>
            </a:r>
          </a:p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結婚儀式，證婚人居然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是當時在任的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市長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Gavin </a:t>
            </a:r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Newsom</a:t>
            </a:r>
          </a:p>
        </p:txBody>
      </p:sp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0999" y="228600"/>
            <a:ext cx="49457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嚴重的後果</a:t>
            </a:r>
            <a:endParaRPr lang="zh-TW" altLang="en-US" sz="3400" u="sng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0998" y="911749"/>
            <a:ext cx="71628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少數群體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約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4%)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，卻成為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強勢團體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者</a:t>
            </a:r>
          </a:p>
          <a:p>
            <a:r>
              <a:rPr lang="zh-TW" altLang="en-US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從「被壓逼」者躍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身為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「壓逼人」者</a:t>
            </a:r>
          </a:p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幾個實例：</a:t>
            </a:r>
            <a:endParaRPr lang="en-US" altLang="zh-TW" sz="3200" dirty="0" smtClean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1075173" y="3184175"/>
            <a:ext cx="6819900" cy="1938992"/>
          </a:xfrm>
          <a:prstGeom prst="rect">
            <a:avLst/>
          </a:prstGeom>
          <a:gradFill rotWithShape="1">
            <a:gsLst>
              <a:gs pos="0">
                <a:srgbClr val="FF9933"/>
              </a:gs>
              <a:gs pos="100000">
                <a:srgbClr val="764718"/>
              </a:gs>
            </a:gsLst>
            <a:path path="rect">
              <a:fillToRect l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麻州一位基督徒父親的小兒子在幼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稚園</a:t>
            </a:r>
          </a:p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被教導同性婚姻為正常，在要求校方尊</a:t>
            </a:r>
          </a:p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重</a:t>
            </a:r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家長權利，讓兒子免去這方面的教育</a:t>
            </a:r>
          </a:p>
          <a:p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時，竟遭校方通知警察而被拘捕。</a:t>
            </a: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1075173" y="3184175"/>
            <a:ext cx="6724918" cy="1938992"/>
          </a:xfrm>
          <a:prstGeom prst="rect">
            <a:avLst/>
          </a:prstGeom>
          <a:gradFill rotWithShape="1">
            <a:gsLst>
              <a:gs pos="0">
                <a:srgbClr val="FF9933"/>
              </a:gs>
              <a:gs pos="100000">
                <a:srgbClr val="764718"/>
              </a:gs>
            </a:gsLst>
            <a:path path="rect">
              <a:fillToRect l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紐</a:t>
            </a:r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澤西一所教會，因為拒絕替一對女</a:t>
            </a:r>
          </a:p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同</a:t>
            </a:r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性戀者舉行公開性的結合儀式，而</a:t>
            </a:r>
          </a:p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遭</a:t>
            </a:r>
            <a:r>
              <a:rPr lang="zh-TW" alt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到政府廢除了免稅的待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遇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zh-TW" alt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700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208" t="8283" r="19212" b="8185"/>
          <a:stretch/>
        </p:blipFill>
        <p:spPr>
          <a:xfrm>
            <a:off x="116114" y="101600"/>
            <a:ext cx="8911771" cy="67563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8345" y="4841023"/>
            <a:ext cx="2454518" cy="175432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混亂性別 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拆毀家庭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逼迫教會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030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0999" y="228600"/>
            <a:ext cx="49457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更大的危機</a:t>
            </a:r>
            <a:endParaRPr lang="zh-TW" altLang="en-US" sz="3400" u="sng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80998" y="1074511"/>
            <a:ext cx="850174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下一代的思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維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按調查，</a:t>
            </a:r>
            <a:r>
              <a:rPr lang="en-US" altLang="zh-TW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85%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的十二年級高中生認為</a:t>
            </a:r>
          </a:p>
          <a:p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同性戀者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</a:t>
            </a:r>
            <a:r>
              <a:rPr lang="en-US" altLang="zh-TW" sz="3200" dirty="0" smtClean="0">
                <a:solidFill>
                  <a:prstClr val="black"/>
                </a:solidFill>
                <a:ea typeface="華康黑體 Std W7" panose="020B0700000000000000" pitchFamily="34" charset="-120"/>
                <a:cs typeface="Arial" panose="020B0604020202020204" pitchFamily="34" charset="0"/>
              </a:rPr>
              <a:t>”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Okay</a:t>
            </a:r>
            <a:r>
              <a:rPr lang="en-US" altLang="zh-TW" sz="3200" dirty="0" smtClean="0">
                <a:solidFill>
                  <a:prstClr val="black"/>
                </a:solidFill>
                <a:ea typeface="華康黑體 Std W7" panose="020B0700000000000000" pitchFamily="34" charset="-120"/>
                <a:cs typeface="Arial" panose="020B0604020202020204" pitchFamily="34" charset="0"/>
              </a:rPr>
              <a:t>”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亦可以領養孩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子</a:t>
            </a:r>
            <a:endParaRPr lang="zh-TW" altLang="en-US" sz="3200" dirty="0">
              <a:solidFill>
                <a:srgbClr val="FFFF00"/>
              </a:solidFill>
              <a:ea typeface="文鼎粗圓" panose="020B0609010101010101" pitchFamily="49" charset="-120"/>
            </a:endParaRPr>
          </a:p>
          <a:p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文鼎粗圓" panose="020B0609010101010101" pitchFamily="49" charset="-120"/>
              <a:sym typeface="Wingdings" panose="05000000000000000000" pitchFamily="2" charset="2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在教會中長大的年青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人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包括負責第二代事工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的傳道人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)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不認同上一代的立場</a:t>
            </a:r>
            <a:r>
              <a:rPr lang="zh-TW" altLang="en-US" sz="32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endParaRPr lang="zh-TW" altLang="en-US" sz="3200" dirty="0">
              <a:solidFill>
                <a:srgbClr val="FFFF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8759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0999" y="228600"/>
            <a:ext cx="49457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教會的立場</a:t>
            </a:r>
            <a:endParaRPr lang="zh-TW" altLang="en-US" sz="3400" u="sng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80998" y="798745"/>
            <a:ext cx="8501745" cy="2318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不是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「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反對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」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政府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的法律，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或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對抗</a:t>
            </a:r>
            <a:endParaRPr lang="en-US" altLang="zh-TW" sz="3200" dirty="0" smtClean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同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性戀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者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>
              <a:lnSpc>
                <a:spcPts val="1600"/>
              </a:lnSpc>
            </a:pP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文鼎粗圓" panose="020B0609010101010101" pitchFamily="49" charset="-120"/>
              <a:sym typeface="Wingdings" panose="05000000000000000000" pitchFamily="2" charset="2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而是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捍衛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傳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統婚</a:t>
            </a:r>
            <a:r>
              <a:rPr lang="zh-TW" altLang="en-US" sz="32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姻的定義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，並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保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障</a:t>
            </a:r>
            <a:endParaRPr lang="en-US" altLang="zh-TW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我</a:t>
            </a:r>
            <a:r>
              <a:rPr lang="zh-TW" altLang="en-US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們</a:t>
            </a:r>
            <a:r>
              <a:rPr lang="zh-TW" altLang="en-US" sz="28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下</a:t>
            </a:r>
            <a:r>
              <a:rPr lang="zh-TW" altLang="en-US" sz="28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一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代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的聖經婚姻觀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及正常性向發展</a:t>
            </a:r>
          </a:p>
        </p:txBody>
      </p:sp>
      <p:sp>
        <p:nvSpPr>
          <p:cNvPr id="4" name="Rectangle 3"/>
          <p:cNvSpPr/>
          <p:nvPr/>
        </p:nvSpPr>
        <p:spPr>
          <a:xfrm>
            <a:off x="-259443" y="3705451"/>
            <a:ext cx="9403443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  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陳</a:t>
            </a:r>
            <a:r>
              <a:rPr lang="zh-TW" altLang="en-US" sz="30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愛光教授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～「</a:t>
            </a:r>
            <a:r>
              <a:rPr lang="zh-TW" altLang="en-US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偷樑換柱</a:t>
            </a:r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」</a:t>
            </a:r>
          </a:p>
          <a:p>
            <a:pPr algn="just"/>
            <a:r>
              <a:rPr lang="zh-TW" altLang="en-US" sz="30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 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用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政治和法律的方式，強行把同性戀的道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德觀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念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和生活</a:t>
            </a:r>
            <a:endParaRPr lang="en-US" altLang="zh-TW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pPr algn="just"/>
            <a:r>
              <a:rPr lang="en-US" altLang="zh-TW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 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態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度推而廣之，要整個社會認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同他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們對同性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戀婚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姻及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家</a:t>
            </a:r>
            <a:endParaRPr lang="en-US" altLang="zh-TW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pPr algn="just"/>
            <a:r>
              <a:rPr lang="en-US" altLang="zh-TW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 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庭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的定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義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... 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規定整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個社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會都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必須接受一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小部份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</a:t>
            </a:r>
            <a:r>
              <a:rPr lang="en-US" altLang="zh-TW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3.8%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)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性</a:t>
            </a:r>
            <a:endParaRPr lang="en-US" altLang="zh-TW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pPr algn="just"/>
            <a:r>
              <a:rPr lang="en-US" altLang="zh-TW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 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傾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向與常人相異者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的婚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姻家庭觀，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這其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實</a:t>
            </a:r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違背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了美</a:t>
            </a:r>
            <a:r>
              <a:rPr lang="zh-TW" altLang="en-US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國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的</a:t>
            </a:r>
            <a:endParaRPr lang="en-US" altLang="zh-TW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pPr algn="just"/>
            <a:r>
              <a:rPr lang="en-US" altLang="zh-TW" sz="28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 </a:t>
            </a:r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民</a:t>
            </a:r>
            <a:r>
              <a:rPr lang="zh-TW" altLang="en-US" sz="28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主精</a:t>
            </a:r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神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！</a:t>
            </a:r>
            <a:endParaRPr lang="zh-TW" altLang="en-US" sz="2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460" y="3068400"/>
            <a:ext cx="8109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en-US" altLang="zh-TW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順從神，不順從人，是應當的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」(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5:29)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1824" y="6002745"/>
            <a:ext cx="6900351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其實只有</a:t>
            </a:r>
            <a:r>
              <a:rPr lang="en-US" altLang="zh-TW" sz="26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20%</a:t>
            </a:r>
            <a:r>
              <a:rPr lang="zh-TW" altLang="en-US" sz="28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的同性戀者想要結</a:t>
            </a:r>
            <a:r>
              <a:rPr lang="zh-TW" altLang="en-US" sz="2800" dirty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婚</a:t>
            </a:r>
            <a:r>
              <a:rPr lang="zh-TW" altLang="en-US" sz="2800" dirty="0" smtClean="0">
                <a:solidFill>
                  <a:prstClr val="black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ea typeface="華康龍門石碑 Std W9" panose="03000900000000000000" pitchFamily="66" charset="-120"/>
              </a:rPr>
              <a:t>“marry”</a:t>
            </a:r>
            <a:endParaRPr lang="en-US" sz="3000" dirty="0">
              <a:solidFill>
                <a:prstClr val="black"/>
              </a:solidFill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7273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.huffpost.com/gen/1706920/images/o-DAD-TALKING-TO-KID-faceboo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9091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www.capitalfm.co.ke/lifestyle/files/2012/09/stockfresh_77880_two-men-in-living-room-talking-and-smiling_sizeS1-538x3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3004"/>
            <a:ext cx="9144000" cy="601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85245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0999" y="228600"/>
            <a:ext cx="49457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教會的責任</a:t>
            </a:r>
            <a:endParaRPr lang="zh-TW" altLang="en-US" sz="3400" u="sng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66484" y="958399"/>
            <a:ext cx="8763002" cy="578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敢於表明立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場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—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指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出違背聖經所教導的</a:t>
            </a:r>
          </a:p>
          <a:p>
            <a:r>
              <a:rPr lang="zh-TW" altLang="en-US" sz="2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罪行不能算是論斷或批評他人，乃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是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2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2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傳講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真理</a:t>
            </a:r>
          </a:p>
          <a:p>
            <a:pPr>
              <a:lnSpc>
                <a:spcPts val="2000"/>
              </a:lnSpc>
            </a:pP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文鼎粗圓" panose="020B0609010101010101" pitchFamily="49" charset="-120"/>
              <a:sym typeface="Wingdings" panose="05000000000000000000" pitchFamily="2" charset="2"/>
            </a:endParaRP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履行公民責任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—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善用民主選舉的權利，投選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那些價值觀符合聖經的人民公僕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pPr>
              <a:lnSpc>
                <a:spcPts val="2000"/>
              </a:lnSpc>
            </a:pPr>
            <a:endParaRPr lang="en-US" altLang="zh-TW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建立家庭見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證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—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幫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助信徒修復夫妻關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係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，</a:t>
            </a:r>
          </a:p>
          <a:p>
            <a:r>
              <a:rPr lang="zh-TW" altLang="en-US" sz="2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父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子母女關係，樹立美好榜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樣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pPr>
              <a:lnSpc>
                <a:spcPts val="2000"/>
              </a:lnSpc>
            </a:pPr>
            <a:endParaRPr lang="en-US" altLang="zh-TW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200" dirty="0">
                <a:solidFill>
                  <a:srgbClr val="FFFF00"/>
                </a:solidFill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參與社會關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懷</a:t>
            </a:r>
            <a:r>
              <a:rPr lang="en-US" altLang="zh-TW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—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接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觸並關心同性戀者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，支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持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輔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導</a:t>
            </a:r>
            <a:r>
              <a:rPr lang="zh-TW" altLang="en-US" sz="32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同性戀者改變行為的機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構，愛滋病康復中心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1596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0999" y="228600"/>
            <a:ext cx="49457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教會的方法</a:t>
            </a:r>
            <a:endParaRPr lang="zh-TW" altLang="en-US" sz="3400" u="sng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80998" y="1074511"/>
            <a:ext cx="876300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真理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與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恩慈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-- Truth &amp; Compassion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6898" y="1702830"/>
            <a:ext cx="80681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沒有恩慈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，真理變得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殘酷</a:t>
            </a:r>
            <a:endParaRPr lang="en-US" altLang="zh-TW" sz="30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0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沒有真理</a:t>
            </a:r>
            <a:r>
              <a:rPr lang="zh-TW" altLang="en-US" sz="30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，恩慈等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於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縱容</a:t>
            </a:r>
            <a:endParaRPr lang="en-US" altLang="zh-TW" sz="30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sz="3000" dirty="0">
                <a:solidFill>
                  <a:prstClr val="black"/>
                </a:solidFill>
                <a:latin typeface="Berlin Sans FB" panose="020E0602020502020306" pitchFamily="34" charset="0"/>
              </a:rPr>
              <a:t>Without compassion, truth </a:t>
            </a:r>
            <a:r>
              <a:rPr lang="en-US" sz="3000" dirty="0" smtClean="0">
                <a:solidFill>
                  <a:prstClr val="black"/>
                </a:solidFill>
                <a:latin typeface="Berlin Sans FB" panose="020E0602020502020306" pitchFamily="34" charset="0"/>
              </a:rPr>
              <a:t>becomes cruelty</a:t>
            </a:r>
            <a:endParaRPr lang="en-US" sz="3000" dirty="0">
              <a:solidFill>
                <a:prstClr val="black"/>
              </a:solidFill>
              <a:latin typeface="Berlin Sans FB" panose="020E0602020502020306" pitchFamily="34" charset="0"/>
            </a:endParaRPr>
          </a:p>
          <a:p>
            <a:r>
              <a:rPr lang="en-US" sz="3000" dirty="0">
                <a:solidFill>
                  <a:prstClr val="black"/>
                </a:solidFill>
                <a:latin typeface="Berlin Sans FB" panose="020E0602020502020306" pitchFamily="34" charset="0"/>
              </a:rPr>
              <a:t>Without truth, compassion </a:t>
            </a:r>
            <a:r>
              <a:rPr lang="en-US" sz="3000" dirty="0" smtClean="0">
                <a:solidFill>
                  <a:prstClr val="black"/>
                </a:solidFill>
                <a:latin typeface="Berlin Sans FB" panose="020E0602020502020306" pitchFamily="34" charset="0"/>
              </a:rPr>
              <a:t>breeds </a:t>
            </a:r>
            <a:r>
              <a:rPr lang="en-US" sz="3000" dirty="0">
                <a:solidFill>
                  <a:prstClr val="black"/>
                </a:solidFill>
                <a:latin typeface="Berlin Sans FB" panose="020E0602020502020306" pitchFamily="34" charset="0"/>
              </a:rPr>
              <a:t>indulgence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80998" y="3876798"/>
            <a:ext cx="876300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敬神、尊君、愛人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彼前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2:17)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15785328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me_s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7" y="0"/>
            <a:ext cx="1956453" cy="289922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80999" y="228600"/>
            <a:ext cx="49457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3400" u="sng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教會的實行</a:t>
            </a:r>
            <a:endParaRPr lang="zh-TW" altLang="en-US" sz="3400" u="sng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80998" y="1074511"/>
            <a:ext cx="876300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教導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會友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包括青少年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)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聖經的婚姻觀</a:t>
            </a:r>
            <a:endParaRPr lang="en-US" altLang="zh-TW" sz="3200" dirty="0" smtClean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2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2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及有關同性戀的真理</a:t>
            </a:r>
            <a:endParaRPr lang="zh-TW" alt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80998" y="2195760"/>
            <a:ext cx="876300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除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表明聖經立場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外，亦探索如何合法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2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2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性地持守並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保障此立場</a:t>
            </a:r>
            <a:endParaRPr lang="zh-TW" alt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80998" y="3287492"/>
            <a:ext cx="876300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若發現有肢體在同性戀罪中爭扎，給予正確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en-US" altLang="zh-TW" sz="28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勸勉輔導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並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實際的幫助</a:t>
            </a:r>
            <a:endParaRPr lang="zh-TW" alt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02772" y="4426865"/>
            <a:ext cx="876300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粗圓" panose="020B0609010101010101" pitchFamily="49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勸勉家長要學習如何主動並有智慧地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與子女</a:t>
            </a:r>
            <a:endParaRPr lang="en-US" altLang="zh-TW" sz="3200" dirty="0" smtClean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28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 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溝通同性婚姻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的歪謬理論</a:t>
            </a:r>
            <a:endParaRPr lang="en-US" altLang="zh-TW" sz="32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68524285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g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Punched Tape 2"/>
          <p:cNvSpPr/>
          <p:nvPr/>
        </p:nvSpPr>
        <p:spPr>
          <a:xfrm>
            <a:off x="132441" y="3686628"/>
            <a:ext cx="2286000" cy="1355271"/>
          </a:xfrm>
          <a:prstGeom prst="flowChartPunchedTape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dirty="0">
              <a:solidFill>
                <a:srgbClr val="C00000"/>
              </a:solidFill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 rot="21215873">
            <a:off x="9611" y="3900068"/>
            <a:ext cx="23197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3000" dirty="0" smtClean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2008 </a:t>
            </a:r>
            <a:r>
              <a:rPr lang="zh-TW" altLang="en-US" sz="3000" dirty="0" smtClean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險勝</a:t>
            </a:r>
            <a:r>
              <a:rPr lang="en-US" altLang="zh-TW" sz="3000" dirty="0" smtClean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 </a:t>
            </a:r>
          </a:p>
          <a:p>
            <a:pPr algn="ctr"/>
            <a:r>
              <a:rPr lang="zh-TW" altLang="en-US" sz="3000" dirty="0" smtClean="0">
                <a:solidFill>
                  <a:srgbClr val="0070C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八號提案</a:t>
            </a:r>
            <a:endParaRPr lang="en-US" sz="3000" dirty="0">
              <a:solidFill>
                <a:srgbClr val="0070C0"/>
              </a:solidFill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2604029" y="3216496"/>
            <a:ext cx="2286000" cy="1355271"/>
          </a:xfrm>
          <a:prstGeom prst="flowChartPunchedTap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dirty="0">
              <a:solidFill>
                <a:srgbClr val="C00000"/>
              </a:solidFill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 rot="21215873">
            <a:off x="2560629" y="3489742"/>
            <a:ext cx="23197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600" dirty="0" smtClean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2013 </a:t>
            </a:r>
            <a:r>
              <a:rPr lang="en-US" altLang="zh-TW" sz="2600" dirty="0" smtClean="0">
                <a:solidFill>
                  <a:srgbClr val="0070C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AB1266</a:t>
            </a:r>
          </a:p>
          <a:p>
            <a:pPr algn="ctr"/>
            <a:r>
              <a:rPr lang="zh-TW" altLang="en-US" sz="3000" dirty="0" smtClean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男女同廁</a:t>
            </a:r>
            <a:endParaRPr lang="en-US" sz="3000" dirty="0">
              <a:solidFill>
                <a:srgbClr val="C00000"/>
              </a:solidFill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sp>
        <p:nvSpPr>
          <p:cNvPr id="8" name="Flowchart: Punched Tape 7"/>
          <p:cNvSpPr/>
          <p:nvPr/>
        </p:nvSpPr>
        <p:spPr>
          <a:xfrm>
            <a:off x="5035815" y="2697564"/>
            <a:ext cx="2286000" cy="1355271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dirty="0">
              <a:solidFill>
                <a:srgbClr val="C00000"/>
              </a:solidFill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sp>
        <p:nvSpPr>
          <p:cNvPr id="9" name="Flowchart: Punched Tape 8"/>
          <p:cNvSpPr/>
          <p:nvPr/>
        </p:nvSpPr>
        <p:spPr>
          <a:xfrm>
            <a:off x="6698343" y="1166307"/>
            <a:ext cx="2286000" cy="1355271"/>
          </a:xfrm>
          <a:prstGeom prst="flowChartPunchedTap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dirty="0">
              <a:solidFill>
                <a:srgbClr val="C00000"/>
              </a:solidFill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 rot="21215873">
            <a:off x="6681447" y="1400300"/>
            <a:ext cx="231979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3000" dirty="0" smtClean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2015 </a:t>
            </a:r>
          </a:p>
          <a:p>
            <a:pPr algn="ctr"/>
            <a:r>
              <a:rPr lang="zh-TW" altLang="en-US" sz="2800" dirty="0" smtClean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同性婚姻合法</a:t>
            </a:r>
            <a:endParaRPr lang="en-US" sz="2800" dirty="0">
              <a:solidFill>
                <a:srgbClr val="C00000"/>
              </a:solidFill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sp>
        <p:nvSpPr>
          <p:cNvPr id="10" name="Rectangle 9"/>
          <p:cNvSpPr/>
          <p:nvPr/>
        </p:nvSpPr>
        <p:spPr>
          <a:xfrm rot="21215873">
            <a:off x="4952632" y="2987948"/>
            <a:ext cx="231979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600" dirty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2014 </a:t>
            </a:r>
            <a:r>
              <a:rPr lang="en-US" altLang="zh-TW" sz="2600" dirty="0">
                <a:solidFill>
                  <a:srgbClr val="0070C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SB1172</a:t>
            </a:r>
            <a:endParaRPr lang="en-US" sz="2600" dirty="0">
              <a:solidFill>
                <a:srgbClr val="0070C0"/>
              </a:solidFill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  <a:p>
            <a:pPr algn="ctr"/>
            <a:r>
              <a:rPr lang="zh-TW" altLang="en-US" sz="2400" dirty="0" smtClean="0">
                <a:solidFill>
                  <a:srgbClr val="C00000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同性戀輔導違法</a:t>
            </a:r>
            <a:endParaRPr lang="en-US" altLang="zh-TW" sz="2400" dirty="0" smtClean="0">
              <a:solidFill>
                <a:srgbClr val="C00000"/>
              </a:solidFill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934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trips dir="ru"/>
      </p:transition>
    </mc:Choice>
    <mc:Fallback xmlns="">
      <p:transition spd="slow">
        <p:strips dir="ru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 animBg="1"/>
      <p:bldP spid="7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ew2torah.com/wp-content/uploads/2015/02/end-is-near-sign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" r="301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0457" y="251936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2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你們既然預先知道這事，就當防備，恐怕被惡人的錯謬誘惑，就從自己堅固的地步上墜落。  </a:t>
            </a: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</a:t>
            </a:r>
            <a:r>
              <a:rPr lang="zh-TW" altLang="en-US" sz="32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們卻要在我們主救主耶穌基督的恩典和知識上有長進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2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彼得後書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3:17-18)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endParaRPr lang="zh-TW" altLang="en-US" sz="32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15336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1636</Words>
  <Application>Microsoft Macintosh PowerPoint</Application>
  <PresentationFormat>On-screen Show (4:3)</PresentationFormat>
  <Paragraphs>225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2015-08-10T22:54:11Z</dcterms:created>
  <dcterms:modified xsi:type="dcterms:W3CDTF">2015-08-10T22:55:20Z</dcterms:modified>
</cp:coreProperties>
</file>