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-18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7985-5C69-7B43-8357-09DA06EF9E26}" type="datetimeFigureOut">
              <a:rPr lang="en-US" smtClean="0"/>
              <a:t>10/11/15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E904-24BA-714C-81E1-3930889DF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850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7985-5C69-7B43-8357-09DA06EF9E26}" type="datetimeFigureOut">
              <a:rPr lang="en-US" smtClean="0"/>
              <a:t>10/11/15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E904-24BA-714C-81E1-3930889DF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956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7985-5C69-7B43-8357-09DA06EF9E26}" type="datetimeFigureOut">
              <a:rPr lang="en-US" smtClean="0"/>
              <a:t>10/11/15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E904-24BA-714C-81E1-3930889DF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670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7985-5C69-7B43-8357-09DA06EF9E26}" type="datetimeFigureOut">
              <a:rPr lang="en-US" smtClean="0"/>
              <a:t>10/11/15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E904-24BA-714C-81E1-3930889DF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587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7985-5C69-7B43-8357-09DA06EF9E26}" type="datetimeFigureOut">
              <a:rPr lang="en-US" smtClean="0"/>
              <a:t>10/11/15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E904-24BA-714C-81E1-3930889DF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501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7985-5C69-7B43-8357-09DA06EF9E26}" type="datetimeFigureOut">
              <a:rPr lang="en-US" smtClean="0"/>
              <a:t>10/11/15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E904-24BA-714C-81E1-3930889DF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866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7985-5C69-7B43-8357-09DA06EF9E26}" type="datetimeFigureOut">
              <a:rPr lang="en-US" smtClean="0"/>
              <a:t>10/11/15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E904-24BA-714C-81E1-3930889DF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767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7985-5C69-7B43-8357-09DA06EF9E26}" type="datetimeFigureOut">
              <a:rPr lang="en-US" smtClean="0"/>
              <a:t>10/11/15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E904-24BA-714C-81E1-3930889DF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47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7985-5C69-7B43-8357-09DA06EF9E26}" type="datetimeFigureOut">
              <a:rPr lang="en-US" smtClean="0"/>
              <a:t>10/11/15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E904-24BA-714C-81E1-3930889DF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35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7985-5C69-7B43-8357-09DA06EF9E26}" type="datetimeFigureOut">
              <a:rPr lang="en-US" smtClean="0"/>
              <a:t>10/11/15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E904-24BA-714C-81E1-3930889DF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353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7985-5C69-7B43-8357-09DA06EF9E26}" type="datetimeFigureOut">
              <a:rPr lang="en-US" smtClean="0"/>
              <a:t>10/11/15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E904-24BA-714C-81E1-3930889DF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481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F7985-5C69-7B43-8357-09DA06EF9E26}" type="datetimeFigureOut">
              <a:rPr lang="en-US" smtClean="0"/>
              <a:t>10/11/15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D8E904-24BA-714C-81E1-3930889DF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03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3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png"/><Relationship Id="rId5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4" Type="http://schemas.openxmlformats.org/officeDocument/2006/relationships/image" Target="../media/image24.gif"/><Relationship Id="rId5" Type="http://schemas.openxmlformats.org/officeDocument/2006/relationships/image" Target="../media/image25.jpeg"/><Relationship Id="rId6" Type="http://schemas.openxmlformats.org/officeDocument/2006/relationships/image" Target="../media/image26.png"/><Relationship Id="rId7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4" Type="http://schemas.openxmlformats.org/officeDocument/2006/relationships/image" Target="../media/image31.jpe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6.jpeg"/><Relationship Id="rId3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truthortradition.com/wp-content/uploads/2013/08/resurrection_appearances_of_jesus-720x3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65" y="1146629"/>
            <a:ext cx="9159365" cy="4325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4512" y="268515"/>
            <a:ext cx="278313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8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主日信息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：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59698" y="260212"/>
            <a:ext cx="44037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b="1" dirty="0" smtClean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『</a:t>
            </a:r>
            <a:r>
              <a:rPr lang="zh-TW" altLang="en-US" sz="4000" b="1" dirty="0" smtClean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信望愛的顯現</a:t>
            </a:r>
            <a:r>
              <a:rPr lang="en-US" altLang="zh-TW" sz="4000" b="1" dirty="0" smtClean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』</a:t>
            </a:r>
            <a:endParaRPr lang="en-US" sz="4000" b="1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10169" y="360848"/>
            <a:ext cx="27462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2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約</a:t>
            </a:r>
            <a:r>
              <a:rPr lang="zh-TW" altLang="en-US" sz="30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0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20:11-31)</a:t>
            </a:r>
            <a:endParaRPr lang="en-US" sz="30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4457" y="5965371"/>
            <a:ext cx="2824812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9</a:t>
            </a:r>
            <a:r>
              <a:rPr lang="en-US" altLang="zh-TW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en-US" altLang="zh-TW" sz="3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13</a:t>
            </a:r>
            <a:r>
              <a:rPr lang="en-US" altLang="zh-TW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en-US" altLang="zh-TW" sz="3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2015</a:t>
            </a:r>
            <a:endParaRPr lang="en-US" sz="3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0527" y="5965371"/>
            <a:ext cx="279114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薛忠勇 </a:t>
            </a:r>
            <a:r>
              <a:rPr lang="zh-TW" altLang="en-US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弟兄</a:t>
            </a:r>
            <a:endParaRPr lang="en-US" sz="30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723145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www.ompc.org/images/sunday-school-cla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96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forthesakeofscience.files.wordpress.com/2010/11/ta-dah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36"/>
          <a:stretch/>
        </p:blipFill>
        <p:spPr bwMode="auto">
          <a:xfrm>
            <a:off x="4325256" y="2930305"/>
            <a:ext cx="4256768" cy="33691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7568209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surftin.com/images/easter-resurrection-morning-christian_738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3999" cy="685800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paulclarkjr.files.wordpress.com/2014/04/istock_000015097730sma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3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47447" y="375139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七日的第一日清早</a:t>
            </a:r>
            <a:endParaRPr lang="en-US" sz="4000" dirty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91623" y="1119610"/>
            <a:ext cx="536672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= 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新的起頭</a:t>
            </a:r>
            <a:r>
              <a:rPr lang="zh-TW" altLang="en-US" sz="3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、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一週之始</a:t>
            </a:r>
            <a:endParaRPr lang="en-US" sz="3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29194631"/>
      </p:ext>
    </p:extLst>
  </p:cSld>
  <p:clrMapOvr>
    <a:masterClrMapping/>
  </p:clrMapOvr>
  <p:transition xmlns:p14="http://schemas.microsoft.com/office/powerpoint/2010/main" spd="slow">
    <p:plus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478972" y="1092196"/>
          <a:ext cx="8215085" cy="4724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093028"/>
                <a:gridCol w="4122057"/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3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對象</a:t>
                      </a:r>
                      <a:endParaRPr lang="en-US" sz="3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經文</a:t>
                      </a:r>
                      <a:endParaRPr lang="en-US" sz="32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34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1.</a:t>
                      </a:r>
                      <a:r>
                        <a:rPr lang="zh-TW" altLang="en-US" sz="34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抹大拉的馬利亞</a:t>
                      </a:r>
                      <a:endParaRPr lang="en-US" sz="34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約</a:t>
                      </a:r>
                      <a:r>
                        <a:rPr lang="en-US" altLang="zh-TW" sz="3200" baseline="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 </a:t>
                      </a:r>
                      <a:r>
                        <a:rPr lang="en-US" altLang="zh-TW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20:11-18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34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2.</a:t>
                      </a:r>
                      <a:r>
                        <a:rPr lang="zh-TW" altLang="en-US" sz="34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其他婦女們</a:t>
                      </a:r>
                      <a:endParaRPr lang="en-US" sz="34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太 </a:t>
                      </a:r>
                      <a:r>
                        <a:rPr lang="en-US" altLang="zh-TW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28:9-10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3.</a:t>
                      </a:r>
                      <a:r>
                        <a:rPr lang="zh-TW" altLang="en-US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彼得</a:t>
                      </a:r>
                      <a:endParaRPr lang="en-US" sz="32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林前 </a:t>
                      </a:r>
                      <a:r>
                        <a:rPr lang="en-US" altLang="zh-TW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15:5</a:t>
                      </a:r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、路 </a:t>
                      </a:r>
                      <a:r>
                        <a:rPr lang="en-US" altLang="zh-TW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24:34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4.</a:t>
                      </a:r>
                      <a:r>
                        <a:rPr lang="zh-TW" altLang="en-US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以馬忤斯兩門徒</a:t>
                      </a:r>
                      <a:endParaRPr lang="en-US" sz="32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路 </a:t>
                      </a:r>
                      <a:r>
                        <a:rPr lang="en-US" altLang="zh-TW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24:13-32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5.</a:t>
                      </a:r>
                      <a:r>
                        <a:rPr lang="zh-TW" altLang="en-US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眾門徒 </a:t>
                      </a:r>
                      <a:r>
                        <a:rPr lang="en-US" altLang="zh-TW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(</a:t>
                      </a:r>
                      <a:r>
                        <a:rPr lang="zh-TW" altLang="en-US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多馬不在</a:t>
                      </a:r>
                      <a:r>
                        <a:rPr lang="en-US" altLang="zh-TW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)</a:t>
                      </a:r>
                      <a:endParaRPr lang="en-US" sz="32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約 </a:t>
                      </a:r>
                      <a:r>
                        <a:rPr lang="en-US" altLang="zh-TW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20:19-25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6.</a:t>
                      </a:r>
                      <a:r>
                        <a:rPr lang="zh-TW" altLang="en-US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眾門徒 </a:t>
                      </a:r>
                      <a:r>
                        <a:rPr lang="en-US" altLang="zh-TW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(</a:t>
                      </a:r>
                      <a:r>
                        <a:rPr lang="zh-TW" altLang="en-US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多馬在場</a:t>
                      </a:r>
                      <a:r>
                        <a:rPr lang="en-US" altLang="zh-TW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)</a:t>
                      </a:r>
                      <a:endParaRPr lang="en-US" sz="32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約 </a:t>
                      </a:r>
                      <a:r>
                        <a:rPr lang="en-US" altLang="zh-TW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20:26-31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7.</a:t>
                      </a:r>
                      <a:r>
                        <a:rPr lang="zh-TW" altLang="en-US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七位門徒</a:t>
                      </a:r>
                      <a:endParaRPr lang="en-US" sz="32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約</a:t>
                      </a:r>
                      <a:r>
                        <a:rPr lang="en-US" altLang="zh-TW" sz="3200" baseline="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 21</a:t>
                      </a:r>
                      <a:r>
                        <a:rPr lang="zh-TW" altLang="en-US" sz="3200" baseline="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章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57890" y="318739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基督復活的顯現</a:t>
            </a:r>
            <a:endParaRPr lang="en-US" sz="32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78972" y="1698171"/>
            <a:ext cx="8215085" cy="5805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8972" y="4071257"/>
            <a:ext cx="8215085" cy="5805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8972" y="4653640"/>
            <a:ext cx="8215085" cy="5805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7992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 invX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beliefnet.com/~/media/FADEEA5FD43B45C9BD02F3D36A8C7B13.ash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3816" y="257908"/>
            <a:ext cx="6221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一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. </a:t>
            </a:r>
            <a:r>
              <a:rPr lang="zh-TW" altLang="en-US" sz="3600" u="sng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主向馬利亞顯現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 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(11-18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節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)</a:t>
            </a:r>
            <a:endParaRPr lang="en-US" sz="3600" dirty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1722" y="1044917"/>
            <a:ext cx="551946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愛我的必蒙我父愛他，</a:t>
            </a:r>
            <a:endParaRPr lang="en-US" altLang="zh-TW" sz="3200" dirty="0" smtClean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我也要愛他，並且要向他顯現</a:t>
            </a:r>
            <a:endParaRPr lang="en-US" altLang="zh-TW" sz="3200" dirty="0" smtClean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r>
              <a:rPr lang="en-US" altLang="zh-TW" sz="32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(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約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14:21)</a:t>
            </a:r>
            <a:endParaRPr lang="en-US" sz="3200" dirty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1722" y="2644170"/>
            <a:ext cx="56770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若有人愛神，</a:t>
            </a:r>
            <a:endParaRPr lang="en-US" altLang="zh-TW" sz="3200" dirty="0" smtClean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這人乃是神所知道的</a:t>
            </a:r>
            <a:r>
              <a:rPr lang="en-US" altLang="zh-TW" sz="3200" dirty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 </a:t>
            </a:r>
            <a:endParaRPr lang="en-US" altLang="zh-TW" sz="3200" dirty="0" smtClean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r>
              <a:rPr lang="en-US" altLang="zh-TW" sz="32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(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林前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8:3)</a:t>
            </a:r>
            <a:endParaRPr lang="en-US" sz="3200" dirty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67827" y="3877819"/>
            <a:ext cx="800219" cy="214417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愛的顯現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pic>
        <p:nvPicPr>
          <p:cNvPr id="9220" name="Picture 4" descr="http://3.bp.blogspot.com/-CrhK7At14uw/VHtSiir2ovI/AAAAAAAADck/YGLxjUwdXzc/s1600/mary-mother-of-jesus-and-mary-magdalene-with-another-woman-bring-spices-to-jesus-tomb-to-anoint-his-body-but-find-that-he-has-risen-from-the-dead-luke-24-1-12-esv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6927" y="2135614"/>
            <a:ext cx="3618988" cy="45414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49659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clipartpal.com/_thumbs/pd/holiday/easter/resurrection_da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704" y="311516"/>
            <a:ext cx="5361436" cy="6323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98021" y="281355"/>
            <a:ext cx="707886" cy="6141810"/>
          </a:xfrm>
          <a:prstGeom prst="rect">
            <a:avLst/>
          </a:prstGeom>
          <a:noFill/>
        </p:spPr>
        <p:txBody>
          <a:bodyPr vert="wordArtVert" wrap="none" rtlCol="0">
            <a:spAutoFit/>
          </a:bodyPr>
          <a:lstStyle/>
          <a:p>
            <a:r>
              <a:rPr lang="zh-TW" altLang="en-US" sz="3400" spc="-15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我的羊聽我的聲音</a:t>
            </a:r>
            <a:r>
              <a:rPr lang="en-US" altLang="zh-TW" sz="3400" spc="-15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(</a:t>
            </a:r>
            <a:r>
              <a:rPr lang="zh-TW" altLang="en-US" sz="3400" spc="-30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約十</a:t>
            </a:r>
            <a:r>
              <a:rPr lang="en-US" altLang="zh-TW" sz="3400" spc="-30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27</a:t>
            </a:r>
            <a:r>
              <a:rPr lang="en-US" altLang="zh-TW" sz="3400" spc="-15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)</a:t>
            </a:r>
            <a:endParaRPr lang="en-US" sz="3400" spc="-150" dirty="0">
              <a:solidFill>
                <a:srgbClr val="002060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38521" y="272678"/>
            <a:ext cx="707886" cy="6218754"/>
          </a:xfrm>
          <a:prstGeom prst="rect">
            <a:avLst/>
          </a:prstGeom>
          <a:noFill/>
        </p:spPr>
        <p:txBody>
          <a:bodyPr vert="wordArtVert" wrap="none" rtlCol="0">
            <a:spAutoFit/>
          </a:bodyPr>
          <a:lstStyle/>
          <a:p>
            <a:r>
              <a:rPr lang="zh-TW" altLang="en-US" sz="3400" spc="-15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我按著名叫自己的羊</a:t>
            </a:r>
            <a:r>
              <a:rPr lang="en-US" altLang="zh-TW" sz="3400" spc="-15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(</a:t>
            </a:r>
            <a:r>
              <a:rPr lang="zh-TW" altLang="en-US" sz="3400" spc="-15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約十</a:t>
            </a:r>
            <a:r>
              <a:rPr lang="en-US" altLang="zh-TW" sz="3400" spc="-15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3)</a:t>
            </a:r>
            <a:endParaRPr lang="en-US" sz="3400" spc="-150" dirty="0">
              <a:solidFill>
                <a:srgbClr val="002060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11" name="Oval Callout 10"/>
          <p:cNvSpPr/>
          <p:nvPr/>
        </p:nvSpPr>
        <p:spPr>
          <a:xfrm>
            <a:off x="4602998" y="495944"/>
            <a:ext cx="2045776" cy="1053885"/>
          </a:xfrm>
          <a:prstGeom prst="wedgeEllipseCallout">
            <a:avLst>
              <a:gd name="adj1" fmla="val 73698"/>
              <a:gd name="adj2" fmla="val 23611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馬利亞</a:t>
            </a:r>
            <a:endParaRPr lang="en-US" sz="3200" dirty="0">
              <a:solidFill>
                <a:srgbClr val="002060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pic>
        <p:nvPicPr>
          <p:cNvPr id="13" name="Picture 4" descr="http://www.internetlooks.com/jesusappearstomarymagdalengregols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354" y="0"/>
            <a:ext cx="5631829" cy="6858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ounded Rectangular Callout 11"/>
          <p:cNvSpPr/>
          <p:nvPr/>
        </p:nvSpPr>
        <p:spPr>
          <a:xfrm>
            <a:off x="5804722" y="2045775"/>
            <a:ext cx="1525976" cy="698973"/>
          </a:xfrm>
          <a:prstGeom prst="wedgeRoundRectCallout">
            <a:avLst>
              <a:gd name="adj1" fmla="val 23167"/>
              <a:gd name="adj2" fmla="val 99342"/>
              <a:gd name="adj3" fmla="val 1666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拉波尼</a:t>
            </a:r>
            <a:endParaRPr lang="en-US" sz="3200" dirty="0">
              <a:solidFill>
                <a:srgbClr val="002060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86126" y="823035"/>
            <a:ext cx="707886" cy="314445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愛的呼喚與回應</a:t>
            </a:r>
            <a:endParaRPr lang="en-US" sz="3400" dirty="0">
              <a:solidFill>
                <a:srgbClr val="C0000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68473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11" grpId="0" animBg="1"/>
      <p:bldP spid="12" grpId="0" animBg="1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vfaithcollides.files.wordpress.com/2013/04/jesus-appears-to-mary-magdale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9878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728761" y="446260"/>
            <a:ext cx="1725216" cy="5965479"/>
          </a:xfrm>
          <a:prstGeom prst="rect">
            <a:avLst/>
          </a:prstGeom>
          <a:noFill/>
        </p:spPr>
        <p:txBody>
          <a:bodyPr vert="wordArtVert" wrap="none" rtlCol="0">
            <a:spAutoFit/>
          </a:bodyPr>
          <a:lstStyle/>
          <a:p>
            <a:r>
              <a:rPr lang="en-US" altLang="zh-TW" sz="3400" spc="-15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(</a:t>
            </a:r>
            <a:r>
              <a:rPr lang="zh-TW" altLang="en-US" sz="3400" spc="-15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二十</a:t>
            </a:r>
            <a:r>
              <a:rPr lang="en-US" altLang="zh-TW" sz="3400" spc="-15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17)</a:t>
            </a:r>
          </a:p>
          <a:p>
            <a:r>
              <a:rPr lang="zh-TW" altLang="en-US" sz="3400" spc="-15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你往我</a:t>
            </a:r>
            <a:r>
              <a:rPr lang="zh-TW" altLang="en-US" sz="3400" spc="-150" dirty="0" smtClean="0">
                <a:solidFill>
                  <a:srgbClr val="C0000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弟兄</a:t>
            </a:r>
            <a:r>
              <a:rPr lang="zh-TW" altLang="en-US" sz="3400" spc="-15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那裡去告訴他們</a:t>
            </a:r>
          </a:p>
          <a:p>
            <a:endParaRPr lang="en-US" altLang="zh-TW" sz="3400" spc="-150" dirty="0" smtClean="0">
              <a:solidFill>
                <a:srgbClr val="002060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67512" y="5498669"/>
            <a:ext cx="677108" cy="91307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僕人</a:t>
            </a:r>
            <a:endParaRPr lang="en-US" sz="3200" dirty="0">
              <a:solidFill>
                <a:prstClr val="black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67512" y="3741579"/>
            <a:ext cx="677108" cy="91307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朋友</a:t>
            </a:r>
            <a:endParaRPr lang="en-US" sz="3200" dirty="0">
              <a:solidFill>
                <a:prstClr val="black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6" name="Up Arrow 5"/>
          <p:cNvSpPr/>
          <p:nvPr/>
        </p:nvSpPr>
        <p:spPr>
          <a:xfrm>
            <a:off x="7554209" y="4693487"/>
            <a:ext cx="558020" cy="612713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Up Arrow 6"/>
          <p:cNvSpPr/>
          <p:nvPr/>
        </p:nvSpPr>
        <p:spPr>
          <a:xfrm rot="2079016">
            <a:off x="7681235" y="2715498"/>
            <a:ext cx="520709" cy="920878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49141" y="446260"/>
            <a:ext cx="800219" cy="2657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悲哀變歡樂</a:t>
            </a:r>
            <a:endParaRPr lang="en-US" sz="4000" dirty="0">
              <a:solidFill>
                <a:srgbClr val="C0000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00543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m.wol.jw.org/en/wol/mp/r1/lp-e/kr/2014/29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0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3816" y="257908"/>
            <a:ext cx="6221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二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. </a:t>
            </a:r>
            <a:r>
              <a:rPr lang="zh-TW" altLang="en-US" sz="3600" u="sng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主向眾使徒顯現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 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(19-23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節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)</a:t>
            </a:r>
            <a:endParaRPr lang="en-US" sz="3600" dirty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2" name="Rounded Rectangular Callout 1"/>
          <p:cNvSpPr/>
          <p:nvPr/>
        </p:nvSpPr>
        <p:spPr>
          <a:xfrm>
            <a:off x="2250831" y="1084885"/>
            <a:ext cx="2708627" cy="636623"/>
          </a:xfrm>
          <a:prstGeom prst="wedgeRoundRectCallout">
            <a:avLst>
              <a:gd name="adj1" fmla="val -52039"/>
              <a:gd name="adj2" fmla="val 125927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願你們平安！</a:t>
            </a:r>
            <a:endParaRPr lang="en-US" sz="3200" dirty="0">
              <a:solidFill>
                <a:srgbClr val="002060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34840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thesanecurriculum.files.wordpress.com/2015/03/fear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4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4320" y="329184"/>
            <a:ext cx="900438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...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並要釋放那些因怕死而為奴僕的人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(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來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2:15)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pic>
        <p:nvPicPr>
          <p:cNvPr id="13316" name="Picture 4" descr="https://encrypted-tbn1.gstatic.com/images?q=tbn:ANd9GcR8SZpBsTa_NZgPO5p_Jf-MD3Z-OQdyYR0CWMBia1W7AUAV34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963" y="2597904"/>
            <a:ext cx="3581507" cy="36296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Rectangular Callout 2"/>
          <p:cNvSpPr/>
          <p:nvPr/>
        </p:nvSpPr>
        <p:spPr>
          <a:xfrm>
            <a:off x="6586780" y="2834383"/>
            <a:ext cx="1456840" cy="681926"/>
          </a:xfrm>
          <a:prstGeom prst="wedgeRectCallout">
            <a:avLst>
              <a:gd name="adj1" fmla="val -94583"/>
              <a:gd name="adj2" fmla="val 53409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不要怕</a:t>
            </a:r>
            <a:endParaRPr lang="en-US" sz="3200" dirty="0">
              <a:solidFill>
                <a:srgbClr val="C0000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64759459"/>
      </p:ext>
    </p:extLst>
  </p:cSld>
  <p:clrMapOvr>
    <a:masterClrMapping/>
  </p:clrMapOvr>
  <p:transition xmlns:p14="http://schemas.microsoft.com/office/powerpoint/2010/main" spd="slow">
    <p:strips dir="r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www.joyfullythriving.com/wp-content/uploads/2013/08/Peace-I-Leave-with-Yo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94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851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m.wol.jw.org/en/wol/mp/r1/lp-e/kr/2014/29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3816" y="257908"/>
            <a:ext cx="6221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二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. </a:t>
            </a:r>
            <a:r>
              <a:rPr lang="zh-TW" altLang="en-US" sz="3600" u="sng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主向眾使徒顯現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 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(19-23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節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)</a:t>
            </a:r>
            <a:endParaRPr lang="en-US" sz="3600" dirty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2" name="Rounded Rectangular Callout 1"/>
          <p:cNvSpPr/>
          <p:nvPr/>
        </p:nvSpPr>
        <p:spPr>
          <a:xfrm>
            <a:off x="2250831" y="1031631"/>
            <a:ext cx="2680032" cy="937846"/>
          </a:xfrm>
          <a:prstGeom prst="wedgeRoundRectCallout">
            <a:avLst>
              <a:gd name="adj1" fmla="val -51418"/>
              <a:gd name="adj2" fmla="val 80720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願你們平安！</a:t>
            </a:r>
            <a:endParaRPr lang="en-US" altLang="zh-TW" sz="3200" dirty="0" smtClean="0">
              <a:solidFill>
                <a:srgbClr val="002060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pPr algn="ctr"/>
            <a:r>
              <a:rPr lang="en-US" sz="280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vv.19</a:t>
            </a:r>
            <a:r>
              <a:rPr lang="zh-TW" altLang="en-US" sz="280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、</a:t>
            </a:r>
            <a:r>
              <a:rPr lang="en-US" sz="280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21</a:t>
            </a:r>
            <a:r>
              <a:rPr lang="zh-TW" altLang="en-US" sz="280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、</a:t>
            </a:r>
            <a:r>
              <a:rPr lang="en-US" altLang="zh-TW" sz="280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26</a:t>
            </a:r>
            <a:endParaRPr lang="en-US" sz="2800" dirty="0">
              <a:solidFill>
                <a:srgbClr val="002060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30863" y="1445690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望的顯現</a:t>
            </a:r>
            <a:endParaRPr lang="en-US" sz="4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5542202" y="949647"/>
            <a:ext cx="713232" cy="583903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501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skipper810.files.wordpress.com/2010/07/073010_2049_learningtom1.jpg?w=681&amp;h=68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1" t="3634" r="6397" b="9729"/>
          <a:stretch/>
        </p:blipFill>
        <p:spPr bwMode="auto">
          <a:xfrm>
            <a:off x="201168" y="237744"/>
            <a:ext cx="6590051" cy="6364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142613" y="237744"/>
            <a:ext cx="800219" cy="2657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0070C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生命</a:t>
            </a:r>
            <a:r>
              <a:rPr lang="zh-TW" altLang="en-US" sz="400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的平安</a:t>
            </a:r>
            <a:endParaRPr lang="en-US" sz="4000" dirty="0">
              <a:solidFill>
                <a:srgbClr val="002060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90341" y="1267968"/>
            <a:ext cx="800219" cy="2657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0070C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內住</a:t>
            </a:r>
            <a:r>
              <a:rPr lang="zh-TW" altLang="en-US" sz="400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的平安</a:t>
            </a:r>
            <a:endParaRPr lang="en-US" sz="4000" dirty="0">
              <a:solidFill>
                <a:srgbClr val="002060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8069" y="2298192"/>
            <a:ext cx="800219" cy="2657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0070C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生活</a:t>
            </a:r>
            <a:r>
              <a:rPr lang="zh-TW" altLang="en-US" sz="400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的平安</a:t>
            </a:r>
            <a:endParaRPr lang="en-US" sz="4000" dirty="0">
              <a:solidFill>
                <a:srgbClr val="002060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2975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alledoutrev.files.wordpress.com/2012/04/caravaggio_-_the_incredulity_of_saint_thom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0728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3816" y="257908"/>
            <a:ext cx="57599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三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. </a:t>
            </a:r>
            <a:r>
              <a:rPr lang="zh-TW" altLang="en-US" sz="3600" u="sng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主向多馬顯現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 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(24-31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節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)</a:t>
            </a:r>
            <a:endParaRPr lang="en-US" sz="3600" dirty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988092" y="3685891"/>
            <a:ext cx="515590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「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我</a:t>
            </a:r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非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看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見祂手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上的釘痕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，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r>
              <a:rPr lang="en-US" altLang="zh-TW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 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用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指頭探入那釘痕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，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r>
              <a:rPr lang="en-US" altLang="zh-TW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  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又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用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手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探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入祂的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肋旁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，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r>
              <a:rPr lang="en-US" altLang="zh-TW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  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我</a:t>
            </a:r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總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不信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。」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(25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節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)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63726" y="296360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「信的顯現</a:t>
            </a:r>
            <a:r>
              <a:rPr lang="en-US" altLang="zh-TW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」</a:t>
            </a:r>
            <a:endParaRPr lang="en-US" sz="36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1469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rlv.zcache.com/california_golden_state_2_inch_round_button-r612feec320134252b2f76a60be28fd8e_x7efx_1024.jpg?rlvnet=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63" y="159575"/>
            <a:ext cx="3552889" cy="3552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http://hoopdirt.com/wp-content/uploads/2015/05/flori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783" y="230854"/>
            <a:ext cx="4762500" cy="3190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https://www.shelterinsurance.com/cas/ca/images/findAnAgent/Missouri.gif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424" y="3295692"/>
            <a:ext cx="3630390" cy="355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4" name="Picture 10" descr="http://rlv.zcache.com/missouri_show_me_state_tee_shirt-rb8be5689a1c343269f270d5a723692e0_imtbc_102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288"/>
            <a:ext cx="9144000" cy="6880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6711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static1.squarespace.com/static/528ce09ce4b08c76fd3a0959/546c646ee4b06ce240c05f9c/546c646ee4b06ce240c05f9b/1416390254682/?format=750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22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0803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cugrowth.com/wp-content/uploads/2011/03/ist2_8921635-suspicious-executiv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51"/>
          <a:stretch/>
        </p:blipFill>
        <p:spPr bwMode="auto">
          <a:xfrm>
            <a:off x="-1" y="-35310"/>
            <a:ext cx="3564611" cy="413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https://upload.wikimedia.org/wikipedia/en/0/01/Mascot-Australian-Skeptics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975" y="233140"/>
            <a:ext cx="1981200" cy="217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8" name="Picture 10" descr="http://wikipediawehaveaproblem.com/wp-content/uploads/2013/12/be-skeptical-question-everything.gif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42" b="24172"/>
          <a:stretch/>
        </p:blipFill>
        <p:spPr bwMode="auto">
          <a:xfrm>
            <a:off x="3533849" y="2444029"/>
            <a:ext cx="2918448" cy="561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0" name="Picture 12" descr="http://www.lawrencewilson.com/wp-content/uploads/2012/12/bigstock-Woman-with-doubtful-expression-3006198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435" y="3249060"/>
            <a:ext cx="4362995" cy="348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2" name="Picture 14" descr="http://mananews.co.nz/wp/wp-content/uploads/2015/04/Skeptic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15" y="4156233"/>
            <a:ext cx="3997234" cy="2662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4" name="Picture 16" descr="http://feminspire.com/wp-content/uploads/2013/03/skeptic-community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778" y="233140"/>
            <a:ext cx="2557221" cy="2772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82082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www.brainyquote.com/photos/s/stuartchase16297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22"/>
          <a:stretch/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233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metrouk2.files.wordpress.com/2014/03/mensa-logo-title-below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9" t="7641" r="5801" b="9686"/>
          <a:stretch/>
        </p:blipFill>
        <p:spPr bwMode="auto">
          <a:xfrm>
            <a:off x="170482" y="31000"/>
            <a:ext cx="5052448" cy="4695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http://i.dailymail.co.uk/i/pix/2014/08/08/article-2719660-205A748700000578-468_634x44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07"/>
          <a:stretch/>
        </p:blipFill>
        <p:spPr bwMode="auto">
          <a:xfrm>
            <a:off x="152273" y="154017"/>
            <a:ext cx="6560573" cy="444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2" name="Picture 10" descr="http://www.chefspecialties.com/catalog/images/04100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818" y="1456841"/>
            <a:ext cx="2325572" cy="2564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4" name="Picture 12" descr="http://casparionline.com/international/images/P/NL9002-0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89057">
            <a:off x="484778" y="4045057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6" name="Picture 14" descr="http://www.officialpsds.com/images/thumbs/pink-drinking-straw-psd92855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6346">
            <a:off x="3169385" y="4850966"/>
            <a:ext cx="3543461" cy="1859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8" name="Picture 16" descr="http://printedglass.com/files/images/Cappucino_Saucer_VA-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093" y="4246740"/>
            <a:ext cx="3008609" cy="300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rved Down Arrow 1"/>
          <p:cNvSpPr/>
          <p:nvPr/>
        </p:nvSpPr>
        <p:spPr>
          <a:xfrm rot="20942890">
            <a:off x="6821385" y="765385"/>
            <a:ext cx="1651994" cy="774916"/>
          </a:xfrm>
          <a:prstGeom prst="curved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Curved Down Arrow 10"/>
          <p:cNvSpPr/>
          <p:nvPr/>
        </p:nvSpPr>
        <p:spPr>
          <a:xfrm rot="20942890" flipH="1">
            <a:off x="7245273" y="744275"/>
            <a:ext cx="1656128" cy="774916"/>
          </a:xfrm>
          <a:prstGeom prst="curved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870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www.christinetrevino.com/wp-content/uploads/2015/09/Child-LikeFai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632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427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22929" y="216976"/>
            <a:ext cx="367280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信仰追求是雙軌道</a:t>
            </a:r>
            <a:endParaRPr lang="en-US" sz="3400" dirty="0">
              <a:solidFill>
                <a:prstClr val="black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pic>
        <p:nvPicPr>
          <p:cNvPr id="19458" name="Picture 2" descr="http://www.edupic.net/Images/Math/railroad_tracks4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474" y="216976"/>
            <a:ext cx="4236954" cy="636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austensmansfield.files.wordpress.com/2011/11/sense-and-sensibility-1995-dvd-cover-3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93"/>
          <a:stretch/>
        </p:blipFill>
        <p:spPr bwMode="auto">
          <a:xfrm>
            <a:off x="185065" y="28037"/>
            <a:ext cx="4847772" cy="679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48577" y="2681207"/>
            <a:ext cx="364715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理性</a:t>
            </a:r>
            <a:r>
              <a:rPr lang="zh-TW" altLang="en-US" sz="5000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 </a:t>
            </a:r>
            <a:r>
              <a:rPr lang="zh-TW" altLang="en-US" sz="4000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與 </a:t>
            </a:r>
            <a:r>
              <a:rPr lang="zh-TW" altLang="en-US" sz="5000" dirty="0" smtClean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感性</a:t>
            </a:r>
            <a:endParaRPr lang="en-US" sz="5000" dirty="0">
              <a:solidFill>
                <a:srgbClr val="C0000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5267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198" y="1850526"/>
            <a:ext cx="8388664" cy="52167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Rectangle 2"/>
          <p:cNvSpPr/>
          <p:nvPr/>
        </p:nvSpPr>
        <p:spPr>
          <a:xfrm>
            <a:off x="0" y="198773"/>
            <a:ext cx="89580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 伸過你的指頭來摸我的手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...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不要疑惑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，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總要信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！</a:t>
            </a:r>
            <a:endParaRPr lang="en-US" altLang="zh-TW" sz="3200" dirty="0" smtClean="0">
              <a:solidFill>
                <a:srgbClr val="002060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r>
              <a:rPr lang="en-US" altLang="zh-TW" sz="2800" dirty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 </a:t>
            </a:r>
            <a:r>
              <a:rPr lang="en-US" altLang="zh-TW" sz="280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                                                               (27</a:t>
            </a:r>
            <a:r>
              <a:rPr lang="zh-TW" altLang="en-US" sz="280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節</a:t>
            </a:r>
            <a:r>
              <a:rPr lang="en-US" altLang="zh-TW" sz="280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)</a:t>
            </a:r>
            <a:endParaRPr lang="en-US" sz="2800" dirty="0">
              <a:solidFill>
                <a:srgbClr val="002060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4" name="Oval Callout 3"/>
          <p:cNvSpPr/>
          <p:nvPr/>
        </p:nvSpPr>
        <p:spPr>
          <a:xfrm>
            <a:off x="6225504" y="1811610"/>
            <a:ext cx="2386739" cy="1735810"/>
          </a:xfrm>
          <a:prstGeom prst="wedgeEllipseCallout">
            <a:avLst>
              <a:gd name="adj1" fmla="val -61093"/>
              <a:gd name="adj2" fmla="val 70536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我的主，</a:t>
            </a:r>
            <a:endParaRPr lang="en-US" altLang="zh-TW" sz="3600" dirty="0" smtClean="0">
              <a:solidFill>
                <a:srgbClr val="00206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  <a:p>
            <a:pPr algn="ctr"/>
            <a:r>
              <a:rPr lang="zh-TW" altLang="en-US" sz="36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我的神</a:t>
            </a:r>
            <a:r>
              <a:rPr lang="zh-TW" altLang="en-US" sz="3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！</a:t>
            </a:r>
            <a:endParaRPr lang="en-US" sz="3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26549"/>
            <a:ext cx="895802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 你因看見了我才信，</a:t>
            </a:r>
            <a:endParaRPr lang="en-US" altLang="zh-TW" sz="3200" dirty="0" smtClean="0">
              <a:solidFill>
                <a:srgbClr val="002060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r>
              <a:rPr lang="en-US" altLang="zh-TW" sz="320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  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那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沒有看見就信的，有福了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！</a:t>
            </a:r>
            <a:r>
              <a:rPr lang="en-US" altLang="zh-TW" sz="2800" dirty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(29</a:t>
            </a:r>
            <a:r>
              <a:rPr lang="zh-TW" altLang="en-US" sz="2800" dirty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節</a:t>
            </a:r>
            <a:r>
              <a:rPr lang="en-US" altLang="zh-TW" sz="2800" dirty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)</a:t>
            </a:r>
            <a:endParaRPr lang="en-US" sz="2800" dirty="0">
              <a:solidFill>
                <a:srgbClr val="002060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endParaRPr lang="en-US" altLang="zh-TW" sz="3200" dirty="0" smtClean="0">
              <a:solidFill>
                <a:srgbClr val="002060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  <a:p>
            <a:r>
              <a:rPr lang="en-US" altLang="zh-TW" sz="3200" dirty="0" smtClean="0">
                <a:solidFill>
                  <a:srgbClr val="00206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                                 </a:t>
            </a:r>
            <a:endParaRPr lang="en-US" sz="3200" dirty="0">
              <a:solidFill>
                <a:srgbClr val="002060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3435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www.allinclusiveministries.org/wp-content/uploads/2014/04/resurrection-morning-ii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03"/>
          <a:stretch/>
        </p:blipFill>
        <p:spPr bwMode="auto">
          <a:xfrm flipH="1">
            <a:off x="0" y="0"/>
            <a:ext cx="9144000" cy="6865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3338" y="211414"/>
            <a:ext cx="52629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向馬利亞顯現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 </a:t>
            </a:r>
            <a:r>
              <a:rPr lang="en-US" altLang="zh-TW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(</a:t>
            </a:r>
            <a:r>
              <a:rPr lang="zh-TW" alt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愛的顯現</a:t>
            </a:r>
            <a:r>
              <a:rPr lang="en-US" altLang="zh-TW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)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3337" y="857745"/>
            <a:ext cx="52629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向眾使徒顯現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 </a:t>
            </a:r>
            <a:r>
              <a:rPr lang="en-US" altLang="zh-TW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(</a:t>
            </a:r>
            <a:r>
              <a:rPr lang="zh-TW" alt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望</a:t>
            </a:r>
            <a:r>
              <a:rPr lang="zh-TW" alt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的顯現</a:t>
            </a:r>
            <a:r>
              <a:rPr lang="en-US" altLang="zh-TW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)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6256" y="1510692"/>
            <a:ext cx="52629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主向多馬顯現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 </a:t>
            </a:r>
            <a:r>
              <a:rPr lang="en-US" altLang="zh-TW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(</a:t>
            </a:r>
            <a:r>
              <a:rPr lang="zh-TW" alt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信的顯現</a:t>
            </a:r>
            <a:r>
              <a:rPr lang="en-US" altLang="zh-TW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)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84151" y="264209"/>
            <a:ext cx="236475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5B9BD5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悲哀變歡樂</a:t>
            </a:r>
            <a:endParaRPr lang="en-US" sz="3400" dirty="0">
              <a:solidFill>
                <a:srgbClr val="5B9BD5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5571227" y="372092"/>
            <a:ext cx="581599" cy="414250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5571227" y="973785"/>
            <a:ext cx="581599" cy="414250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84151" y="888523"/>
            <a:ext cx="236475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5B9BD5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驚怕化安慰</a:t>
            </a:r>
            <a:endParaRPr lang="en-US" sz="3400" dirty="0">
              <a:solidFill>
                <a:srgbClr val="5B9BD5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5574894" y="1642230"/>
            <a:ext cx="581599" cy="414250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84151" y="1512837"/>
            <a:ext cx="236475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5B9BD5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疑惑轉確信</a:t>
            </a:r>
            <a:endParaRPr lang="en-US" sz="3400" dirty="0">
              <a:solidFill>
                <a:srgbClr val="5B9BD5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14655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 animBg="1"/>
      <p:bldP spid="9" grpId="0"/>
      <p:bldP spid="10" grpId="0" animBg="1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ap.lanexdev.com/user_images/image/rr/2011/Faith-Prophecies-Testimony-EL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6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62947" y="309967"/>
            <a:ext cx="4570482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伸出你的手</a:t>
            </a:r>
            <a:r>
              <a:rPr lang="en-US" altLang="zh-TW" sz="38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</a:p>
          <a:p>
            <a:r>
              <a:rPr lang="zh-TW" altLang="en-US" sz="38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摸摸我的手</a:t>
            </a:r>
            <a:r>
              <a:rPr lang="en-US" altLang="zh-TW" sz="38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</a:p>
          <a:p>
            <a:r>
              <a:rPr lang="zh-TW" altLang="en-US" sz="38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不要疑惑，總要信！</a:t>
            </a:r>
            <a:endParaRPr lang="en-US" sz="3800" dirty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4479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375</Words>
  <Application>Microsoft Macintosh PowerPoint</Application>
  <PresentationFormat>On-screen Show (4:3)</PresentationFormat>
  <Paragraphs>78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Workday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First Last</dc:creator>
  <cp:lastModifiedBy>First Last</cp:lastModifiedBy>
  <cp:revision>1</cp:revision>
  <dcterms:created xsi:type="dcterms:W3CDTF">2015-10-12T05:11:01Z</dcterms:created>
  <dcterms:modified xsi:type="dcterms:W3CDTF">2015-10-12T05:15:15Z</dcterms:modified>
</cp:coreProperties>
</file>