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2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5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1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5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36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44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5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3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8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1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9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09976-58C3-224D-A0A8-4D8EC82B44F7}" type="datetimeFigureOut">
              <a:rPr lang="en-US" smtClean="0"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FB6A4-C786-7E48-93C3-9D986CC5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0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cost of following will cost you everything and you will be hated by the world for making that deci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" r="69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99848" y="2722341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『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愛的跟隨</a:t>
            </a:r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』</a:t>
            </a:r>
            <a:endParaRPr lang="en-US" sz="5000" dirty="0">
              <a:solidFill>
                <a:prstClr val="white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2857" y="5994401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9375" y="6008916"/>
            <a:ext cx="3005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22</a:t>
            </a:r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2015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9968" y="5331808"/>
            <a:ext cx="24753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</a:t>
            </a:r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1371" y="3584115"/>
            <a:ext cx="2576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21:15-25)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0304351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hotographyblogger.net/wp-content/uploads/2014/02/old-coupl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20" y="0"/>
            <a:ext cx="9158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7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avidocchino.com/portfolio/posters/poster-fiddler-on-the-roof-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614" y="0"/>
            <a:ext cx="480422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84355" y="304074"/>
            <a:ext cx="954107" cy="45807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屋頂上的提琴手</a:t>
            </a:r>
            <a:endParaRPr lang="en-US" sz="50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pic>
        <p:nvPicPr>
          <p:cNvPr id="1028" name="Picture 4" descr="http://www.vnews.com/csp/mediapool/sites/dt.common.streams.StreamServer.cls?STREAMOID=ydIhdfVi7CvmdMXg590HX8$daE2N3K4ZzOUsqbU5sYvaM$JEeMoGYWZ0U1CFAHXzWCsjLu883Ygn4B49Lvm9bPe2QeMKQdVeZmXF$9l$4uCZ8QDXhaHEp3rvzXRJFdy0KqPHLoMevcTLo3h8xh70Y6N_U_CryOsw6FTOdKL_jpQ-&amp;CONTENTTYPE=image/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8" y="373743"/>
            <a:ext cx="9128512" cy="6110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Oval Callout 4"/>
          <p:cNvSpPr/>
          <p:nvPr/>
        </p:nvSpPr>
        <p:spPr>
          <a:xfrm>
            <a:off x="6749143" y="769257"/>
            <a:ext cx="2315683" cy="1407886"/>
          </a:xfrm>
          <a:prstGeom prst="wedgeEllipseCallout">
            <a:avLst>
              <a:gd name="adj1" fmla="val -61840"/>
              <a:gd name="adj2" fmla="val 4849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 dirty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67903" y="1137270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你愛我嗎？</a:t>
            </a:r>
            <a:endParaRPr lang="en-US" sz="3200" dirty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255456" y="49126"/>
            <a:ext cx="3138375" cy="1579266"/>
          </a:xfrm>
          <a:prstGeom prst="wedgeEllipseCallout">
            <a:avLst>
              <a:gd name="adj1" fmla="val 20134"/>
              <a:gd name="adj2" fmla="val 66955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若這不是愛，</a:t>
            </a:r>
            <a:endParaRPr lang="en-US" altLang="zh-TW" sz="3200" dirty="0" smtClean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又是什麼？</a:t>
            </a:r>
            <a:endParaRPr lang="en-US" sz="3200" dirty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2703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lds.org/bc/content/bible-videos/videos/forgive-70-times-7/images/46_forgive-70-times-7_1800x1200_300dpi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5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3639669" y="627530"/>
            <a:ext cx="2581836" cy="753035"/>
          </a:xfrm>
          <a:prstGeom prst="wedgeRoundRectCallout">
            <a:avLst>
              <a:gd name="adj1" fmla="val -48073"/>
              <a:gd name="adj2" fmla="val 97333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你愛我嗎？</a:t>
            </a:r>
            <a:endParaRPr lang="en-US" sz="34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48658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banah.org/wp-content/uploads/2009/04/following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666" y="2465021"/>
            <a:ext cx="38298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跟隨主的動力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2632" y="3142129"/>
            <a:ext cx="262123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不是責任感</a:t>
            </a:r>
            <a:endParaRPr lang="en-US" sz="3800" dirty="0">
              <a:solidFill>
                <a:srgbClr val="ED7D31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7931" y="3151097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8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而是愛</a:t>
            </a:r>
            <a:endParaRPr lang="en-US" sz="38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838069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3.amazonaws.com/eightythousand.org/posts/images/64/original/I-love-my-job.jpg?13558467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8219"/>
            <a:ext cx="9144000" cy="4600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07865" y="830274"/>
            <a:ext cx="65069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I just do my job</a:t>
            </a:r>
            <a:r>
              <a:rPr lang="en-US" altLang="zh-TW" sz="6000" i="1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, or</a:t>
            </a:r>
            <a:endParaRPr lang="en-US" sz="6000" i="1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864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lleggra.com/2009_03_03_03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40" y="89645"/>
            <a:ext cx="4343400" cy="32575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4.bp.blogspot.com/__1dfcL63pyA/SgQjRLTFezI/AAAAAAAAA7k/iJt9KlqOrwU/s400/birthday_cak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41" y="1832255"/>
            <a:ext cx="5038165" cy="488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3936" y="642162"/>
            <a:ext cx="5020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C000">
                    <a:lumMod val="50000"/>
                  </a:srgbClr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     </a:t>
            </a:r>
            <a:r>
              <a:rPr lang="en-US" sz="2800" i="1" dirty="0" smtClean="0">
                <a:solidFill>
                  <a:srgbClr val="0070C0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Duty</a:t>
            </a:r>
            <a:r>
              <a:rPr lang="en-US" sz="2800" i="1" dirty="0" smtClean="0">
                <a:solidFill>
                  <a:srgbClr val="FFC000">
                    <a:lumMod val="50000"/>
                  </a:srgbClr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 </a:t>
            </a:r>
            <a:r>
              <a:rPr lang="en-US" sz="2800" i="1" dirty="0" smtClean="0">
                <a:solidFill>
                  <a:prstClr val="black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gets the job </a:t>
            </a:r>
            <a:r>
              <a:rPr lang="en-US" sz="2800" i="1" dirty="0" smtClean="0">
                <a:solidFill>
                  <a:srgbClr val="0070C0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done</a:t>
            </a:r>
            <a:r>
              <a:rPr lang="en-US" sz="2800" i="1" dirty="0" smtClean="0">
                <a:solidFill>
                  <a:prstClr val="black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, </a:t>
            </a:r>
          </a:p>
          <a:p>
            <a:r>
              <a:rPr lang="en-US" sz="2800" i="1" dirty="0" smtClean="0">
                <a:solidFill>
                  <a:prstClr val="black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but </a:t>
            </a:r>
            <a:r>
              <a:rPr lang="en-US" sz="2800" i="1" dirty="0" smtClean="0">
                <a:solidFill>
                  <a:srgbClr val="FF0000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love</a:t>
            </a:r>
            <a:r>
              <a:rPr lang="en-US" sz="2800" i="1" dirty="0" smtClean="0">
                <a:solidFill>
                  <a:srgbClr val="5B9BD5">
                    <a:lumMod val="50000"/>
                  </a:srgbClr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 </a:t>
            </a:r>
            <a:r>
              <a:rPr lang="en-US" sz="2800" i="1" dirty="0" smtClean="0">
                <a:solidFill>
                  <a:prstClr val="black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does it </a:t>
            </a:r>
            <a:r>
              <a:rPr lang="en-US" sz="2800" i="1" dirty="0" smtClean="0">
                <a:solidFill>
                  <a:srgbClr val="C00000"/>
                </a:solidFill>
                <a:latin typeface="Kozuka Mincho Pro H" panose="02020A00000000000000" pitchFamily="18" charset="-128"/>
                <a:ea typeface="Kozuka Mincho Pro H" panose="02020A00000000000000" pitchFamily="18" charset="-128"/>
              </a:rPr>
              <a:t>beautifully!</a:t>
            </a:r>
            <a:endParaRPr lang="en-US" sz="2800" i="1" dirty="0">
              <a:solidFill>
                <a:srgbClr val="C00000"/>
              </a:solidFill>
              <a:latin typeface="Kozuka Mincho Pro H" panose="02020A00000000000000" pitchFamily="18" charset="-128"/>
              <a:ea typeface="Kozuka Mincho Pro H" panose="02020A00000000000000" pitchFamily="18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3" y="3704023"/>
            <a:ext cx="50202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責任讓你完成任務</a:t>
            </a:r>
            <a:endParaRPr lang="en-US" altLang="zh-TW" sz="3400" i="1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i="1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愛</a:t>
            </a:r>
            <a:r>
              <a:rPr lang="zh-TW" altLang="en-US" sz="3400" i="1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把工作做得</a:t>
            </a:r>
            <a:r>
              <a:rPr lang="zh-TW" altLang="en-US" sz="3400" i="1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漂亮</a:t>
            </a:r>
            <a:endParaRPr lang="en-US" sz="3400" i="1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Down Arrow 2"/>
          <p:cNvSpPr/>
          <p:nvPr/>
        </p:nvSpPr>
        <p:spPr>
          <a:xfrm rot="20288654">
            <a:off x="5248021" y="1556833"/>
            <a:ext cx="456823" cy="88200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3941538" y="650187"/>
            <a:ext cx="627874" cy="440059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3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lorilowe.files.wordpress.com/2012/02/love-house-by-salvatore-vuono-freedigitalphotos-ne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544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paulines.ph/paulines_updates/images/peter's-renew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972" y="1345578"/>
            <a:ext cx="5587657" cy="4648933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75530" y="699247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你愛我嗎？</a:t>
            </a:r>
            <a:endParaRPr lang="en-US" sz="36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1600" y="699247"/>
            <a:ext cx="954107" cy="48047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5000" dirty="0" smtClean="0">
                <a:solidFill>
                  <a:srgbClr val="4472C4">
                    <a:lumMod val="50000"/>
                  </a:srgbClr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愛</a:t>
            </a:r>
            <a:r>
              <a:rPr lang="en-US" altLang="zh-TW" sz="5000" dirty="0">
                <a:solidFill>
                  <a:srgbClr val="4472C4">
                    <a:lumMod val="50000"/>
                  </a:srgbClr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 </a:t>
            </a:r>
            <a:r>
              <a:rPr lang="en-US" altLang="zh-TW" sz="5000" dirty="0" smtClean="0">
                <a:solidFill>
                  <a:srgbClr val="4472C4">
                    <a:lumMod val="50000"/>
                  </a:srgbClr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    </a:t>
            </a:r>
            <a:r>
              <a:rPr lang="zh-TW" altLang="en-US" sz="5000" dirty="0" smtClean="0">
                <a:solidFill>
                  <a:srgbClr val="4472C4">
                    <a:lumMod val="50000"/>
                  </a:srgbClr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委身</a:t>
            </a:r>
            <a:endParaRPr lang="en-US" sz="5000" dirty="0">
              <a:solidFill>
                <a:srgbClr val="4472C4">
                  <a:lumMod val="50000"/>
                </a:srgbClr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64883" y="1547446"/>
            <a:ext cx="457200" cy="791307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0244" name="Picture 4" descr="http://static.wixstatic.com/media/ffdf2e_bfa3a34b63fb43a79823e87c842950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r="9295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4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banah.org/wp-content/uploads/2009/04/following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666" y="2465021"/>
            <a:ext cx="38298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跟隨主的動力</a:t>
            </a:r>
            <a:endParaRPr lang="en-US" sz="3800" dirty="0">
              <a:solidFill>
                <a:srgbClr val="ED7D31">
                  <a:lumMod val="60000"/>
                  <a:lumOff val="4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630" y="3155299"/>
            <a:ext cx="3858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跟隨主的代價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9630" y="3832407"/>
            <a:ext cx="714971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i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</a:t>
            </a:r>
            <a:r>
              <a:rPr lang="en-US" altLang="zh-TW" sz="3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gape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神聖的愛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  </a:t>
            </a:r>
            <a:r>
              <a:rPr lang="en-US" altLang="zh-TW" sz="3800" i="1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phileo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手足之愛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69630" y="4365263"/>
            <a:ext cx="540244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lambs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小羊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  </a:t>
            </a:r>
            <a:r>
              <a:rPr lang="en-US" altLang="zh-TW" sz="3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sheep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大羊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9629" y="4930042"/>
            <a:ext cx="572464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feed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餵養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  </a:t>
            </a:r>
            <a:r>
              <a:rPr lang="en-US" altLang="zh-TW" sz="3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take care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牧養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69628" y="5494821"/>
            <a:ext cx="552907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i="1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eido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知道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  </a:t>
            </a:r>
            <a:r>
              <a:rPr lang="en-US" altLang="zh-TW" sz="3800" i="1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ginosko</a:t>
            </a:r>
            <a:r>
              <a:rPr lang="en-US" altLang="zh-TW" sz="3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認識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8401276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jacobabshire.com/wp-content/uploads/2014/05/do-you-love-me-more-than-these-1024x5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0103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banah.org/wp-content/uploads/2009/04/following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666" y="2465021"/>
            <a:ext cx="38298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跟隨主的動力</a:t>
            </a:r>
            <a:endParaRPr lang="en-US" sz="3800" dirty="0">
              <a:solidFill>
                <a:srgbClr val="ED7D31">
                  <a:lumMod val="60000"/>
                  <a:lumOff val="4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630" y="3155299"/>
            <a:ext cx="3858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跟隨主的代價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9630" y="3863234"/>
            <a:ext cx="37449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這些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153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條魚？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1160" y="4406325"/>
            <a:ext cx="462177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魚業？魚船？魚網？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51872" y="4991597"/>
            <a:ext cx="66431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同伴？親友？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. .  (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人、事、物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599" y="3213225"/>
            <a:ext cx="44754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愛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這些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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「愛主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785194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z.menmian.com/uploadfile/cj/2011/12/27/14/201110083237874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79774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goodnews.ie/p7ssm_img_1/fullsize/RICHARDCIARAN_GALLERY_AUGUST_2009_Page_10_Image_0001_f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6570" y="2188658"/>
            <a:ext cx="50930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是的，主啊，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你知道</a:t>
            </a:r>
            <a:endParaRPr lang="en-US" altLang="zh-TW" sz="50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5000" dirty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50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我愛你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endParaRPr lang="en-US" sz="3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25379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banah.org/wp-content/uploads/2009/04/following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666" y="2465021"/>
            <a:ext cx="38298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跟隨主的動力</a:t>
            </a:r>
            <a:endParaRPr lang="en-US" sz="3800" dirty="0">
              <a:solidFill>
                <a:srgbClr val="ED7D31">
                  <a:lumMod val="60000"/>
                  <a:lumOff val="4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630" y="3155299"/>
            <a:ext cx="3858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跟隨主的代價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2969" y="5087691"/>
            <a:ext cx="79399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你年少的時候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隨意往來，但年老的時候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別人要把你束上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 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(18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15201" y="3750762"/>
            <a:ext cx="24064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失去自由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20640" y="4278725"/>
            <a:ext cx="24064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喪掉生命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485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paradoxplace.com/Perspectives/Italian%20Images/images/Firenze/Brancacci_Chapel/FLippi2-SPeter-Crucified-Brancacci-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24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bharatonline.com/assam/pics/location-of-ass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20" y="176887"/>
            <a:ext cx="4228566" cy="348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7928" y="1453549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印</a:t>
            </a:r>
            <a:endParaRPr lang="en-US" altLang="zh-TW" sz="40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度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40" name="Picture 4" descr="http://indiaexchange.org/wp-content/uploads/2014/10/Journey-to-Assam-Historical-Footprints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76887"/>
            <a:ext cx="4477205" cy="263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static01.nyt.com/images/2014/05/04/world/ASSAM-1/ASSAM-1-articleLar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38"/>
          <a:stretch/>
        </p:blipFill>
        <p:spPr bwMode="auto">
          <a:xfrm>
            <a:off x="-10977" y="4939260"/>
            <a:ext cx="5774964" cy="191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www.capertravelindia.com/images/pageslider-img/assam-dan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58419"/>
            <a:ext cx="4477205" cy="287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544" y="3813386"/>
            <a:ext cx="4416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縱無人同行，我仍要跟隨</a:t>
            </a:r>
            <a:endParaRPr lang="en-US" altLang="zh-TW" sz="3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十架在前面，世界在背後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002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.ytimg.com/vi/93fbKXAPXLQ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295" y="818721"/>
            <a:ext cx="62985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若不愛我勝過愛自己的父母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兒女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和自己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就不能作我的門徒</a:t>
            </a:r>
            <a:endParaRPr lang="en-US" altLang="zh-TW" sz="3200" dirty="0" smtClean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sz="3200" dirty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endParaRPr lang="en-US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3958" y="2142194"/>
            <a:ext cx="52217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凡不背著自己的十字架跟從我的，也不能作我的門徒。</a:t>
            </a:r>
            <a:endParaRPr lang="en-US" altLang="zh-TW" sz="3200" dirty="0" smtClean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14:26-27)</a:t>
            </a:r>
          </a:p>
          <a:p>
            <a:r>
              <a:rPr lang="en-US" sz="3200" dirty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endParaRPr lang="en-US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898994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banah.org/wp-content/uploads/2009/04/following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666" y="2465021"/>
            <a:ext cx="38298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跟隨主的動力</a:t>
            </a:r>
            <a:endParaRPr lang="en-US" sz="3800" dirty="0">
              <a:solidFill>
                <a:srgbClr val="ED7D31">
                  <a:lumMod val="60000"/>
                  <a:lumOff val="4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630" y="3155299"/>
            <a:ext cx="3858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ED7D31">
                    <a:lumMod val="60000"/>
                    <a:lumOff val="4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跟隨主的代價</a:t>
            </a:r>
            <a:endParaRPr lang="en-US" sz="3800" dirty="0">
              <a:solidFill>
                <a:srgbClr val="ED7D31">
                  <a:lumMod val="60000"/>
                  <a:lumOff val="4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69" y="3830215"/>
            <a:ext cx="3858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</a:t>
            </a:r>
            <a:r>
              <a:rPr lang="en-US" altLang="zh-TW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跟隨主的態度</a:t>
            </a:r>
            <a:endParaRPr lang="en-US" sz="3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1985" y="4507323"/>
            <a:ext cx="6247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「主啊，這人將來如何？」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(21</a:t>
            </a:r>
            <a:r>
              <a:rPr lang="zh-TW" altLang="en-US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414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static01.nyt.com/images/2011/07/02/your-money/02shortcuts/02shortcuts-article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538843"/>
            <a:ext cx="9140498" cy="568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78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.dailymail.co.uk/i/pix/2013/05/27/article-2331499-1A04F7A9000005DC-167_634x4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5" b="333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588497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lh3.googleusercontent.com/-Pq4HI90ntkg/VZEWVkMYcKI/AAAAAAAAHAk/bsFUJB5cY8s/s640/blogger-image-9830875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1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6204" y="146957"/>
            <a:ext cx="280076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他與你何干？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你跟從我罷！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5" name="Picture 6" descr="http://cdn-media-2.lifehack.org/wp-content/files/2007/09/20070907_jealous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3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501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blog.capterra.com/wp-content/uploads/2013/05/comparing-fsm-softwa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62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revivenations.org/blog/wp-content/uploads/2011/08/Jealous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242"/>
            <a:ext cx="9140585" cy="591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45955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s1.sinaimg.cn/mw690/002mUOMety6RKpdH0nS20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28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8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tonyanthony.co.uk/wp-content/uploads/2014/07/piano-techni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2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51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thesoaringeagle.files.wordpress.com/2015/04/2015-04-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609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08714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blogs.blueletterbible.org/blb/wp-content/uploads/sites/2/2011/06/carmichae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562" cy="409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s://upload.wikimedia.org/wikipedia/commons/c/cb/Amy_Carmichael_with_children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r="10431"/>
          <a:stretch/>
        </p:blipFill>
        <p:spPr bwMode="auto">
          <a:xfrm>
            <a:off x="3166223" y="2291598"/>
            <a:ext cx="5985339" cy="45664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56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307</Words>
  <Application>Microsoft Macintosh PowerPoint</Application>
  <PresentationFormat>On-screen Show (4:3)</PresentationFormat>
  <Paragraphs>56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2015-11-29T17:20:59Z</dcterms:created>
  <dcterms:modified xsi:type="dcterms:W3CDTF">2015-11-29T17:22:16Z</dcterms:modified>
</cp:coreProperties>
</file>