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mp3" ContentType="audi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7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9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6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1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1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1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0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5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B1606-2C38-E449-94B3-7C17227607D0}" type="datetimeFigureOut">
              <a:rPr lang="en-US" smtClean="0"/>
              <a:t>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ABCF-BD2A-0849-927A-72646DCF8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0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4" Type="http://schemas.openxmlformats.org/officeDocument/2006/relationships/image" Target="../media/image31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9.jpeg"/><Relationship Id="rId5" Type="http://schemas.openxmlformats.org/officeDocument/2006/relationships/image" Target="../media/image40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3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rrencalhoun.com/wp-content/uploads/2009/03/vhf-backgrounds_0002_everybodyclapyour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486" y="1277261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「蒙悅納的敬拜」</a:t>
            </a:r>
            <a:endParaRPr lang="en-US" sz="4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1" y="1985147"/>
            <a:ext cx="2281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約 </a:t>
            </a:r>
            <a:r>
              <a:rPr lang="en-US" altLang="zh-TW" sz="32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4:20-24</a:t>
            </a:r>
            <a:r>
              <a:rPr lang="en-US" altLang="zh-TW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7428" y="4467087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薛忠勇 </a:t>
            </a:r>
            <a:r>
              <a:rPr lang="zh-TW" altLang="en-US" sz="28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弟兄</a:t>
            </a:r>
            <a:endParaRPr lang="en-US" sz="2800" dirty="0">
              <a:solidFill>
                <a:srgbClr val="0070C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256" y="338543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主日信息  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1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2016</a:t>
            </a:r>
            <a:endParaRPr lang="en-US" sz="28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5110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-Att6L7zd2Kw/UWzeFn5zYUI/AAAAAAAAF8o/_eFTqdPpsk8/s720-Ic42/DSC_17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769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6.googleusercontent.com/-9peUwRiJwBA/VO5A00F8SMI/AAAAAAAALaw/AevjGWfJaXY/w805-h533-no/DSC_09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11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58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victorianweb.org/art/architecture/pugin/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ocl.org/wp-content/uploads/2013/09/St-Paul-Roman-Catholic-church-in-Rousse-Bulga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166"/>
            <a:ext cx="9144001" cy="413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ryanspcrepairshop.com/wp-content/uploads/2010/05/gy500_chargerp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76600"/>
            <a:ext cx="4572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7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8"/>
            <a:ext cx="9144000" cy="685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58840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ideoworshipbackgrounds.com/wp-content/uploads/2009/06/lmp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23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857" y="348343"/>
            <a:ext cx="2465740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敬拜的人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敬拜地點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敬拜對象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敬拜態度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407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Pj04313240000[1]"/>
          <p:cNvPicPr>
            <a:picLocks noChangeAspect="1" noChangeArrowheads="1"/>
          </p:cNvPicPr>
          <p:nvPr/>
        </p:nvPicPr>
        <p:blipFill>
          <a:blip r:embed="rId2">
            <a:lum bright="3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7" y="217717"/>
            <a:ext cx="26116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敬拜的人</a:t>
            </a:r>
            <a:endParaRPr lang="en-US" altLang="zh-TW" sz="3400" u="sng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2692" y="833270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˙崇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拜是基督徒的權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Christian </a:t>
            </a:r>
            <a:r>
              <a:rPr lang="en-US" altLang="zh-TW" sz="3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Privilege</a:t>
            </a:r>
            <a:endParaRPr lang="en-US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3491" y="1384660"/>
            <a:ext cx="841828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「所以全教會聚在一處的時候，若都說方言，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偶</a:t>
            </a:r>
            <a:r>
              <a:rPr lang="zh-TW" altLang="en-US" sz="30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然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有不通方言的，或是</a:t>
            </a:r>
            <a:r>
              <a:rPr lang="zh-TW" altLang="en-US" sz="30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不信的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人進來，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豈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不說你們顛狂了嗎？若都作先知講道，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偶</a:t>
            </a:r>
            <a:r>
              <a:rPr lang="zh-TW" altLang="en-US" sz="30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然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0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不信的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，或不通方言的人進來，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被眾人勸醒，被眾人審明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</a:t>
            </a:r>
            <a:r>
              <a:rPr lang="en-US" altLang="zh-TW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14:23-24</a:t>
            </a:r>
            <a:r>
              <a:rPr lang="en-US" altLang="zh-TW" sz="28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8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         </a:t>
            </a:r>
            <a:endParaRPr lang="en-US" altLang="zh-TW" sz="28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9087" y="3892704"/>
            <a:ext cx="7844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慕道友設計的崇拜？</a:t>
            </a:r>
            <a:r>
              <a:rPr lang="en-US" altLang="zh-TW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Seeker </a:t>
            </a:r>
            <a:r>
              <a:rPr lang="en-US" altLang="zh-TW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Sensitive?</a:t>
            </a:r>
            <a:endParaRPr lang="en-US" altLang="zh-TW"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100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4.ytimg.com/vi/P9d4p5faTlU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vangelicalmystics.files.wordpress.com/2012/07/willow-creek-community-chur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23261" cy="606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9673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driveinchurch.net/yahoo_site_admin/assets/images/DSC_0487.23985351_st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pictures.topspeed.com/IMG/crop/200702/drive-in-church_600x0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1198"/>
            <a:ext cx="5145437" cy="29243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38691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Daytona Beach, Florida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70" name="Picture 6" descr="http://pictures.topspeed.com/IMG/crop/200702/drive-in-church-5_600x0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5200"/>
            <a:ext cx="4405604" cy="3164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3803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epaumc.org/wp-content/uploads/StJohnsIvylandDriveThruPrayerSig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9551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Pj04313240000[1]"/>
          <p:cNvPicPr>
            <a:picLocks noChangeAspect="1" noChangeArrowheads="1"/>
          </p:cNvPicPr>
          <p:nvPr/>
        </p:nvPicPr>
        <p:blipFill>
          <a:blip r:embed="rId2">
            <a:lum bright="3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7" y="217717"/>
            <a:ext cx="26116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Tx/>
              <a:buAutoNum type="ea1ChtPeriod"/>
            </a:pPr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敬拜的人</a:t>
            </a:r>
            <a:endParaRPr lang="en-US" altLang="zh-TW" sz="3400" u="sng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8255" y="3570226"/>
            <a:ext cx="80336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「沒有義人，連一個也沒有，沒有明白的，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</a:t>
            </a:r>
            <a:r>
              <a:rPr lang="zh-TW" altLang="en-US" sz="3000" dirty="0">
                <a:solidFill>
                  <a:srgbClr val="FF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有尋求神的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，都是偏離正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28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3:10</a:t>
            </a:r>
            <a:r>
              <a:rPr lang="en-US" altLang="zh-TW" sz="28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                            </a:t>
            </a:r>
            <a:endParaRPr lang="en-US" altLang="zh-TW" sz="30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255" y="905341"/>
            <a:ext cx="86086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「時候將到</a:t>
            </a:r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那真正拜父的，要用心靈和誠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</a:t>
            </a:r>
            <a:endParaRPr lang="en-US" altLang="zh-TW" sz="3000" dirty="0" smtClean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祂，因為父要這樣的人拜祂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4:23) </a:t>
            </a:r>
            <a:endParaRPr lang="zh-TW" altLang="en-US" sz="30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“They </a:t>
            </a:r>
            <a:r>
              <a:rPr lang="en-US" altLang="zh-TW" sz="2800" i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are the kind of worshipers the </a:t>
            </a:r>
            <a:r>
              <a:rPr lang="en-US" altLang="zh-TW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Father seeks</a:t>
            </a:r>
            <a:r>
              <a:rPr lang="en-US" altLang="zh-TW" sz="2800" i="1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”</a:t>
            </a:r>
            <a:r>
              <a:rPr lang="en-US" altLang="zh-TW" sz="2800" i="1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endParaRPr lang="en-US" altLang="zh-TW" sz="2800" i="1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(NIV)</a:t>
            </a:r>
            <a:endParaRPr lang="en-US" altLang="zh-TW" sz="28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884" y="2914892"/>
            <a:ext cx="635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不是人在尋找神，乃神在尋找人！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6921" y="4656448"/>
            <a:ext cx="63401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以人為中心，還是以神為中心？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取悅不信的人，還是要討神喜悅？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8255" y="5733666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˙崇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拜是基督徒的權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Christian </a:t>
            </a:r>
            <a:r>
              <a:rPr lang="en-US" altLang="zh-TW" sz="3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Privilege</a:t>
            </a:r>
            <a:endParaRPr lang="en-US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1083637"/>
      </p:ext>
    </p:extLst>
  </p:cSld>
  <p:clrMapOvr>
    <a:masterClrMapping/>
  </p:clrMapOvr>
  <p:transition xmlns:p14="http://schemas.microsoft.com/office/powerpoint/2010/main" spd="slow">
    <p:strips dir="l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Pj04313240000[1]"/>
          <p:cNvPicPr>
            <a:picLocks noChangeAspect="1" noChangeArrowheads="1"/>
          </p:cNvPicPr>
          <p:nvPr/>
        </p:nvPicPr>
        <p:blipFill>
          <a:blip r:embed="rId2">
            <a:lum bright="3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7" y="217717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敬拜的地點</a:t>
            </a:r>
            <a:endParaRPr lang="en-US" altLang="zh-TW" sz="3400" u="sng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255" y="861792"/>
            <a:ext cx="8608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父的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，也不在這山上，也不在耶路撒冷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 smtClean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                    (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4:20) </a:t>
            </a:r>
            <a:endParaRPr lang="zh-TW" altLang="en-US" sz="30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0058" y="2387305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不是一場宗教儀式，乃是與神建立生命關係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692" y="1791210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˙基督徒無處不敬拜</a:t>
            </a:r>
            <a:endParaRPr lang="zh-TW" alt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http://www.toptenz.net/wp-content/uploads/2015/09/aesthetic-theo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29" y="3305403"/>
            <a:ext cx="6029501" cy="347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.bp.blogspot.com/-6jM3-0Fzp-o/T24jQkrmKsI/AAAAAAAAJjg/Koy7hQGr3oM/s1600/PDVD_007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29" y="3305402"/>
            <a:ext cx="6023835" cy="347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.dailymail.co.uk/i/pix/2012/03/29/article-2122148-0F1B060000000578-630_634x4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415" y="3056523"/>
            <a:ext cx="5341461" cy="3723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08621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preteristarchive.com/JewishWars/images/churban/destruction_comple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569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520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pastorjonev.typepad.com/.a/6a016762597a79970b0192ab6c4806970d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08" y="-58057"/>
            <a:ext cx="9221408" cy="691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Tjk5q97yyZO7EJW-BZ84bb7Ralu35uko8pisIIj2VRZGlUI-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8" y="4223656"/>
            <a:ext cx="2449285" cy="2438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7661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Pj04313240000[1]"/>
          <p:cNvPicPr>
            <a:picLocks noChangeAspect="1" noChangeArrowheads="1"/>
          </p:cNvPicPr>
          <p:nvPr/>
        </p:nvPicPr>
        <p:blipFill>
          <a:blip r:embed="rId2">
            <a:lum bright="3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7" y="217717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敬拜的對象</a:t>
            </a:r>
            <a:endParaRPr lang="en-US" altLang="zh-TW" sz="3400" u="sng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255" y="861792"/>
            <a:ext cx="8608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「你們所拜的，你們不知道，</a:t>
            </a: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們所拜的，我們知道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4:22)                   </a:t>
            </a:r>
            <a:endParaRPr lang="zh-TW" altLang="en-US" sz="30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178" y="1791210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我們知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道自己所拜的是什麼？是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誰嗎？</a:t>
            </a:r>
            <a:endParaRPr lang="zh-TW" alt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6386" name="Picture 2" descr="http://www.dollsofindia.com/images/products/wood-statues/hindu-deities-HY93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7" y="3963307"/>
            <a:ext cx="3367313" cy="27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s-media-cache-ak0.pinimg.com/236x/20/91/d2/2091d254b52700e68504dee5c569d2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3429000"/>
            <a:ext cx="3126020" cy="332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img0.etsystatic.com/000/0/5405739/il_570xN.2640571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421" y="3429000"/>
            <a:ext cx="2563580" cy="332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57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tatic5.businessinsider.com/image/519b90556bb3f79169000002/how-well-do-you-know-the-statue-of-liber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static1.1.sqspcdn.com/static/f/803157/14840446/1319713727747/materialism-marriage-love-money-america-flag-greed.jpg?token=AwwJtBbB8vxRFK819xYudiHFmK0%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44" y="154439"/>
            <a:ext cx="4368346" cy="3081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svj.hu.nl/hij/files/2012/12/idol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230" y="2595624"/>
            <a:ext cx="5243284" cy="45515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94066455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s5.fanpop.com/image/photos/29200000/Imagination-has-NO-limits-imagination-29256202-1920-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0854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douglasvermeeren.files.wordpress.com/2010/06/brain-image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6"/>
          <a:stretch/>
        </p:blipFill>
        <p:spPr bwMode="auto">
          <a:xfrm>
            <a:off x="-1" y="1"/>
            <a:ext cx="9208545" cy="687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Pj04313240000[1]"/>
          <p:cNvPicPr>
            <a:picLocks noChangeAspect="1" noChangeArrowheads="1"/>
          </p:cNvPicPr>
          <p:nvPr/>
        </p:nvPicPr>
        <p:blipFill>
          <a:blip r:embed="rId2">
            <a:lum bright="3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287" y="217717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敬拜的態度</a:t>
            </a:r>
            <a:endParaRPr lang="en-US" altLang="zh-TW" sz="3400" u="sng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255" y="861792"/>
            <a:ext cx="8608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「神是個靈，所以拜祂的，要用</a:t>
            </a:r>
            <a:r>
              <a:rPr lang="zh-TW" alt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心靈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和</a:t>
            </a:r>
            <a:r>
              <a:rPr lang="zh-TW" alt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誠實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祂」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</a:t>
            </a:r>
          </a:p>
          <a:p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                            (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4:24)                   </a:t>
            </a:r>
            <a:endParaRPr lang="zh-TW" altLang="en-US" sz="3000" dirty="0">
              <a:solidFill>
                <a:srgbClr val="3333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178" y="1791210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心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靈敬拜 </a:t>
            </a:r>
            <a:r>
              <a:rPr lang="en-US" altLang="zh-TW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情感意志的投入</a:t>
            </a:r>
            <a:r>
              <a:rPr lang="en-US" altLang="zh-TW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zh-TW" alt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4395" y="3138659"/>
            <a:ext cx="8608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歌唱，也要用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悟性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歌唱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靈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禱告，也要用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悟性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禱告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14:15)     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8255" y="2343357"/>
            <a:ext cx="7656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誠實敬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拜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合乎聖經的教導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zh-TW" alt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499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Pj04313240000[1]"/>
          <p:cNvPicPr>
            <a:picLocks noChangeAspect="1" noChangeArrowheads="1"/>
          </p:cNvPicPr>
          <p:nvPr/>
        </p:nvPicPr>
        <p:blipFill>
          <a:blip r:embed="rId2">
            <a:lum bright="2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304800"/>
            <a:ext cx="9144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600" dirty="0">
                <a:solidFill>
                  <a:prstClr val="black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  <a:r>
              <a:rPr lang="zh-TW" altLang="en-US" sz="3600" u="sng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兩種極端的現象</a:t>
            </a:r>
            <a:endParaRPr lang="zh-TW" altLang="en-US" sz="36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</a:t>
            </a:r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0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稻草人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的敬拜 </a:t>
            </a:r>
            <a:r>
              <a:rPr lang="en-US" altLang="zh-TW" sz="3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Scarecrow Worship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「他們向神有熱心，但不是按真知識」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10:2)</a:t>
            </a:r>
          </a:p>
          <a:p>
            <a:r>
              <a:rPr lang="en-US" altLang="zh-TW" sz="3000" dirty="0" smtClean="0">
                <a:solidFill>
                  <a:srgbClr val="CC66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沒有腦的敬拜</a:t>
            </a:r>
          </a:p>
          <a:p>
            <a:endParaRPr lang="zh-TW" altLang="en-US" sz="3000" dirty="0">
              <a:solidFill>
                <a:srgbClr val="333399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zh-TW" altLang="en-US" sz="30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洋鐵匠</a:t>
            </a:r>
            <a:r>
              <a:rPr lang="zh-TW" altLang="en-US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的敬拜 </a:t>
            </a:r>
            <a:r>
              <a:rPr lang="en-US" altLang="zh-TW" sz="3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Tin Man Worship</a:t>
            </a:r>
          </a:p>
          <a:p>
            <a:r>
              <a:rPr lang="en-US" altLang="zh-TW" sz="3000" dirty="0">
                <a:solidFill>
                  <a:srgbClr val="3333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「因為這百姓親近我，用嘴唇尊敬我，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心卻遠離我」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賽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29:13)</a:t>
            </a:r>
          </a:p>
          <a:p>
            <a:r>
              <a:rPr lang="en-US" altLang="zh-TW" sz="3000" dirty="0">
                <a:solidFill>
                  <a:srgbClr val="CC66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r>
              <a:rPr lang="en-US" altLang="zh-TW" sz="3000" dirty="0" smtClean="0">
                <a:solidFill>
                  <a:srgbClr val="CC66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</a:t>
            </a:r>
          </a:p>
          <a:p>
            <a:r>
              <a:rPr lang="en-US" altLang="zh-TW" sz="3000" dirty="0">
                <a:solidFill>
                  <a:srgbClr val="CC66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CC66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          </a:t>
            </a:r>
            <a:r>
              <a:rPr lang="zh-TW" altLang="en-US" sz="3000" u="sng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</a:t>
            </a:r>
            <a:r>
              <a:rPr lang="zh-TW" altLang="en-US" sz="3000" u="sng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有心的敬拜</a:t>
            </a:r>
            <a:r>
              <a:rPr lang="zh-TW" altLang="en-US" sz="30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zh-TW" altLang="en-US" sz="3000" dirty="0">
                <a:solidFill>
                  <a:prstClr val="black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                                 </a:t>
            </a:r>
            <a:endParaRPr lang="zh-TW" altLang="en-US" sz="3000" dirty="0">
              <a:solidFill>
                <a:srgbClr val="333399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r>
              <a:rPr lang="zh-TW" altLang="en-US" sz="3000" i="1" dirty="0">
                <a:solidFill>
                  <a:srgbClr val="333399"/>
                </a:solidFill>
                <a:ea typeface="文鼎粗圓" panose="020B0609010101010101" pitchFamily="49" charset="-120"/>
              </a:rPr>
              <a:t>        </a:t>
            </a:r>
            <a:r>
              <a:rPr lang="zh-TW" altLang="en-US" sz="2800" dirty="0">
                <a:solidFill>
                  <a:srgbClr val="333399"/>
                </a:solidFill>
                <a:ea typeface="文鼎粗圓" panose="020B0609010101010101" pitchFamily="49" charset="-120"/>
              </a:rPr>
              <a:t>            </a:t>
            </a:r>
          </a:p>
        </p:txBody>
      </p:sp>
      <p:pic>
        <p:nvPicPr>
          <p:cNvPr id="13316" name="Picture 4" descr="MCj0295773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571" y="1774016"/>
            <a:ext cx="2114550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MCj0415998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050" y="4196541"/>
            <a:ext cx="20923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81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hejustshepherd.files.wordpress.com/2012/09/asleep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628"/>
            <a:ext cx="9144000" cy="52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spurgeon.org/images/pyromaniac/TeamPyro/toddb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9144000" cy="621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www.zediva.com/wp-content/uploads/2013/07/church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38628"/>
            <a:ext cx="7848600" cy="5207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62600193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dn.knowing-jesus.com/wp-content/uploads/John-4-23-Worship-In-Spirit-And-Truth-gold-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630" y="-116114"/>
            <a:ext cx="9376229" cy="72136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490452">
            <a:off x="4354287" y="3918857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以心靈與誠實敬拜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987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0257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2211" y="6517179"/>
            <a:ext cx="1945178" cy="340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2530" name="Picture 2" descr="http://www.netv.org.tw/epaper/2012/369/n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124" y="310283"/>
            <a:ext cx="3189995" cy="261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422">
            <a:off x="5548124" y="3170056"/>
            <a:ext cx="3189995" cy="358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5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vlog.xuite.net/media/home5/55/ed/11350513/50026/635962-45018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82814"/>
            <a:ext cx="8867471" cy="460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8190" y="4691746"/>
            <a:ext cx="803296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如果我能完整唱一首歌，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那將是對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的感恩和讚美，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苦難中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給我安慰，徬徨時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給我智慧。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2" name="如果我能唱(伴唱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824" y="4851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2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g.ycwb.com/culture/attachement/jpg/site2/20110726/002511e1df690f98c9ce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 r="1935" b="11687"/>
          <a:stretch/>
        </p:blipFill>
        <p:spPr bwMode="auto">
          <a:xfrm>
            <a:off x="0" y="0"/>
            <a:ext cx="9144000" cy="687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519" y="133003"/>
            <a:ext cx="803296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雖然我不能開口唱一首歌，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我卻要對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獻上真誠敬拜，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每時刻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的手牽引我，祢慈愛使我開懷。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09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1873.img.pp.sohu.com.cn/images/blog/2010/6/1/13/21/129a5575309g2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09544" y="133003"/>
            <a:ext cx="6724918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天上雲雀啊！會唱的人們哪！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你們可願代我歌頌上帝無比之美，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我願用耳傾聽，我願用心共鳴，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這發自內心深處最美的聲音。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我真愛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祢！我真愛祢！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27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g.bimg.126.net/photo/aqbwwnU1vRJxQxi8w5GlsQ==/2606458284342331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3" y="16625"/>
            <a:ext cx="4638502" cy="6803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75798" y="429028"/>
            <a:ext cx="2554545" cy="53245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如果我能完整唱一首歌，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那將是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對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感恩和讚美，</a:t>
            </a:r>
            <a:endParaRPr lang="en-US" altLang="zh-TW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苦難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中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給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我安慰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徬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徨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時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給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我智慧。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endParaRPr lang="en-US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360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276.photobucket.com/albums/kk35/webtaiwan/0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727" y="3344470"/>
            <a:ext cx="4580141" cy="32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82" y="912663"/>
            <a:ext cx="3065549" cy="1992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4" name="Picture 4" descr="http://site.henizaiyiqi.com/Public/Js/ueditor/attached/14126127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505" y="3128338"/>
            <a:ext cx="4206240" cy="28426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372142" y="408147"/>
            <a:ext cx="541686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雖然我不能開口唱一首歌，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我卻要對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獻上真誠敬拜，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每時刻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的手牽引我，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祢慈愛使我開懷。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555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www.cpxsm.org/wp-content/uploads/2013/12/%E5%9B%BE%E7%89%8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www2.thu.edu.tw/~teach_art/images/photo/photo_5/speech/961/970410/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6" t="9139"/>
          <a:stretch/>
        </p:blipFill>
        <p:spPr bwMode="auto">
          <a:xfrm rot="1507987">
            <a:off x="733899" y="3715347"/>
            <a:ext cx="3043936" cy="2427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1209544" y="133003"/>
            <a:ext cx="6724918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天上雲雀啊！會唱的人們哪！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你們可願代我歌頌上帝無比之美，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我願用耳傾聽，我願用心共鳴，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這發自內心深處最美的聲音。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我真愛祢！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我真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愛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！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我真愛祢，啊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愛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祢。</a:t>
            </a:r>
            <a:endParaRPr lang="zh-TW" alt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endParaRPr lang="en-US" sz="34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endParaRPr lang="en-US" sz="3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346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</Words>
  <Application>Microsoft Macintosh PowerPoint</Application>
  <PresentationFormat>On-screen Show (4:3)</PresentationFormat>
  <Paragraphs>84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2016-02-02T07:29:44Z</dcterms:created>
  <dcterms:modified xsi:type="dcterms:W3CDTF">2016-02-02T07:30:44Z</dcterms:modified>
</cp:coreProperties>
</file>