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7" d="100"/>
          <a:sy n="97" d="100"/>
        </p:scale>
        <p:origin x="-186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interSettings" Target="printerSettings/printerSettings1.bin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8F497E-9196-0542-A1ED-94D720C09F0E}" type="datetimeFigureOut">
              <a:rPr lang="en-US" smtClean="0"/>
              <a:t>2/1/16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F5E36E-BBF3-5541-9A8D-D2D15D27A6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2934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A7F86C-B13E-4F23-AE94-BDAC843DABBF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65455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AA353-3A61-8A4B-86F1-25241EF1ADFD}" type="datetimeFigureOut">
              <a:rPr lang="en-US" smtClean="0"/>
              <a:t>2/1/16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615F8-46D2-3842-98B5-B190D11CB8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39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AA353-3A61-8A4B-86F1-25241EF1ADFD}" type="datetimeFigureOut">
              <a:rPr lang="en-US" smtClean="0"/>
              <a:t>2/1/16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615F8-46D2-3842-98B5-B190D11CB8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3075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AA353-3A61-8A4B-86F1-25241EF1ADFD}" type="datetimeFigureOut">
              <a:rPr lang="en-US" smtClean="0"/>
              <a:t>2/1/16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615F8-46D2-3842-98B5-B190D11CB8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6411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AA353-3A61-8A4B-86F1-25241EF1ADFD}" type="datetimeFigureOut">
              <a:rPr lang="en-US" smtClean="0"/>
              <a:t>2/1/16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615F8-46D2-3842-98B5-B190D11CB8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939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AA353-3A61-8A4B-86F1-25241EF1ADFD}" type="datetimeFigureOut">
              <a:rPr lang="en-US" smtClean="0"/>
              <a:t>2/1/16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615F8-46D2-3842-98B5-B190D11CB8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185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AA353-3A61-8A4B-86F1-25241EF1ADFD}" type="datetimeFigureOut">
              <a:rPr lang="en-US" smtClean="0"/>
              <a:t>2/1/16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615F8-46D2-3842-98B5-B190D11CB8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991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AA353-3A61-8A4B-86F1-25241EF1ADFD}" type="datetimeFigureOut">
              <a:rPr lang="en-US" smtClean="0"/>
              <a:t>2/1/16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615F8-46D2-3842-98B5-B190D11CB8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785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AA353-3A61-8A4B-86F1-25241EF1ADFD}" type="datetimeFigureOut">
              <a:rPr lang="en-US" smtClean="0"/>
              <a:t>2/1/16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615F8-46D2-3842-98B5-B190D11CB8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8076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AA353-3A61-8A4B-86F1-25241EF1ADFD}" type="datetimeFigureOut">
              <a:rPr lang="en-US" smtClean="0"/>
              <a:t>2/1/16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615F8-46D2-3842-98B5-B190D11CB8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59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AA353-3A61-8A4B-86F1-25241EF1ADFD}" type="datetimeFigureOut">
              <a:rPr lang="en-US" smtClean="0"/>
              <a:t>2/1/16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615F8-46D2-3842-98B5-B190D11CB8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9154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AA353-3A61-8A4B-86F1-25241EF1ADFD}" type="datetimeFigureOut">
              <a:rPr lang="en-US" smtClean="0"/>
              <a:t>2/1/16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615F8-46D2-3842-98B5-B190D11CB8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8721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CAA353-3A61-8A4B-86F1-25241EF1ADFD}" type="datetimeFigureOut">
              <a:rPr lang="en-US" smtClean="0"/>
              <a:t>2/1/16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7615F8-46D2-3842-98B5-B190D11CB8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480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Relationship Id="rId3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4" Type="http://schemas.openxmlformats.org/officeDocument/2006/relationships/image" Target="../media/image10.jpeg"/><Relationship Id="rId5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eg"/><Relationship Id="rId3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jpeg"/><Relationship Id="rId5" Type="http://schemas.openxmlformats.org/officeDocument/2006/relationships/image" Target="../media/image22.jpeg"/><Relationship Id="rId6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4" Type="http://schemas.openxmlformats.org/officeDocument/2006/relationships/image" Target="../media/image27.jpeg"/><Relationship Id="rId5" Type="http://schemas.openxmlformats.org/officeDocument/2006/relationships/image" Target="../media/image28.jpeg"/><Relationship Id="rId6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gif"/><Relationship Id="rId3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eg"/><Relationship Id="rId3" Type="http://schemas.openxmlformats.org/officeDocument/2006/relationships/image" Target="../media/image32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jpeg"/><Relationship Id="rId3" Type="http://schemas.openxmlformats.org/officeDocument/2006/relationships/image" Target="../media/image35.gi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eg"/><Relationship Id="rId3" Type="http://schemas.openxmlformats.org/officeDocument/2006/relationships/image" Target="../media/image36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wormitchurch.org.uk/clientimages/sampleheartlight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85"/>
          <a:stretch/>
        </p:blipFill>
        <p:spPr bwMode="auto">
          <a:xfrm>
            <a:off x="0" y="0"/>
            <a:ext cx="9144000" cy="6877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76199" y="990600"/>
            <a:ext cx="9144000" cy="35317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3200" dirty="0">
                <a:solidFill>
                  <a:schemeClr val="bg1"/>
                </a:solidFill>
                <a:effectLst>
                  <a:glow rad="1270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我聽主一次次呼召，今願跟隨我主的腳步， </a:t>
            </a:r>
          </a:p>
          <a:p>
            <a:pPr algn="ctr"/>
            <a:r>
              <a:rPr lang="zh-TW" altLang="en-US" sz="3200" dirty="0">
                <a:solidFill>
                  <a:schemeClr val="bg1"/>
                </a:solidFill>
                <a:effectLst>
                  <a:glow rad="1270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使我不再完整如故，惟願生命在我有出路； </a:t>
            </a:r>
          </a:p>
          <a:p>
            <a:pPr algn="ctr"/>
            <a:r>
              <a:rPr lang="zh-TW" altLang="en-US" sz="3200" dirty="0">
                <a:solidFill>
                  <a:schemeClr val="bg1"/>
                </a:solidFill>
                <a:effectLst>
                  <a:glow rad="1270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將我種下，直到復活的萌芽， </a:t>
            </a:r>
          </a:p>
          <a:p>
            <a:pPr algn="ctr"/>
            <a:r>
              <a:rPr lang="zh-TW" altLang="en-US" sz="3200" dirty="0">
                <a:solidFill>
                  <a:schemeClr val="bg1"/>
                </a:solidFill>
                <a:effectLst>
                  <a:glow rad="1270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結成滿穗，一粒擴增百倍。 </a:t>
            </a:r>
          </a:p>
          <a:p>
            <a:pPr algn="ctr"/>
            <a:r>
              <a:rPr lang="zh-TW" altLang="en-US" sz="3200" dirty="0">
                <a:solidFill>
                  <a:schemeClr val="bg1"/>
                </a:solidFill>
                <a:effectLst>
                  <a:glow rad="1270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我聽主一次次呼召，今願跟隨我主的腳步， </a:t>
            </a:r>
          </a:p>
          <a:p>
            <a:pPr algn="ctr"/>
            <a:r>
              <a:rPr lang="zh-TW" altLang="en-US" sz="3200" dirty="0">
                <a:solidFill>
                  <a:schemeClr val="bg1"/>
                </a:solidFill>
                <a:effectLst>
                  <a:glow rad="1270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使我不再完整如故，惟願生命在我有出路。</a:t>
            </a:r>
            <a:r>
              <a:rPr lang="zh-TW" altLang="en-US" sz="3150" dirty="0" smtClean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　</a:t>
            </a:r>
          </a:p>
          <a:p>
            <a:pPr algn="ctr"/>
            <a:endParaRPr lang="zh-TW" altLang="en-US" sz="3150" dirty="0"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38538" y="177225"/>
            <a:ext cx="41985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</a:t>
            </a:r>
            <a:r>
              <a:rPr lang="zh-TW" altLang="en-US" sz="3200" u="sng" dirty="0">
                <a:solidFill>
                  <a:schemeClr val="bg1"/>
                </a:solidFill>
                <a:effectLst>
                  <a:glow rad="1270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我們是一粒粒麥子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</a:t>
            </a:r>
            <a:endParaRPr lang="en-US" sz="3200" dirty="0">
              <a:solidFill>
                <a:schemeClr val="bg1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29600" y="300335"/>
            <a:ext cx="6142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/2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2" descr="http://www.uponthisrock.com/powerpointbacks/autumnfish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202251" y="2220805"/>
            <a:ext cx="67212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 smtClean="0"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詩篇</a:t>
            </a:r>
            <a:r>
              <a:rPr lang="zh-TW" altLang="en-US" sz="4000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en-US" altLang="zh-CN" sz="38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131</a:t>
            </a:r>
            <a:endParaRPr lang="en-US" altLang="zh-CN" sz="3800" dirty="0" smtClean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52600" y="738426"/>
            <a:ext cx="5955476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請翻閱座位前的聖經</a:t>
            </a:r>
            <a:endParaRPr lang="en-US" sz="50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16598" y="1600200"/>
            <a:ext cx="361829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舊約</a:t>
            </a:r>
            <a:r>
              <a:rPr lang="zh-TW" altLang="en-US" sz="40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第 </a:t>
            </a:r>
            <a:r>
              <a:rPr lang="en-US" altLang="zh-CN" sz="4000" u="sng" dirty="0" smtClean="0">
                <a:solidFill>
                  <a:srgbClr val="FF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601</a:t>
            </a:r>
            <a:r>
              <a:rPr lang="zh-CN" altLang="en-US" sz="40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zh-TW" altLang="en-US" sz="40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頁</a:t>
            </a:r>
            <a:endParaRPr lang="en-US" sz="4000" dirty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020316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hatremainsnow.com/wp-content/uploads/2012/01/Virtue-e132651634453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171343" y="3979185"/>
            <a:ext cx="480131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6000" dirty="0" smtClean="0">
                <a:solidFill>
                  <a:srgbClr val="FFC000">
                    <a:lumMod val="60000"/>
                    <a:lumOff val="40000"/>
                  </a:srgbClr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『</a:t>
            </a:r>
            <a:r>
              <a:rPr lang="zh-TW" altLang="en-US" sz="6000" dirty="0" smtClean="0">
                <a:solidFill>
                  <a:srgbClr val="FFC000">
                    <a:lumMod val="60000"/>
                    <a:lumOff val="40000"/>
                  </a:srgbClr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信徒三德</a:t>
            </a:r>
            <a:r>
              <a:rPr lang="en-US" altLang="zh-TW" sz="6000" dirty="0" smtClean="0">
                <a:solidFill>
                  <a:srgbClr val="FFC000">
                    <a:lumMod val="60000"/>
                    <a:lumOff val="40000"/>
                  </a:srgbClr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』</a:t>
            </a:r>
            <a:endParaRPr lang="en-US" sz="6000" dirty="0">
              <a:solidFill>
                <a:srgbClr val="FFC000">
                  <a:lumMod val="60000"/>
                  <a:lumOff val="40000"/>
                </a:srgbClr>
              </a:solidFill>
              <a:effectLst>
                <a:glow rad="1016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59914" y="428172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FFFF99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主日信息</a:t>
            </a:r>
            <a:endParaRPr lang="en-US" sz="4000" dirty="0">
              <a:solidFill>
                <a:srgbClr val="FFFF99"/>
              </a:solidFill>
              <a:effectLst>
                <a:glow rad="1016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73229" y="5907314"/>
            <a:ext cx="25442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FFFF99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薛忠勇</a:t>
            </a:r>
            <a:r>
              <a:rPr lang="zh-TW" altLang="en-US" sz="3200" dirty="0" smtClean="0">
                <a:solidFill>
                  <a:srgbClr val="FFFF99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弟兄</a:t>
            </a:r>
            <a:endParaRPr lang="en-US" sz="3200" dirty="0">
              <a:solidFill>
                <a:srgbClr val="FFFF99"/>
              </a:solidFill>
              <a:effectLst>
                <a:glow rad="1016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5115" y="6014161"/>
            <a:ext cx="211147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srgbClr val="FFFF99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1/31/2016</a:t>
            </a:r>
            <a:endParaRPr lang="en-US" sz="3400" dirty="0">
              <a:solidFill>
                <a:srgbClr val="FFFF99"/>
              </a:solidFill>
              <a:effectLst>
                <a:glow rad="1016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64164" y="4888951"/>
            <a:ext cx="2215671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srgbClr val="FFFF99"/>
                </a:solidFill>
                <a:effectLst>
                  <a:glow rad="635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(</a:t>
            </a:r>
            <a:r>
              <a:rPr lang="zh-TW" altLang="en-US" sz="3400" dirty="0" smtClean="0">
                <a:solidFill>
                  <a:srgbClr val="FFFF99"/>
                </a:solidFill>
                <a:effectLst>
                  <a:glow rad="635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詩篇 </a:t>
            </a:r>
            <a:r>
              <a:rPr lang="en-US" altLang="zh-TW" sz="3400" dirty="0" smtClean="0">
                <a:solidFill>
                  <a:srgbClr val="FFFF99"/>
                </a:solidFill>
                <a:effectLst>
                  <a:glow rad="635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131)</a:t>
            </a:r>
            <a:endParaRPr lang="en-US" sz="3400" dirty="0">
              <a:solidFill>
                <a:srgbClr val="FFFF99"/>
              </a:solidFill>
              <a:effectLst>
                <a:glow rad="635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089669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i.ytimg.com/vi/bArc7F6Z5TY/maxresdefault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53"/>
          <a:stretch/>
        </p:blipFill>
        <p:spPr bwMode="auto">
          <a:xfrm>
            <a:off x="0" y="0"/>
            <a:ext cx="9157546" cy="6957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44928" y="68943"/>
            <a:ext cx="786946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精短的</a:t>
            </a:r>
            <a:r>
              <a:rPr lang="en-US" altLang="zh-TW" sz="4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『</a:t>
            </a:r>
            <a:r>
              <a:rPr lang="zh-TW" altLang="en-US" sz="4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上行之詩</a:t>
            </a:r>
            <a:r>
              <a:rPr lang="en-US" altLang="zh-TW" sz="4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』</a:t>
            </a:r>
          </a:p>
          <a:p>
            <a:r>
              <a:rPr lang="en-US" altLang="zh-TW" sz="40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</a:t>
            </a:r>
            <a:r>
              <a:rPr lang="en-US" altLang="zh-TW" sz="4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                      </a:t>
            </a:r>
            <a:r>
              <a:rPr lang="en-US" altLang="zh-TW" sz="3400" dirty="0" smtClean="0"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(134</a:t>
            </a:r>
            <a:r>
              <a:rPr lang="zh-TW" altLang="en-US" sz="3400" dirty="0" smtClean="0"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、</a:t>
            </a:r>
            <a:r>
              <a:rPr lang="en-US" altLang="zh-TW" sz="3400" dirty="0" smtClean="0"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131</a:t>
            </a:r>
            <a:r>
              <a:rPr lang="zh-TW" altLang="en-US" sz="3400" dirty="0" smtClean="0"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、</a:t>
            </a:r>
            <a:r>
              <a:rPr lang="en-US" altLang="zh-TW" sz="3400" dirty="0" smtClean="0"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133)</a:t>
            </a:r>
            <a:endParaRPr lang="en-US" sz="3400" dirty="0">
              <a:solidFill>
                <a:srgbClr val="4472C4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01907874"/>
      </p:ext>
    </p:extLst>
  </p:cSld>
  <p:clrMapOvr>
    <a:masterClrMapping/>
  </p:clrMapOvr>
  <p:transition xmlns:p14="http://schemas.microsoft.com/office/powerpoint/2010/main" spd="slow">
    <p:wipe dir="u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s://s-media-cache-ak0.pinimg.com/736x/c3/66/e2/c366e23b3bb15752e6871dacc3eb527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9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://www.fancyicons.com/download/?id=3819&amp;t=png&amp;s=25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583668" cy="3583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787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i.ytimg.com/vi/K7I9jXzEDvY/maxresdefaul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26362" y="1808842"/>
            <a:ext cx="3092513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第一節  </a:t>
            </a:r>
            <a:r>
              <a:rPr lang="zh-TW" altLang="en-US" sz="4000" dirty="0" smtClean="0">
                <a:solidFill>
                  <a:prstClr val="white"/>
                </a:solidFill>
                <a:effectLst>
                  <a:glow rad="101600">
                    <a:srgbClr val="FFC000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心志</a:t>
            </a:r>
            <a:endParaRPr lang="en-US" altLang="zh-TW" sz="4000" dirty="0" smtClean="0">
              <a:solidFill>
                <a:prstClr val="white"/>
              </a:solidFill>
              <a:effectLst>
                <a:glow rad="101600">
                  <a:srgbClr val="FFC000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  <a:p>
            <a:pPr>
              <a:lnSpc>
                <a:spcPts val="2400"/>
              </a:lnSpc>
            </a:pPr>
            <a:endParaRPr lang="en-US" sz="4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  <a:p>
            <a:r>
              <a:rPr lang="zh-TW" altLang="en-US" sz="4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第二節  </a:t>
            </a:r>
            <a:r>
              <a:rPr lang="zh-TW" altLang="en-US" sz="4000" dirty="0" smtClean="0">
                <a:solidFill>
                  <a:prstClr val="white"/>
                </a:solidFill>
                <a:effectLst>
                  <a:glow rad="101600">
                    <a:srgbClr val="FFC000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經歷</a:t>
            </a:r>
            <a:endParaRPr lang="en-US" altLang="zh-TW" sz="4000" dirty="0" smtClean="0">
              <a:solidFill>
                <a:prstClr val="white"/>
              </a:solidFill>
              <a:effectLst>
                <a:glow rad="101600">
                  <a:srgbClr val="FFC000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  <a:p>
            <a:pPr>
              <a:lnSpc>
                <a:spcPts val="2400"/>
              </a:lnSpc>
            </a:pPr>
            <a:endParaRPr lang="en-US" sz="4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  <a:p>
            <a:r>
              <a:rPr lang="zh-TW" altLang="en-US" sz="4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第三節  </a:t>
            </a:r>
            <a:r>
              <a:rPr lang="zh-TW" altLang="en-US" sz="4000" dirty="0" smtClean="0">
                <a:solidFill>
                  <a:prstClr val="white"/>
                </a:solidFill>
                <a:effectLst>
                  <a:glow rad="101600">
                    <a:srgbClr val="FFC000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勸告</a:t>
            </a:r>
            <a:endParaRPr lang="en-US" sz="4000" dirty="0">
              <a:solidFill>
                <a:prstClr val="white"/>
              </a:solidFill>
              <a:effectLst>
                <a:glow rad="101600">
                  <a:srgbClr val="FFC000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</p:txBody>
      </p:sp>
      <p:sp>
        <p:nvSpPr>
          <p:cNvPr id="3" name="Oval 2"/>
          <p:cNvSpPr/>
          <p:nvPr/>
        </p:nvSpPr>
        <p:spPr>
          <a:xfrm>
            <a:off x="571500" y="141147"/>
            <a:ext cx="1433274" cy="90388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18875" y="1808841"/>
            <a:ext cx="276762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0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(</a:t>
            </a:r>
            <a:r>
              <a:rPr lang="zh-TW" altLang="en-US" sz="40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對上帝說</a:t>
            </a:r>
            <a:r>
              <a:rPr lang="en-US" altLang="zh-TW" sz="40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)</a:t>
            </a:r>
          </a:p>
          <a:p>
            <a:pPr>
              <a:lnSpc>
                <a:spcPts val="2400"/>
              </a:lnSpc>
            </a:pPr>
            <a:endParaRPr lang="en-US" sz="4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  <a:p>
            <a:r>
              <a:rPr lang="en-US" altLang="zh-TW" sz="40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(</a:t>
            </a:r>
            <a:r>
              <a:rPr lang="zh-TW" altLang="en-US" sz="40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對自己說</a:t>
            </a:r>
            <a:r>
              <a:rPr lang="en-US" altLang="zh-TW" sz="40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)</a:t>
            </a:r>
            <a:r>
              <a:rPr lang="zh-TW" altLang="en-US" sz="40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  </a:t>
            </a:r>
            <a:endParaRPr lang="en-US" altLang="zh-TW" sz="4000" dirty="0" smtClean="0">
              <a:solidFill>
                <a:prstClr val="white"/>
              </a:solidFill>
              <a:effectLst>
                <a:glow rad="101600">
                  <a:srgbClr val="FFC000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  <a:p>
            <a:pPr>
              <a:lnSpc>
                <a:spcPts val="2400"/>
              </a:lnSpc>
            </a:pPr>
            <a:endParaRPr lang="en-US" sz="4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  <a:p>
            <a:r>
              <a:rPr lang="en-US" altLang="zh-TW" sz="40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(</a:t>
            </a:r>
            <a:r>
              <a:rPr lang="zh-TW" altLang="en-US" sz="40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對別人說</a:t>
            </a:r>
            <a:r>
              <a:rPr lang="en-US" altLang="zh-TW" sz="40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)</a:t>
            </a:r>
            <a:r>
              <a:rPr lang="zh-TW" altLang="en-US" sz="4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  </a:t>
            </a:r>
            <a:endParaRPr lang="en-US" sz="4000" dirty="0">
              <a:solidFill>
                <a:prstClr val="white"/>
              </a:solidFill>
              <a:effectLst>
                <a:glow rad="101600">
                  <a:srgbClr val="FFC000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87904" y="1808841"/>
            <a:ext cx="276762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000" dirty="0">
                <a:solidFill>
                  <a:prstClr val="white"/>
                </a:solidFill>
                <a:effectLst>
                  <a:glow rad="101600">
                    <a:srgbClr val="70AD47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  <a:sym typeface="Wingdings 3" panose="05040102010807070707" pitchFamily="18" charset="2"/>
              </a:rPr>
              <a:t></a:t>
            </a:r>
            <a:r>
              <a:rPr lang="en-US" altLang="zh-TW" sz="4000" dirty="0" smtClean="0">
                <a:solidFill>
                  <a:prstClr val="white"/>
                </a:solidFill>
                <a:effectLst>
                  <a:glow rad="101600">
                    <a:srgbClr val="70AD47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 </a:t>
            </a:r>
            <a:r>
              <a:rPr lang="zh-TW" altLang="en-US" sz="4000" dirty="0" smtClean="0">
                <a:solidFill>
                  <a:prstClr val="white"/>
                </a:solidFill>
                <a:effectLst>
                  <a:glow rad="101600">
                    <a:srgbClr val="70AD47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謙卑</a:t>
            </a:r>
            <a:endParaRPr lang="en-US" altLang="zh-TW" sz="4000" dirty="0" smtClean="0">
              <a:solidFill>
                <a:prstClr val="white"/>
              </a:solidFill>
              <a:effectLst>
                <a:glow rad="101600">
                  <a:srgbClr val="70AD47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  <a:p>
            <a:pPr>
              <a:lnSpc>
                <a:spcPts val="2400"/>
              </a:lnSpc>
            </a:pPr>
            <a:endParaRPr lang="en-US" altLang="zh-TW" sz="4000" dirty="0" smtClean="0">
              <a:solidFill>
                <a:prstClr val="white"/>
              </a:solidFill>
              <a:effectLst>
                <a:glow rad="101600">
                  <a:srgbClr val="4472C4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  <a:p>
            <a:r>
              <a:rPr lang="en-US" altLang="zh-TW" sz="4000" dirty="0" smtClean="0">
                <a:solidFill>
                  <a:prstClr val="white"/>
                </a:solidFill>
                <a:effectLst>
                  <a:glow rad="101600">
                    <a:srgbClr val="70AD47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  <a:sym typeface="Wingdings 3" panose="05040102010807070707" pitchFamily="18" charset="2"/>
              </a:rPr>
              <a:t></a:t>
            </a:r>
            <a:r>
              <a:rPr lang="en-US" altLang="zh-TW" sz="4000" dirty="0" smtClean="0">
                <a:solidFill>
                  <a:prstClr val="white"/>
                </a:solidFill>
                <a:effectLst>
                  <a:glow rad="101600">
                    <a:srgbClr val="70AD47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 </a:t>
            </a:r>
            <a:r>
              <a:rPr lang="zh-TW" altLang="en-US" sz="4000" dirty="0" smtClean="0">
                <a:solidFill>
                  <a:prstClr val="white"/>
                </a:solidFill>
                <a:effectLst>
                  <a:glow rad="101600">
                    <a:srgbClr val="70AD47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平靜  </a:t>
            </a:r>
            <a:endParaRPr lang="en-US" altLang="zh-TW" sz="4000" dirty="0" smtClean="0">
              <a:solidFill>
                <a:prstClr val="white"/>
              </a:solidFill>
              <a:effectLst>
                <a:glow rad="101600">
                  <a:srgbClr val="70AD47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  <a:p>
            <a:pPr>
              <a:lnSpc>
                <a:spcPts val="2400"/>
              </a:lnSpc>
            </a:pPr>
            <a:endParaRPr lang="en-US" sz="4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  <a:p>
            <a:r>
              <a:rPr lang="zh-TW" altLang="en-US" sz="4000" dirty="0" smtClean="0">
                <a:solidFill>
                  <a:prstClr val="white"/>
                </a:solidFill>
                <a:effectLst>
                  <a:glow rad="101600">
                    <a:srgbClr val="70AD47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  <a:sym typeface="Wingdings 3" panose="05040102010807070707" pitchFamily="18" charset="2"/>
              </a:rPr>
              <a:t> </a:t>
            </a:r>
            <a:r>
              <a:rPr lang="zh-TW" altLang="en-US" sz="4000" dirty="0" smtClean="0">
                <a:solidFill>
                  <a:prstClr val="white"/>
                </a:solidFill>
                <a:effectLst>
                  <a:glow rad="101600">
                    <a:srgbClr val="70AD47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信賴</a:t>
            </a:r>
            <a:endParaRPr lang="en-US" sz="4000" dirty="0">
              <a:solidFill>
                <a:prstClr val="white"/>
              </a:solidFill>
              <a:effectLst>
                <a:glow rad="101600">
                  <a:srgbClr val="70AD47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38299162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cdn1.pastorgraphics.com/thumbs/13345_Psalm_131_cn_s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77585" y="163286"/>
            <a:ext cx="444384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一</a:t>
            </a:r>
            <a:r>
              <a:rPr lang="en-US" altLang="zh-TW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. </a:t>
            </a:r>
            <a:r>
              <a:rPr lang="zh-TW" altLang="en-US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『謙卑</a:t>
            </a:r>
            <a:r>
              <a:rPr lang="en-US" altLang="zh-TW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』</a:t>
            </a:r>
            <a:r>
              <a:rPr lang="en-US" altLang="zh-TW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(</a:t>
            </a:r>
            <a:r>
              <a:rPr lang="zh-TW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第</a:t>
            </a:r>
            <a:r>
              <a:rPr lang="zh-TW" altLang="en-US" sz="3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一</a:t>
            </a:r>
            <a:r>
              <a:rPr lang="zh-TW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節</a:t>
            </a:r>
            <a:r>
              <a:rPr lang="en-US" altLang="zh-TW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)</a:t>
            </a:r>
            <a:endParaRPr lang="en-US" sz="30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  <a:p>
            <a:endParaRPr lang="en-US" sz="4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</p:txBody>
      </p:sp>
      <p:pic>
        <p:nvPicPr>
          <p:cNvPr id="5124" name="Picture 4" descr="http://www.pbs.org/wgbh/amex/carnegie/images/main_middl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1717" y="4296816"/>
            <a:ext cx="5019514" cy="2383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053345" y="4570601"/>
            <a:ext cx="707886" cy="183640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鋼鐵大王</a:t>
            </a:r>
            <a:endParaRPr lang="en-US" sz="3400" dirty="0">
              <a:solidFill>
                <a:srgbClr val="C00000"/>
              </a:solidFill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</p:txBody>
      </p:sp>
      <p:pic>
        <p:nvPicPr>
          <p:cNvPr id="5126" name="Picture 6" descr="http://img.xcitefun.net/users/2011/07/257958,xcitefun-wilting-flower-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4119" y="1241039"/>
            <a:ext cx="2837778" cy="354722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ttp://assets.inhabitat.com/wp-content/blogs.dir/1/files/2012/09/Watermelon-Seed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017" y="3485766"/>
            <a:ext cx="3894980" cy="29212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948876" y="871172"/>
            <a:ext cx="326243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prstClr val="white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心不狂傲</a:t>
            </a:r>
            <a:endParaRPr lang="en-US" altLang="zh-TW" sz="4000" dirty="0" smtClean="0">
              <a:solidFill>
                <a:prstClr val="white"/>
              </a:solidFill>
              <a:effectLst>
                <a:glow rad="101600">
                  <a:srgbClr val="FF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  <a:p>
            <a:r>
              <a:rPr lang="zh-TW" altLang="en-US" sz="4000" dirty="0" smtClean="0">
                <a:solidFill>
                  <a:prstClr val="white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眼不高大</a:t>
            </a:r>
            <a:endParaRPr lang="en-US" altLang="zh-TW" sz="4000" dirty="0" smtClean="0">
              <a:solidFill>
                <a:prstClr val="white"/>
              </a:solidFill>
              <a:effectLst>
                <a:glow rad="101600">
                  <a:srgbClr val="FF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  <a:p>
            <a:r>
              <a:rPr lang="zh-TW" altLang="en-US" sz="4000" dirty="0" smtClean="0">
                <a:solidFill>
                  <a:prstClr val="white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不敢任意妄行</a:t>
            </a:r>
            <a:endParaRPr lang="en-US" sz="4000" dirty="0">
              <a:solidFill>
                <a:prstClr val="white"/>
              </a:solidFill>
              <a:effectLst>
                <a:glow rad="101600">
                  <a:srgbClr val="FF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306404" y="871172"/>
            <a:ext cx="1141659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prstClr val="white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  <a:sym typeface="Wingdings 3" panose="05040102010807070707" pitchFamily="18" charset="2"/>
              </a:rPr>
              <a:t> </a:t>
            </a:r>
            <a:r>
              <a:rPr lang="zh-TW" altLang="en-US" sz="4000" dirty="0" smtClean="0">
                <a:solidFill>
                  <a:prstClr val="white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心</a:t>
            </a:r>
            <a:endParaRPr lang="en-US" altLang="zh-TW" sz="4000" dirty="0" smtClean="0">
              <a:solidFill>
                <a:prstClr val="white"/>
              </a:solidFill>
              <a:effectLst>
                <a:glow rad="101600">
                  <a:srgbClr val="FF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  <a:p>
            <a:r>
              <a:rPr lang="zh-TW" altLang="en-US" sz="4000" dirty="0" smtClean="0">
                <a:solidFill>
                  <a:prstClr val="white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  <a:sym typeface="Wingdings 3" panose="05040102010807070707" pitchFamily="18" charset="2"/>
              </a:rPr>
              <a:t> </a:t>
            </a:r>
            <a:r>
              <a:rPr lang="zh-TW" altLang="en-US" sz="4000" dirty="0" smtClean="0">
                <a:solidFill>
                  <a:prstClr val="white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眼</a:t>
            </a:r>
            <a:endParaRPr lang="en-US" altLang="zh-TW" sz="4000" dirty="0" smtClean="0">
              <a:solidFill>
                <a:prstClr val="white"/>
              </a:solidFill>
              <a:effectLst>
                <a:glow rad="101600">
                  <a:srgbClr val="FF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  <a:p>
            <a:r>
              <a:rPr lang="zh-TW" altLang="en-US" sz="4000" dirty="0" smtClean="0">
                <a:solidFill>
                  <a:prstClr val="white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  <a:sym typeface="Wingdings 3" panose="05040102010807070707" pitchFamily="18" charset="2"/>
              </a:rPr>
              <a:t> </a:t>
            </a:r>
            <a:r>
              <a:rPr lang="zh-TW" altLang="en-US" sz="4000" dirty="0">
                <a:solidFill>
                  <a:prstClr val="white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  <a:sym typeface="Wingdings 3" panose="05040102010807070707" pitchFamily="18" charset="2"/>
              </a:rPr>
              <a:t>身</a:t>
            </a:r>
            <a:endParaRPr lang="en-US" sz="4000" dirty="0">
              <a:solidFill>
                <a:prstClr val="white"/>
              </a:solidFill>
              <a:effectLst>
                <a:glow rad="101600">
                  <a:srgbClr val="FF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6563067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" dur="2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ww.edwindearborn.com/wp-content/uploads/2013/10/18747660_m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80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633186" y="106155"/>
            <a:ext cx="172354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6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野心</a:t>
            </a:r>
            <a:endParaRPr lang="en-US" sz="6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</p:txBody>
      </p:sp>
      <p:sp>
        <p:nvSpPr>
          <p:cNvPr id="3" name="Down Arrow 2"/>
          <p:cNvSpPr/>
          <p:nvPr/>
        </p:nvSpPr>
        <p:spPr>
          <a:xfrm rot="16990580">
            <a:off x="7436673" y="665101"/>
            <a:ext cx="555172" cy="555171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047812" y="664186"/>
            <a:ext cx="738664" cy="593527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雄心、志向、抱負、上進心</a:t>
            </a:r>
            <a:r>
              <a:rPr lang="en-US" altLang="zh-TW" sz="36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...</a:t>
            </a:r>
            <a:endParaRPr lang="en-US" sz="36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29620" y="1409001"/>
            <a:ext cx="1107996" cy="240065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6000" dirty="0" smtClean="0">
                <a:solidFill>
                  <a:srgbClr val="FFFF99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越了軌</a:t>
            </a:r>
            <a:endParaRPr lang="en-US" sz="6000" dirty="0">
              <a:solidFill>
                <a:srgbClr val="FFFF99"/>
              </a:solidFill>
              <a:effectLst>
                <a:glow rad="1397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70346674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www.netivotolam.com/wp-content/uploads/2014/10/50050091a43c80ce054d0a758b48046f0d7c0de7570e5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090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://tancosin.com/wp-content/uploads/2012/12/company-phon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2" y="2898548"/>
            <a:ext cx="5538736" cy="35725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TextBox 1"/>
          <p:cNvSpPr txBox="1"/>
          <p:nvPr/>
        </p:nvSpPr>
        <p:spPr>
          <a:xfrm>
            <a:off x="366449" y="145143"/>
            <a:ext cx="84180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野心 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= 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把發展在基督裡成長的精力來建造</a:t>
            </a:r>
            <a:r>
              <a:rPr lang="zh-TW" altLang="en-US" sz="3200" dirty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自己</a:t>
            </a:r>
            <a:endParaRPr lang="en-US" altLang="zh-TW" sz="3200" dirty="0" smtClean="0">
              <a:solidFill>
                <a:prstClr val="white"/>
              </a:solidFill>
              <a:effectLst>
                <a:glow rad="1016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       </a:t>
            </a:r>
            <a:r>
              <a:rPr lang="zh-TW" altLang="en-US" sz="24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 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的巴別塔                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∼</a:t>
            </a:r>
            <a:r>
              <a:rPr lang="en-US" altLang="zh-TW" sz="3200" i="1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華康雅藝體 Std W6" panose="040B0600000000000000" pitchFamily="82" charset="-120"/>
              </a:rPr>
              <a:t>Eugene Peterson</a:t>
            </a:r>
            <a:endParaRPr lang="en-US" sz="3200" i="1" dirty="0">
              <a:solidFill>
                <a:prstClr val="white"/>
              </a:solidFill>
              <a:effectLst>
                <a:glow rad="1016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01618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blog.adw.org/wp-content/uploads/2015/08/blog8.9.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620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66449" y="145143"/>
            <a:ext cx="84180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謙卑 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= 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並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不是故意把自己想得很差，很不行，</a:t>
            </a:r>
            <a:endParaRPr lang="en-US" altLang="zh-TW" sz="3200" dirty="0" smtClean="0">
              <a:solidFill>
                <a:prstClr val="white"/>
              </a:solidFill>
              <a:effectLst>
                <a:glow rad="1016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       </a:t>
            </a:r>
            <a:r>
              <a:rPr lang="zh-TW" altLang="en-US" sz="24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 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而是根本不去想自己！      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∼</a:t>
            </a:r>
            <a:r>
              <a:rPr lang="zh-TW" altLang="en-US" sz="3200" i="1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華康雅藝體 Std W6" panose="040B0600000000000000" pitchFamily="82" charset="-120"/>
              </a:rPr>
              <a:t>慕安德烈</a:t>
            </a:r>
            <a:r>
              <a:rPr lang="en-US" altLang="zh-TW" sz="3200" i="1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華康雅藝體 Std W6" panose="040B0600000000000000" pitchFamily="82" charset="-120"/>
              </a:rPr>
              <a:t> </a:t>
            </a:r>
            <a:endParaRPr lang="en-US" sz="3200" i="1" dirty="0">
              <a:solidFill>
                <a:prstClr val="white"/>
              </a:solidFill>
              <a:effectLst>
                <a:glow rad="1016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99473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https://fatherjaymello.files.wordpress.com/2015/04/jesus-cros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0993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10170" y="142441"/>
            <a:ext cx="32127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腓立比 </a:t>
            </a:r>
            <a:r>
              <a:rPr lang="en-US" altLang="zh-TW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2:5-8</a:t>
            </a:r>
            <a:endParaRPr lang="en-US" sz="4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635976" y="3036384"/>
            <a:ext cx="2236510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反倒虛己</a:t>
            </a:r>
            <a:endParaRPr lang="en-US" altLang="zh-TW" sz="4000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  <a:p>
            <a:endParaRPr lang="en-US" altLang="zh-TW" sz="40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  <a:p>
            <a:r>
              <a:rPr lang="zh-TW" altLang="en-US" sz="4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成為奴僕</a:t>
            </a:r>
            <a:endParaRPr lang="en-US" altLang="zh-TW" sz="4000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  <a:p>
            <a:endParaRPr lang="en-US" altLang="zh-TW" sz="40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  <a:p>
            <a:r>
              <a:rPr lang="zh-TW" altLang="en-US" sz="4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順服至死</a:t>
            </a:r>
            <a:endParaRPr lang="en-US" altLang="zh-TW" sz="4000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  <a:p>
            <a:endParaRPr lang="en-US" altLang="zh-TW" sz="40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</p:txBody>
      </p:sp>
      <p:sp>
        <p:nvSpPr>
          <p:cNvPr id="2" name="Down Arrow 1"/>
          <p:cNvSpPr/>
          <p:nvPr/>
        </p:nvSpPr>
        <p:spPr>
          <a:xfrm>
            <a:off x="7452152" y="3797300"/>
            <a:ext cx="604157" cy="489858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Down Arrow 6"/>
          <p:cNvSpPr/>
          <p:nvPr/>
        </p:nvSpPr>
        <p:spPr>
          <a:xfrm>
            <a:off x="7452152" y="5048074"/>
            <a:ext cx="604157" cy="489858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64727" y="992768"/>
            <a:ext cx="84180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       </a:t>
            </a:r>
            <a:r>
              <a:rPr lang="zh-TW" altLang="en-US" sz="2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 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我心裡柔和謙卑</a:t>
            </a:r>
            <a:endParaRPr lang="en-US" altLang="zh-TW" sz="3200" dirty="0" smtClean="0">
              <a:solidFill>
                <a:prstClr val="white"/>
              </a:solidFill>
              <a:effectLst>
                <a:glow rad="1016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       </a:t>
            </a:r>
            <a:r>
              <a:rPr lang="zh-TW" altLang="en-US" sz="24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 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你們要學我的樣式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    </a:t>
            </a:r>
            <a:endParaRPr lang="en-US" altLang="zh-TW" sz="3200" dirty="0" smtClean="0">
              <a:solidFill>
                <a:prstClr val="white"/>
              </a:solidFill>
              <a:effectLst>
                <a:glow rad="1016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en-US" altLang="zh-TW" sz="3200" dirty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      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∼</a:t>
            </a:r>
            <a:r>
              <a:rPr lang="zh-TW" altLang="en-US" sz="3200" i="1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華康雅藝體 Std W6" panose="040B0600000000000000" pitchFamily="82" charset="-120"/>
              </a:rPr>
              <a:t>太</a:t>
            </a:r>
            <a:r>
              <a:rPr lang="en-US" altLang="zh-TW" sz="3200" i="1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華康雅藝體 Std W6" panose="040B0600000000000000" pitchFamily="82" charset="-120"/>
              </a:rPr>
              <a:t>11:29 </a:t>
            </a:r>
            <a:endParaRPr lang="en-US" sz="3200" i="1" dirty="0">
              <a:solidFill>
                <a:prstClr val="white"/>
              </a:solidFill>
              <a:effectLst>
                <a:glow rad="1016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90986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 animBg="1"/>
      <p:bldP spid="7" grpId="0" animBg="1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43850" t="30580" r="10218" b="23215"/>
          <a:stretch/>
        </p:blipFill>
        <p:spPr>
          <a:xfrm>
            <a:off x="244929" y="298785"/>
            <a:ext cx="7209088" cy="407727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43724" t="30804" r="10093" b="23437"/>
          <a:stretch/>
        </p:blipFill>
        <p:spPr>
          <a:xfrm>
            <a:off x="244929" y="298784"/>
            <a:ext cx="7319198" cy="407727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l="44604" t="35268" r="14860" b="24331"/>
          <a:stretch/>
        </p:blipFill>
        <p:spPr>
          <a:xfrm>
            <a:off x="244929" y="298783"/>
            <a:ext cx="7479990" cy="419157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44929" y="4649127"/>
            <a:ext cx="787908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神阻擋驕傲的人，賜恩給謙卑的人</a:t>
            </a:r>
            <a:endParaRPr lang="en-US" altLang="zh-TW" sz="40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  <a:p>
            <a:r>
              <a:rPr lang="en-US" sz="40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 </a:t>
            </a:r>
            <a:r>
              <a:rPr lang="en-US" sz="4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                                 </a:t>
            </a:r>
            <a:r>
              <a:rPr lang="en-US" altLang="zh-TW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(</a:t>
            </a:r>
            <a:r>
              <a:rPr lang="zh-TW" altLang="en-US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彼前 </a:t>
            </a:r>
            <a:r>
              <a:rPr lang="en-US" altLang="zh-TW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5:5)</a:t>
            </a:r>
            <a:endParaRPr lang="en-US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2249027"/>
      </p:ext>
    </p:extLst>
  </p:cSld>
  <p:clrMapOvr>
    <a:masterClrMapping/>
  </p:clrMapOvr>
  <p:transition xmlns:p14="http://schemas.microsoft.com/office/powerpoint/2010/main" spd="slow">
    <p:wheel spokes="1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cdn1.pastorgraphics.com/thumbs/13345_Psalm_131_cn_s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77585" y="163286"/>
            <a:ext cx="444384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二</a:t>
            </a:r>
            <a:r>
              <a:rPr lang="en-US" altLang="zh-TW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. </a:t>
            </a:r>
            <a:r>
              <a:rPr lang="zh-TW" altLang="en-US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『平靜</a:t>
            </a:r>
            <a:r>
              <a:rPr lang="en-US" altLang="zh-TW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』</a:t>
            </a:r>
            <a:r>
              <a:rPr lang="en-US" altLang="zh-TW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(</a:t>
            </a:r>
            <a:r>
              <a:rPr lang="zh-TW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第二節</a:t>
            </a:r>
            <a:r>
              <a:rPr lang="en-US" altLang="zh-TW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)</a:t>
            </a:r>
            <a:endParaRPr lang="en-US" sz="30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  <a:p>
            <a:endParaRPr lang="en-US" sz="4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</p:txBody>
      </p:sp>
      <p:pic>
        <p:nvPicPr>
          <p:cNvPr id="10242" name="Picture 2" descr="http://cdn.dailypost.ng/wp-content/uploads/2015/09/Noise-pollution.png?a1f46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871172"/>
            <a:ext cx="7968343" cy="5986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://l.thumbs.canstockphoto.com/canstock157938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20429">
            <a:off x="3358" y="5144749"/>
            <a:ext cx="1606898" cy="160689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http://2.bp.blogspot.com/-orgIf7NAN2g/UYrzVMg2CUI/AAAAAAAAALs/cgTrJSEHUj8/s1600/Girls-Listen-Music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871170"/>
            <a:ext cx="9133765" cy="5986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 descr="http://modsquad.com/wp-content/uploads/2015/01/Road-Trip-Kit-Sidebar-Image-Gear-Patrol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689" y="885321"/>
            <a:ext cx="9159453" cy="563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080747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 invX="1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www.parasailingpanamacitybeach.com/images/sunset-parasailing-gallery-1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66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3851" y="410999"/>
            <a:ext cx="895629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prstClr val="white"/>
                </a:solidFill>
                <a:effectLst>
                  <a:glow rad="1016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『得力在乎歸回安息，平靜在乎平靜安穩</a:t>
            </a:r>
            <a:r>
              <a:rPr lang="en-US" altLang="zh-TW" sz="3600" dirty="0" smtClean="0">
                <a:solidFill>
                  <a:prstClr val="white"/>
                </a:solidFill>
                <a:effectLst>
                  <a:glow rad="1016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』</a:t>
            </a:r>
          </a:p>
          <a:p>
            <a:r>
              <a:rPr lang="en-US" sz="3000" dirty="0">
                <a:solidFill>
                  <a:prstClr val="white"/>
                </a:solidFill>
                <a:effectLst>
                  <a:glow rad="1016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</a:t>
            </a:r>
            <a:r>
              <a:rPr lang="en-US" sz="3000" dirty="0" smtClean="0">
                <a:solidFill>
                  <a:prstClr val="white"/>
                </a:solidFill>
                <a:effectLst>
                  <a:glow rad="1016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                                            </a:t>
            </a:r>
            <a:r>
              <a:rPr lang="en-US" altLang="zh-TW" sz="3000" dirty="0" smtClean="0">
                <a:solidFill>
                  <a:prstClr val="white"/>
                </a:solidFill>
                <a:effectLst>
                  <a:glow rad="1016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(</a:t>
            </a:r>
            <a:r>
              <a:rPr lang="zh-TW" altLang="en-US" sz="3000" dirty="0" smtClean="0">
                <a:solidFill>
                  <a:prstClr val="white"/>
                </a:solidFill>
                <a:effectLst>
                  <a:glow rad="1016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以賽亞 </a:t>
            </a:r>
            <a:r>
              <a:rPr lang="en-US" altLang="zh-TW" sz="3000" dirty="0" smtClean="0">
                <a:solidFill>
                  <a:prstClr val="white"/>
                </a:solidFill>
                <a:effectLst>
                  <a:glow rad="1016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30:15)</a:t>
            </a:r>
            <a:endParaRPr lang="en-US" sz="3000" dirty="0">
              <a:solidFill>
                <a:prstClr val="white"/>
              </a:solidFill>
              <a:effectLst>
                <a:glow rad="101600">
                  <a:srgbClr val="C0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107493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mombaby.tw/wp-content/uploads/2013/07/w0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453" y="268357"/>
            <a:ext cx="3542306" cy="2951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http://www.fx120.net/baby/uploadfiles_6073/201101/201101191334488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1858" y="2906783"/>
            <a:ext cx="4286250" cy="3133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6" name="Picture 8" descr="http://ww.circle01.com/imgs/image/31/312665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7088" y="268357"/>
            <a:ext cx="4686300" cy="2638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a.dilcdn.com/bl/wp-content/uploads/sites/8/2013/08/baby-eating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8358"/>
            <a:ext cx="9169939" cy="6264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img-s-msn-com.akamaized.net/tenant/amp/entityid/AAd1Oh4.img?h=373&amp;w=624&amp;m=6&amp;q=60&amp;o=f&amp;l=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8357"/>
            <a:ext cx="9169939" cy="6264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2038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5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2" descr="http://www.cutecatgifs.com/wp-content/uploads/2013/11/little_guy_sleeping_in_lap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1026" y="2527989"/>
            <a:ext cx="4091471" cy="4011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Picture 2" descr="http://www.bayalarmmedical.com/medical-alert-blog/wp-content/uploads/2014/03/cute-cat-in-lap-300x30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5"/>
          <a:stretch/>
        </p:blipFill>
        <p:spPr bwMode="auto">
          <a:xfrm>
            <a:off x="298174" y="417444"/>
            <a:ext cx="4086500" cy="3828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384674" y="235153"/>
            <a:ext cx="3877985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prstClr val="white"/>
                </a:solidFill>
                <a:effectLst>
                  <a:glow rad="1016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『堅心</a:t>
            </a:r>
            <a:r>
              <a:rPr lang="zh-TW" altLang="en-US" sz="3600" dirty="0">
                <a:solidFill>
                  <a:prstClr val="white"/>
                </a:solidFill>
                <a:effectLst>
                  <a:glow rad="1016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倚賴祢的</a:t>
            </a:r>
            <a:r>
              <a:rPr lang="zh-TW" altLang="en-US" sz="3600" dirty="0" smtClean="0">
                <a:solidFill>
                  <a:prstClr val="white"/>
                </a:solidFill>
                <a:effectLst>
                  <a:glow rad="1016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，</a:t>
            </a:r>
            <a:endParaRPr lang="en-US" altLang="zh-TW" sz="3600" dirty="0" smtClean="0">
              <a:solidFill>
                <a:prstClr val="white"/>
              </a:solidFill>
              <a:effectLst>
                <a:glow rad="101600">
                  <a:srgbClr val="C0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  <a:p>
            <a:r>
              <a:rPr lang="zh-TW" altLang="en-US" sz="3600" dirty="0" smtClean="0">
                <a:solidFill>
                  <a:prstClr val="white"/>
                </a:solidFill>
                <a:effectLst>
                  <a:glow rad="1016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   祢</a:t>
            </a:r>
            <a:r>
              <a:rPr lang="zh-TW" altLang="en-US" sz="3600" dirty="0">
                <a:solidFill>
                  <a:prstClr val="white"/>
                </a:solidFill>
                <a:effectLst>
                  <a:glow rad="1016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必</a:t>
            </a:r>
            <a:r>
              <a:rPr lang="zh-TW" altLang="en-US" sz="3600" dirty="0" smtClean="0">
                <a:solidFill>
                  <a:prstClr val="white"/>
                </a:solidFill>
                <a:effectLst>
                  <a:glow rad="1016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保守他</a:t>
            </a:r>
            <a:endParaRPr lang="en-US" altLang="zh-TW" sz="3600" dirty="0" smtClean="0">
              <a:solidFill>
                <a:prstClr val="white"/>
              </a:solidFill>
              <a:effectLst>
                <a:glow rad="101600">
                  <a:srgbClr val="C0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  <a:p>
            <a:r>
              <a:rPr lang="zh-TW" altLang="en-US" sz="3600" dirty="0" smtClean="0">
                <a:solidFill>
                  <a:prstClr val="white"/>
                </a:solidFill>
                <a:effectLst>
                  <a:glow rad="1016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   十分平安</a:t>
            </a:r>
            <a:r>
              <a:rPr lang="en-US" altLang="zh-TW" sz="3600" dirty="0" smtClean="0">
                <a:solidFill>
                  <a:prstClr val="white"/>
                </a:solidFill>
                <a:effectLst>
                  <a:glow rad="1016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...</a:t>
            </a:r>
            <a:r>
              <a:rPr lang="en-US" altLang="zh-TW" sz="3600" dirty="0" smtClean="0">
                <a:solidFill>
                  <a:prstClr val="white"/>
                </a:solidFill>
                <a:effectLst>
                  <a:glow rad="1016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』</a:t>
            </a:r>
          </a:p>
          <a:p>
            <a:r>
              <a:rPr lang="en-US" sz="3000" dirty="0">
                <a:solidFill>
                  <a:prstClr val="white"/>
                </a:solidFill>
                <a:effectLst>
                  <a:glow rad="1016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</a:t>
            </a:r>
            <a:r>
              <a:rPr lang="en-US" sz="3000" dirty="0" smtClean="0">
                <a:solidFill>
                  <a:prstClr val="white"/>
                </a:solidFill>
                <a:effectLst>
                  <a:glow rad="1016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 </a:t>
            </a:r>
            <a:r>
              <a:rPr lang="en-US" altLang="zh-TW" sz="3000" dirty="0" smtClean="0">
                <a:solidFill>
                  <a:prstClr val="white"/>
                </a:solidFill>
                <a:effectLst>
                  <a:glow rad="1016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(</a:t>
            </a:r>
            <a:r>
              <a:rPr lang="zh-TW" altLang="en-US" sz="3000" dirty="0" smtClean="0">
                <a:solidFill>
                  <a:prstClr val="white"/>
                </a:solidFill>
                <a:effectLst>
                  <a:glow rad="1016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以賽亞 </a:t>
            </a:r>
            <a:r>
              <a:rPr lang="en-US" altLang="zh-TW" sz="3000" dirty="0" smtClean="0">
                <a:solidFill>
                  <a:prstClr val="white"/>
                </a:solidFill>
                <a:effectLst>
                  <a:glow rad="1016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26:3)</a:t>
            </a:r>
            <a:endParaRPr lang="en-US" sz="3000" dirty="0">
              <a:solidFill>
                <a:prstClr val="white"/>
              </a:solidFill>
              <a:effectLst>
                <a:glow rad="101600">
                  <a:srgbClr val="C0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92437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cdn1.pastorgraphics.com/thumbs/13345_Psalm_131_cn_s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77585" y="163286"/>
            <a:ext cx="452880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三</a:t>
            </a:r>
            <a:r>
              <a:rPr lang="en-US" altLang="zh-TW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. </a:t>
            </a:r>
            <a:r>
              <a:rPr lang="zh-TW" altLang="en-US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『信賴</a:t>
            </a:r>
            <a:r>
              <a:rPr lang="en-US" altLang="zh-TW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』</a:t>
            </a:r>
            <a:r>
              <a:rPr lang="en-US" altLang="zh-TW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(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第三節</a:t>
            </a:r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)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72818" y="871172"/>
            <a:ext cx="16305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dirty="0">
                <a:solidFill>
                  <a:prstClr val="white"/>
                </a:solidFill>
                <a:effectLst>
                  <a:glow rad="1397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 </a:t>
            </a:r>
            <a:r>
              <a:rPr lang="en-US" altLang="zh-TW" sz="3600" dirty="0" smtClean="0">
                <a:solidFill>
                  <a:prstClr val="white"/>
                </a:solidFill>
                <a:effectLst>
                  <a:glow rad="1397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= </a:t>
            </a:r>
            <a:r>
              <a:rPr lang="zh-TW" altLang="en-US" sz="3600" dirty="0" smtClean="0">
                <a:solidFill>
                  <a:prstClr val="white"/>
                </a:solidFill>
                <a:effectLst>
                  <a:glow rad="1397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忍耐</a:t>
            </a:r>
            <a:endParaRPr lang="en-US" sz="3600" dirty="0">
              <a:solidFill>
                <a:prstClr val="white"/>
              </a:solidFill>
              <a:effectLst>
                <a:glow rad="139700">
                  <a:srgbClr val="4472C4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56680" y="1390503"/>
            <a:ext cx="828464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FF99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「看哪</a:t>
            </a:r>
            <a:r>
              <a:rPr lang="en-US" altLang="zh-TW" sz="3400" dirty="0" smtClean="0">
                <a:solidFill>
                  <a:srgbClr val="FFFF99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... </a:t>
            </a:r>
            <a:r>
              <a:rPr lang="zh-TW" altLang="en-US" sz="3400" dirty="0" smtClean="0">
                <a:solidFill>
                  <a:srgbClr val="FFFF99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信靠的人，不必著急」</a:t>
            </a:r>
            <a:r>
              <a:rPr lang="en-US" altLang="zh-TW" sz="3000" dirty="0" smtClean="0">
                <a:solidFill>
                  <a:srgbClr val="FFFF99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(</a:t>
            </a:r>
            <a:r>
              <a:rPr lang="zh-TW" altLang="en-US" sz="3000" dirty="0" smtClean="0">
                <a:solidFill>
                  <a:srgbClr val="FFFF99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賽</a:t>
            </a:r>
            <a:r>
              <a:rPr lang="en-US" altLang="zh-TW" sz="3000" dirty="0" smtClean="0">
                <a:solidFill>
                  <a:srgbClr val="FFFF99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28:18)</a:t>
            </a:r>
            <a:endParaRPr lang="en-US" sz="3000" dirty="0">
              <a:solidFill>
                <a:srgbClr val="FFFF99"/>
              </a:solidFill>
              <a:effectLst>
                <a:glow rad="1016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07704"/>
            <a:ext cx="9144000" cy="4850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462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vietnamfulldisclosure.org/wp-content/uploads/2015/08/Hiirosima-Nagasaki_Nuclear_Bomb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984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381000" y="386862"/>
            <a:ext cx="954107" cy="137473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5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廣島</a:t>
            </a:r>
            <a:endParaRPr lang="en-US" sz="5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49107" y="1053711"/>
            <a:ext cx="147521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ccord Heavy SF" panose="020BE200000000000000" pitchFamily="34" charset="0"/>
              </a:rPr>
              <a:t>1945</a:t>
            </a:r>
            <a:endParaRPr lang="en-US" sz="4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ccord Heavy SF" panose="020BE2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7290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4.bp.blogspot.com/-ipwD4tsz__k/VCnfEz4NubI/AAAAAAAAGTQ/tLdbzr4tc-M/s1600/Home%2BExecutive%2Bope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70596">
            <a:off x="-191143" y="200728"/>
            <a:ext cx="5489851" cy="3657086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https://mir-s3-cdn-cf.behance.net/project_modules/disp/c488e733338913.5605d97ad0e3a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437" y="3272251"/>
            <a:ext cx="5715000" cy="3219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923693" y="562708"/>
            <a:ext cx="4083169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800" dirty="0" smtClean="0">
                <a:solidFill>
                  <a:srgbClr val="5B9BD5">
                    <a:lumMod val="50000"/>
                  </a:srgb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心中的謀算在於人</a:t>
            </a:r>
            <a:endParaRPr lang="en-US" altLang="zh-TW" sz="3800" dirty="0" smtClean="0">
              <a:solidFill>
                <a:srgbClr val="5B9BD5">
                  <a:lumMod val="50000"/>
                </a:srgbClr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800" dirty="0" smtClean="0">
                <a:solidFill>
                  <a:srgbClr val="5B9BD5">
                    <a:lumMod val="50000"/>
                  </a:srgb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事情的成就在於神</a:t>
            </a:r>
            <a:endParaRPr lang="en-US" sz="3800" dirty="0">
              <a:solidFill>
                <a:srgbClr val="5B9BD5">
                  <a:lumMod val="50000"/>
                </a:srgbClr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4189949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cdn1.pastorgraphics.com/thumbs/13345_Psalm_131_cn_s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77585" y="163286"/>
            <a:ext cx="452880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三</a:t>
            </a:r>
            <a:r>
              <a:rPr lang="en-US" altLang="zh-TW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. </a:t>
            </a:r>
            <a:r>
              <a:rPr lang="zh-TW" altLang="en-US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『信賴</a:t>
            </a:r>
            <a:r>
              <a:rPr lang="en-US" altLang="zh-TW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』</a:t>
            </a:r>
            <a:r>
              <a:rPr lang="en-US" altLang="zh-TW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(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第三節</a:t>
            </a:r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)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72818" y="871172"/>
            <a:ext cx="16305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dirty="0">
                <a:solidFill>
                  <a:srgbClr val="002060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 </a:t>
            </a:r>
            <a:r>
              <a:rPr lang="en-US" altLang="zh-TW" sz="3600" dirty="0" smtClean="0">
                <a:solidFill>
                  <a:srgbClr val="002060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= </a:t>
            </a:r>
            <a:r>
              <a:rPr lang="zh-TW" altLang="en-US" sz="3600" dirty="0" smtClean="0">
                <a:solidFill>
                  <a:srgbClr val="002060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忍耐</a:t>
            </a:r>
            <a:endParaRPr lang="en-US" sz="3600" dirty="0">
              <a:solidFill>
                <a:srgbClr val="002060"/>
              </a:solidFill>
              <a:effectLst>
                <a:glow rad="101600">
                  <a:srgbClr val="4472C4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72818" y="1517503"/>
            <a:ext cx="16305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dirty="0">
                <a:solidFill>
                  <a:prstClr val="white"/>
                </a:solidFill>
                <a:effectLst>
                  <a:glow rad="1397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 </a:t>
            </a:r>
            <a:r>
              <a:rPr lang="en-US" altLang="zh-TW" sz="3600" dirty="0" smtClean="0">
                <a:solidFill>
                  <a:prstClr val="white"/>
                </a:solidFill>
                <a:effectLst>
                  <a:glow rad="1397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= </a:t>
            </a:r>
            <a:r>
              <a:rPr lang="zh-TW" altLang="en-US" sz="3600" dirty="0" smtClean="0">
                <a:solidFill>
                  <a:prstClr val="white"/>
                </a:solidFill>
                <a:effectLst>
                  <a:glow rad="1397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等待</a:t>
            </a:r>
            <a:endParaRPr lang="en-US" sz="3600" dirty="0">
              <a:solidFill>
                <a:prstClr val="white"/>
              </a:solidFill>
              <a:effectLst>
                <a:glow rad="139700">
                  <a:srgbClr val="4472C4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82730" y="2160938"/>
            <a:ext cx="673934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FF99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「等候我的必不至羞愧」</a:t>
            </a:r>
            <a:r>
              <a:rPr lang="en-US" altLang="zh-TW" sz="3000" dirty="0" smtClean="0">
                <a:solidFill>
                  <a:srgbClr val="FFFF99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(</a:t>
            </a:r>
            <a:r>
              <a:rPr lang="zh-TW" altLang="en-US" sz="3000" dirty="0" smtClean="0">
                <a:solidFill>
                  <a:srgbClr val="FFFF99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賽</a:t>
            </a:r>
            <a:r>
              <a:rPr lang="en-US" altLang="zh-TW" sz="3000" dirty="0" smtClean="0">
                <a:solidFill>
                  <a:srgbClr val="FFFF99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49:23)</a:t>
            </a:r>
            <a:endParaRPr lang="en-US" sz="3000" dirty="0">
              <a:solidFill>
                <a:srgbClr val="FFFF99"/>
              </a:solidFill>
              <a:effectLst>
                <a:glow rad="1016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60421" y="2847444"/>
            <a:ext cx="7596951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FF99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等候不會把我們縮小，就像等候不會使</a:t>
            </a:r>
            <a:endParaRPr lang="en-US" altLang="zh-TW" sz="3400" dirty="0" smtClean="0">
              <a:solidFill>
                <a:srgbClr val="FFFF99"/>
              </a:solidFill>
              <a:effectLst>
                <a:glow rad="1016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  <a:p>
            <a:r>
              <a:rPr lang="zh-TW" altLang="en-US" sz="3400" dirty="0" smtClean="0">
                <a:solidFill>
                  <a:srgbClr val="FFFF99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一位待產的母親縮小一樣。上帝常常在</a:t>
            </a:r>
            <a:endParaRPr lang="en-US" altLang="zh-TW" sz="3400" dirty="0" smtClean="0">
              <a:solidFill>
                <a:srgbClr val="FFFF99"/>
              </a:solidFill>
              <a:effectLst>
                <a:glow rad="1016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  <a:p>
            <a:r>
              <a:rPr lang="zh-TW" altLang="en-US" sz="3400" dirty="0" smtClean="0">
                <a:solidFill>
                  <a:srgbClr val="FFFF99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我們的等候中擴大我們</a:t>
            </a:r>
            <a:r>
              <a:rPr lang="zh-TW" altLang="en-US" sz="3400" dirty="0" smtClean="0">
                <a:solidFill>
                  <a:srgbClr val="002060"/>
                </a:solidFill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。</a:t>
            </a:r>
            <a:endParaRPr lang="en-US" altLang="zh-TW" sz="3400" dirty="0" smtClean="0">
              <a:solidFill>
                <a:srgbClr val="002060"/>
              </a:solidFill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  <a:p>
            <a:r>
              <a:rPr lang="en-US" altLang="zh-TW" sz="3000" i="1" dirty="0" smtClean="0">
                <a:solidFill>
                  <a:srgbClr val="5B9BD5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Eugene Peterson</a:t>
            </a:r>
            <a:endParaRPr lang="en-US" sz="3000" i="1" dirty="0">
              <a:solidFill>
                <a:srgbClr val="5B9BD5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</p:txBody>
      </p:sp>
      <p:pic>
        <p:nvPicPr>
          <p:cNvPr id="18434" name="Picture 2" descr="http://a57.foxnews.com/global.fncstatic.com/static/managed/img/fn2/video/876/493/082208_pregnancy_640.jpg?ve=1&amp;tl=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102"/>
          <a:stretch/>
        </p:blipFill>
        <p:spPr bwMode="auto">
          <a:xfrm>
            <a:off x="5429933" y="4066257"/>
            <a:ext cx="3535163" cy="2652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9529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liftupyourday.com/wp-content/uploads/2016/01/9781606088524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23"/>
          <a:stretch/>
        </p:blipFill>
        <p:spPr bwMode="auto">
          <a:xfrm>
            <a:off x="0" y="0"/>
            <a:ext cx="915946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8782" y="111539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『</a:t>
            </a:r>
            <a:r>
              <a:rPr lang="zh-TW" altLang="en-US" sz="32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享受等待</a:t>
            </a:r>
            <a:r>
              <a:rPr lang="en-US" altLang="zh-TW" sz="32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』</a:t>
            </a:r>
            <a:endParaRPr lang="en-US" sz="3200" dirty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46877" y="173094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prstClr val="black"/>
                </a:solidFill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作者不詳</a:t>
            </a:r>
            <a:endParaRPr lang="en-US" sz="2800" dirty="0">
              <a:solidFill>
                <a:prstClr val="black"/>
              </a:solidFill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7931" y="630869"/>
            <a:ext cx="5519460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走在馬路上，我討厭等紅燈</a:t>
            </a:r>
            <a:endParaRPr lang="en-US" altLang="zh-TW" sz="3200" dirty="0" smtClean="0">
              <a:solidFill>
                <a:srgbClr val="002060"/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  <a:p>
            <a:r>
              <a:rPr lang="zh-TW" altLang="en-US" sz="32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搭公車時，我討厭一站站的停</a:t>
            </a:r>
            <a:endParaRPr lang="en-US" altLang="zh-TW" sz="3200" dirty="0" smtClean="0">
              <a:solidFill>
                <a:srgbClr val="002060"/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  <a:p>
            <a:r>
              <a:rPr lang="zh-TW" altLang="en-US" sz="32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人的生活，好像是一連串</a:t>
            </a:r>
            <a:endParaRPr lang="en-US" altLang="zh-TW" sz="3200" dirty="0" smtClean="0">
              <a:solidFill>
                <a:srgbClr val="002060"/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  <a:p>
            <a:r>
              <a:rPr lang="zh-TW" altLang="en-US" sz="32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「等」的組合</a:t>
            </a:r>
            <a:endParaRPr lang="en-US" altLang="zh-TW" sz="3200" dirty="0" smtClean="0">
              <a:solidFill>
                <a:srgbClr val="002060"/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37931" y="2645994"/>
            <a:ext cx="592982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一天，我在關渡看到一群人</a:t>
            </a:r>
            <a:endParaRPr lang="en-US" altLang="zh-TW" sz="3200" dirty="0" smtClean="0">
              <a:solidFill>
                <a:srgbClr val="002060"/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  <a:p>
            <a:r>
              <a:rPr lang="en-US" sz="32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   </a:t>
            </a:r>
            <a:r>
              <a:rPr lang="zh-TW" altLang="en-US" sz="32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手拿著望遠鏡，對著藍天，</a:t>
            </a:r>
            <a:endParaRPr lang="en-US" altLang="zh-TW" sz="3200" dirty="0" smtClean="0">
              <a:solidFill>
                <a:srgbClr val="002060"/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  <a:p>
            <a:r>
              <a:rPr lang="en-US" sz="32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   </a:t>
            </a:r>
            <a:r>
              <a:rPr lang="zh-TW" altLang="en-US" sz="32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對著那一片泥沼，</a:t>
            </a:r>
            <a:endParaRPr lang="en-US" altLang="zh-TW" sz="3200" dirty="0" smtClean="0">
              <a:solidFill>
                <a:srgbClr val="002060"/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  <a:p>
            <a:r>
              <a:rPr lang="zh-TW" altLang="en-US" sz="32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   對著那整片紅樹林望著，</a:t>
            </a:r>
            <a:endParaRPr lang="en-US" altLang="zh-TW" sz="3200" dirty="0" smtClean="0">
              <a:solidFill>
                <a:srgbClr val="002060"/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  <a:p>
            <a:r>
              <a:rPr lang="zh-TW" altLang="en-US" sz="32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我不禁好奇的問他們</a:t>
            </a:r>
            <a:r>
              <a:rPr lang="en-US" altLang="zh-TW" sz="32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...</a:t>
            </a:r>
          </a:p>
          <a:p>
            <a:r>
              <a:rPr lang="zh-TW" altLang="en-US" sz="32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   你們在望什麼？</a:t>
            </a:r>
            <a:endParaRPr lang="en-US" altLang="zh-TW" sz="3200" dirty="0" smtClean="0">
              <a:solidFill>
                <a:srgbClr val="002060"/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  <a:p>
            <a:r>
              <a:rPr lang="zh-TW" altLang="en-US" sz="32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我們在等啊！等什麼？</a:t>
            </a:r>
            <a:endParaRPr lang="en-US" altLang="zh-TW" sz="3200" dirty="0" smtClean="0">
              <a:solidFill>
                <a:srgbClr val="002060"/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  <a:p>
            <a:r>
              <a:rPr lang="zh-TW" altLang="en-US" sz="32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等鳥飛過來。</a:t>
            </a:r>
            <a:endParaRPr lang="en-US" sz="3200" dirty="0">
              <a:solidFill>
                <a:srgbClr val="002060"/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58734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liftupyourday.com/wp-content/uploads/2016/01/9781606088524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23"/>
          <a:stretch/>
        </p:blipFill>
        <p:spPr bwMode="auto">
          <a:xfrm>
            <a:off x="0" y="0"/>
            <a:ext cx="915946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37931" y="630869"/>
            <a:ext cx="5519460" cy="40318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又有一次，我到海邊去玩，</a:t>
            </a:r>
            <a:endParaRPr lang="en-US" altLang="zh-TW" sz="3200" dirty="0" smtClean="0">
              <a:solidFill>
                <a:srgbClr val="002060"/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  <a:p>
            <a:r>
              <a:rPr lang="en-US" altLang="zh-TW" sz="3200" dirty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 </a:t>
            </a:r>
            <a:r>
              <a:rPr lang="en-US" altLang="zh-TW" sz="32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  </a:t>
            </a:r>
            <a:r>
              <a:rPr lang="zh-TW" altLang="en-US" sz="32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看見許多人手裡握著釣竿</a:t>
            </a:r>
            <a:endParaRPr lang="en-US" altLang="zh-TW" sz="3200" dirty="0" smtClean="0">
              <a:solidFill>
                <a:srgbClr val="002060"/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  <a:p>
            <a:r>
              <a:rPr lang="zh-TW" altLang="en-US" sz="32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面向大海，把線拋得遠遠的，</a:t>
            </a:r>
            <a:endParaRPr lang="en-US" altLang="zh-TW" sz="3200" dirty="0" smtClean="0">
              <a:solidFill>
                <a:srgbClr val="002060"/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  <a:p>
            <a:r>
              <a:rPr lang="en-US" sz="3200" dirty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 </a:t>
            </a:r>
            <a:r>
              <a:rPr lang="en-US" sz="32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  </a:t>
            </a:r>
            <a:r>
              <a:rPr lang="zh-TW" altLang="en-US" sz="32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每個人的眼神充滿了篤定</a:t>
            </a:r>
            <a:endParaRPr lang="en-US" altLang="zh-TW" sz="3200" dirty="0" smtClean="0">
              <a:solidFill>
                <a:srgbClr val="002060"/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  <a:p>
            <a:r>
              <a:rPr lang="zh-TW" altLang="en-US" sz="32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我問他們</a:t>
            </a:r>
            <a:r>
              <a:rPr lang="en-US" altLang="zh-TW" sz="32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... </a:t>
            </a:r>
            <a:r>
              <a:rPr lang="zh-TW" altLang="en-US" sz="32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你們面對大海，</a:t>
            </a:r>
            <a:endParaRPr lang="en-US" altLang="zh-TW" sz="3200" dirty="0" smtClean="0">
              <a:solidFill>
                <a:srgbClr val="002060"/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  <a:p>
            <a:r>
              <a:rPr lang="en-US" altLang="zh-TW" sz="3200" dirty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 </a:t>
            </a:r>
            <a:r>
              <a:rPr lang="en-US" altLang="zh-TW" sz="32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  </a:t>
            </a:r>
            <a:r>
              <a:rPr lang="zh-TW" altLang="en-US" sz="32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心裡在想什麼呢？</a:t>
            </a:r>
            <a:endParaRPr lang="en-US" altLang="zh-TW" sz="3200" dirty="0" smtClean="0">
              <a:solidFill>
                <a:srgbClr val="002060"/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  <a:p>
            <a:r>
              <a:rPr lang="zh-TW" altLang="en-US" sz="32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他們說：我們在等啊！</a:t>
            </a:r>
            <a:endParaRPr lang="en-US" altLang="zh-TW" sz="3200" dirty="0" smtClean="0">
              <a:solidFill>
                <a:srgbClr val="002060"/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  <a:p>
            <a:r>
              <a:rPr lang="zh-TW" altLang="en-US" sz="32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等什麼？   等魚兒！</a:t>
            </a:r>
            <a:endParaRPr lang="en-US" altLang="zh-TW" sz="3200" dirty="0" smtClean="0">
              <a:solidFill>
                <a:srgbClr val="002060"/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30167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liftupyourday.com/wp-content/uploads/2016/01/9781606088524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23"/>
          <a:stretch/>
        </p:blipFill>
        <p:spPr bwMode="auto">
          <a:xfrm>
            <a:off x="0" y="0"/>
            <a:ext cx="915946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37931" y="630869"/>
            <a:ext cx="5929828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於是，我也在生活中</a:t>
            </a:r>
            <a:endParaRPr lang="en-US" altLang="zh-TW" sz="3200" dirty="0" smtClean="0">
              <a:solidFill>
                <a:srgbClr val="002060"/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  <a:p>
            <a:r>
              <a:rPr lang="zh-TW" altLang="en-US" sz="32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   學習「等的感覺」</a:t>
            </a:r>
            <a:endParaRPr lang="en-US" altLang="zh-TW" sz="3200" dirty="0" smtClean="0">
              <a:solidFill>
                <a:srgbClr val="002060"/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  <a:p>
            <a:r>
              <a:rPr lang="zh-TW" altLang="en-US" sz="32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等紅燈變綠燈，等著太陽升起</a:t>
            </a:r>
            <a:endParaRPr lang="en-US" altLang="zh-TW" sz="3200" dirty="0" smtClean="0">
              <a:solidFill>
                <a:srgbClr val="002060"/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  <a:p>
            <a:r>
              <a:rPr lang="en-US" altLang="zh-TW" sz="3200" dirty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 </a:t>
            </a:r>
            <a:r>
              <a:rPr lang="en-US" altLang="zh-TW" sz="32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  </a:t>
            </a:r>
            <a:r>
              <a:rPr lang="zh-TW" altLang="en-US" sz="32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等著夜晚變白天</a:t>
            </a:r>
            <a:endParaRPr lang="en-US" altLang="zh-TW" sz="3200" dirty="0" smtClean="0">
              <a:solidFill>
                <a:srgbClr val="002060"/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  <a:p>
            <a:r>
              <a:rPr lang="zh-TW" altLang="en-US" sz="32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我開始有了享受，</a:t>
            </a:r>
            <a:endParaRPr lang="en-US" altLang="zh-TW" sz="3200" dirty="0" smtClean="0">
              <a:solidFill>
                <a:srgbClr val="002060"/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  <a:p>
            <a:r>
              <a:rPr lang="zh-TW" altLang="en-US" sz="32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「等」可使心情變得美好起來！</a:t>
            </a:r>
            <a:endParaRPr lang="en-US" altLang="zh-TW" sz="3200" dirty="0" smtClean="0">
              <a:solidFill>
                <a:srgbClr val="002060"/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85278784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liftupyourday.com/wp-content/uploads/2016/01/9781606088524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23"/>
          <a:stretch/>
        </p:blipFill>
        <p:spPr bwMode="auto">
          <a:xfrm>
            <a:off x="0" y="0"/>
            <a:ext cx="915946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37931" y="630869"/>
            <a:ext cx="5519460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在音樂裡，如果沒有休止符，</a:t>
            </a:r>
            <a:endParaRPr lang="en-US" altLang="zh-TW" sz="3200" dirty="0" smtClean="0">
              <a:solidFill>
                <a:srgbClr val="002060"/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  <a:p>
            <a:r>
              <a:rPr lang="zh-TW" altLang="en-US" sz="32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   那只是噪音。</a:t>
            </a:r>
            <a:endParaRPr lang="en-US" altLang="zh-TW" sz="3200" dirty="0" smtClean="0">
              <a:solidFill>
                <a:srgbClr val="002060"/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  <a:p>
            <a:r>
              <a:rPr lang="zh-TW" altLang="en-US" sz="32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在一幅畫裡，如果沒有空白，</a:t>
            </a:r>
            <a:endParaRPr lang="en-US" altLang="zh-TW" sz="3200" dirty="0" smtClean="0">
              <a:solidFill>
                <a:srgbClr val="002060"/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  <a:p>
            <a:r>
              <a:rPr lang="en-US" altLang="zh-TW" sz="3200" dirty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 </a:t>
            </a:r>
            <a:r>
              <a:rPr lang="en-US" altLang="zh-TW" sz="32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  </a:t>
            </a:r>
            <a:r>
              <a:rPr lang="zh-TW" altLang="en-US" sz="32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那就是雜亂。</a:t>
            </a:r>
            <a:endParaRPr lang="en-US" altLang="zh-TW" sz="3200" dirty="0" smtClean="0">
              <a:solidFill>
                <a:srgbClr val="002060"/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  <a:p>
            <a:r>
              <a:rPr lang="zh-TW" altLang="en-US" sz="32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而人生中，</a:t>
            </a:r>
            <a:endParaRPr lang="en-US" altLang="zh-TW" sz="3200" dirty="0" smtClean="0">
              <a:solidFill>
                <a:srgbClr val="002060"/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  <a:p>
            <a:r>
              <a:rPr lang="zh-TW" altLang="en-US" sz="32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   如果沒有「等」的期待，</a:t>
            </a:r>
            <a:endParaRPr lang="en-US" altLang="zh-TW" sz="3200" dirty="0" smtClean="0">
              <a:solidFill>
                <a:srgbClr val="002060"/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  <a:p>
            <a:r>
              <a:rPr lang="en-US" altLang="zh-TW" sz="3200" dirty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 </a:t>
            </a:r>
            <a:r>
              <a:rPr lang="en-US" altLang="zh-TW" sz="32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  </a:t>
            </a:r>
            <a:r>
              <a:rPr lang="zh-TW" altLang="en-US" sz="32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就沒有希望與夢想。</a:t>
            </a:r>
            <a:endParaRPr lang="en-US" altLang="zh-TW" sz="3200" dirty="0" smtClean="0">
              <a:solidFill>
                <a:srgbClr val="002060"/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  <a:p>
            <a:r>
              <a:rPr lang="zh-TW" altLang="en-US" sz="32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在下雨時，我等著太陽出來，</a:t>
            </a:r>
            <a:endParaRPr lang="en-US" altLang="zh-TW" sz="3200" dirty="0" smtClean="0">
              <a:solidFill>
                <a:srgbClr val="002060"/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  <a:p>
            <a:r>
              <a:rPr lang="zh-TW" altLang="en-US" sz="32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當陽光透出雲際的同時</a:t>
            </a:r>
            <a:r>
              <a:rPr lang="en-US" altLang="zh-TW" sz="32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4046941992"/>
      </p:ext>
    </p:extLst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www.thompsonfuneraldirectors.com/uploads/1/2/9/3/12936925/9533755_ori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77687" y="636105"/>
            <a:ext cx="557075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60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我等到了彩虹！</a:t>
            </a:r>
            <a:endParaRPr lang="en-US" sz="6000" dirty="0">
              <a:solidFill>
                <a:prstClr val="white"/>
              </a:solidFill>
              <a:effectLst>
                <a:glow rad="1016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14065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trips dir="rd"/>
      </p:transition>
    </mc:Choice>
    <mc:Fallback xmlns="">
      <p:transition spd="slow">
        <p:strips dir="rd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i.livescience.com/images/i/000/059/389/original/crowd-crossing-street.jpg?1384801950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251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96956" y="377687"/>
            <a:ext cx="5057795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800" dirty="0" smtClean="0">
                <a:solidFill>
                  <a:srgbClr val="C00000"/>
                </a:solidFill>
                <a:effectLst>
                  <a:glow rad="63500">
                    <a:srgbClr val="FFC000">
                      <a:satMod val="175000"/>
                      <a:alpha val="40000"/>
                    </a:srgbClr>
                  </a:glo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現代人面臨三種危機：</a:t>
            </a:r>
            <a:endParaRPr lang="en-US" sz="3800" dirty="0">
              <a:solidFill>
                <a:srgbClr val="C00000"/>
              </a:solidFill>
              <a:effectLst>
                <a:glow rad="63500">
                  <a:srgbClr val="FFC000">
                    <a:satMod val="175000"/>
                    <a:alpha val="40000"/>
                  </a:srgbClr>
                </a:glow>
              </a:effectLst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6956" y="1054795"/>
            <a:ext cx="6186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教育水平提高，反而驕傲自大</a:t>
            </a:r>
            <a:endParaRPr lang="en-US" sz="36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96956" y="1635006"/>
            <a:ext cx="6186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生活壓大很大，焦急煩噪不安</a:t>
            </a:r>
            <a:endParaRPr lang="en-US" sz="36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6956" y="2274180"/>
            <a:ext cx="6186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很缺乏忍耐力，更不喜歡等待</a:t>
            </a:r>
            <a:endParaRPr lang="en-US" sz="36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556265" y="1162337"/>
            <a:ext cx="2186609" cy="2870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500"/>
              </a:lnSpc>
            </a:pPr>
            <a:r>
              <a:rPr lang="en-US" altLang="zh-TW" sz="3400" dirty="0" smtClean="0">
                <a:solidFill>
                  <a:srgbClr val="5B9BD5">
                    <a:lumMod val="50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</a:t>
            </a:r>
            <a:r>
              <a:rPr lang="en-US" altLang="zh-TW" sz="34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『</a:t>
            </a:r>
            <a:r>
              <a:rPr lang="zh-TW" altLang="en-US" sz="34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謙卑</a:t>
            </a:r>
            <a:r>
              <a:rPr lang="en-US" altLang="zh-TW" sz="34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』</a:t>
            </a:r>
          </a:p>
          <a:p>
            <a:pPr>
              <a:lnSpc>
                <a:spcPts val="4500"/>
              </a:lnSpc>
            </a:pPr>
            <a:r>
              <a:rPr lang="en-US" altLang="zh-TW" sz="3400" dirty="0" smtClean="0">
                <a:solidFill>
                  <a:srgbClr val="5B9BD5">
                    <a:lumMod val="50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</a:t>
            </a:r>
            <a:r>
              <a:rPr lang="en-US" altLang="zh-TW" sz="34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『</a:t>
            </a:r>
            <a:r>
              <a:rPr lang="zh-TW" altLang="en-US" sz="34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平靜</a:t>
            </a:r>
            <a:r>
              <a:rPr lang="en-US" altLang="zh-TW" sz="34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』</a:t>
            </a:r>
          </a:p>
          <a:p>
            <a:pPr>
              <a:lnSpc>
                <a:spcPts val="4500"/>
              </a:lnSpc>
            </a:pPr>
            <a:r>
              <a:rPr lang="en-US" altLang="zh-TW" sz="3400" dirty="0" smtClean="0">
                <a:solidFill>
                  <a:srgbClr val="5B9BD5">
                    <a:lumMod val="50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</a:t>
            </a:r>
            <a:r>
              <a:rPr lang="en-US" altLang="zh-TW" sz="34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『</a:t>
            </a:r>
            <a:r>
              <a:rPr lang="zh-TW" altLang="en-US" sz="34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信賴</a:t>
            </a:r>
            <a:r>
              <a:rPr lang="en-US" altLang="zh-TW" sz="34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』</a:t>
            </a:r>
            <a:endParaRPr lang="en-US" sz="3400" dirty="0" smtClean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endParaRPr lang="en-US" sz="3400" dirty="0" smtClean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endParaRPr lang="en-US" sz="34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93350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576</Words>
  <Application>Microsoft Macintosh PowerPoint</Application>
  <PresentationFormat>On-screen Show (4:3)</PresentationFormat>
  <Paragraphs>127</Paragraphs>
  <Slides>25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Workday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First Last</dc:creator>
  <cp:lastModifiedBy>First Last</cp:lastModifiedBy>
  <cp:revision>1</cp:revision>
  <dcterms:created xsi:type="dcterms:W3CDTF">2016-02-02T07:39:59Z</dcterms:created>
  <dcterms:modified xsi:type="dcterms:W3CDTF">2016-02-02T07:41:40Z</dcterms:modified>
</cp:coreProperties>
</file>