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-1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F40D7-600D-A24D-9A76-38494C492B86}" type="datetimeFigureOut">
              <a:rPr lang="en-US" smtClean="0"/>
              <a:t>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9ACA-08E9-8448-9ABD-3953DB19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801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F40D7-600D-A24D-9A76-38494C492B86}" type="datetimeFigureOut">
              <a:rPr lang="en-US" smtClean="0"/>
              <a:t>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9ACA-08E9-8448-9ABD-3953DB19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46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F40D7-600D-A24D-9A76-38494C492B86}" type="datetimeFigureOut">
              <a:rPr lang="en-US" smtClean="0"/>
              <a:t>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9ACA-08E9-8448-9ABD-3953DB19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209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F40D7-600D-A24D-9A76-38494C492B86}" type="datetimeFigureOut">
              <a:rPr lang="en-US" smtClean="0"/>
              <a:t>2/11/16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9ACA-08E9-8448-9ABD-3953DB19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679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F40D7-600D-A24D-9A76-38494C492B86}" type="datetimeFigureOut">
              <a:rPr lang="en-US" smtClean="0"/>
              <a:t>2/11/16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9ACA-08E9-8448-9ABD-3953DB19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029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F40D7-600D-A24D-9A76-38494C492B86}" type="datetimeFigureOut">
              <a:rPr lang="en-US" smtClean="0"/>
              <a:t>2/11/16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9ACA-08E9-8448-9ABD-3953DB19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404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F40D7-600D-A24D-9A76-38494C492B86}" type="datetimeFigureOut">
              <a:rPr lang="en-US" smtClean="0"/>
              <a:t>2/11/16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9ACA-08E9-8448-9ABD-3953DB19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995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F40D7-600D-A24D-9A76-38494C492B86}" type="datetimeFigureOut">
              <a:rPr lang="en-US" smtClean="0"/>
              <a:t>2/11/16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9ACA-08E9-8448-9ABD-3953DB19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31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F40D7-600D-A24D-9A76-38494C492B86}" type="datetimeFigureOut">
              <a:rPr lang="en-US" smtClean="0"/>
              <a:t>2/11/16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9ACA-08E9-8448-9ABD-3953DB19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608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F40D7-600D-A24D-9A76-38494C492B86}" type="datetimeFigureOut">
              <a:rPr lang="en-US" smtClean="0"/>
              <a:t>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9ACA-08E9-8448-9ABD-3953DB19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694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F40D7-600D-A24D-9A76-38494C492B86}" type="datetimeFigureOut">
              <a:rPr lang="en-US" smtClean="0"/>
              <a:t>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9ACA-08E9-8448-9ABD-3953DB19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813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F40D7-600D-A24D-9A76-38494C492B86}" type="datetimeFigureOut">
              <a:rPr lang="en-US" smtClean="0"/>
              <a:t>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69ACA-08E9-8448-9ABD-3953DB19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099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3" Type="http://schemas.openxmlformats.org/officeDocument/2006/relationships/image" Target="../media/image13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4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4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4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8910" y="1252043"/>
            <a:ext cx="680346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『幸福家庭</a:t>
            </a:r>
            <a:r>
              <a:rPr lang="en-US" altLang="zh-TW" sz="5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』</a:t>
            </a:r>
            <a:r>
              <a:rPr lang="en-US" altLang="zh-TW" sz="3000" dirty="0" smtClean="0">
                <a:solidFill>
                  <a:srgbClr val="ED7D31">
                    <a:lumMod val="75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000" dirty="0" smtClean="0">
                <a:solidFill>
                  <a:srgbClr val="ED7D31">
                    <a:lumMod val="75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詩</a:t>
            </a:r>
            <a:r>
              <a:rPr lang="en-US" altLang="zh-TW" sz="3000" dirty="0" smtClean="0">
                <a:solidFill>
                  <a:srgbClr val="ED7D31">
                    <a:lumMod val="75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127</a:t>
            </a:r>
            <a:r>
              <a:rPr lang="zh-TW" altLang="en-US" sz="3000" dirty="0" smtClean="0">
                <a:solidFill>
                  <a:srgbClr val="ED7D31">
                    <a:lumMod val="75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、</a:t>
            </a:r>
            <a:r>
              <a:rPr lang="en-US" altLang="zh-TW" sz="3000" dirty="0" smtClean="0">
                <a:solidFill>
                  <a:srgbClr val="ED7D31">
                    <a:lumMod val="75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128)</a:t>
            </a:r>
            <a:r>
              <a:rPr lang="zh-TW" altLang="en-US" sz="3000" dirty="0" smtClean="0">
                <a:solidFill>
                  <a:srgbClr val="ED7D31">
                    <a:lumMod val="75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endParaRPr lang="en-US" sz="3000" dirty="0">
              <a:solidFill>
                <a:srgbClr val="ED7D31">
                  <a:lumMod val="75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8662" y="549847"/>
            <a:ext cx="43492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2/14/2016   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主日信息</a:t>
            </a:r>
            <a:endParaRPr lang="en-US" sz="32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971" y="2117390"/>
            <a:ext cx="6125029" cy="476391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48662" y="5695162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薛忠勇 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弟兄</a:t>
            </a:r>
            <a:endParaRPr lang="en-US" sz="30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16085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inotransintl.com/blog/wp-content/uploads/2015/02/Chinese-new-year-201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0814" y="1100380"/>
            <a:ext cx="5827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人人都希望自己家庭幸福</a:t>
            </a:r>
            <a:endParaRPr lang="en-US" sz="40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83697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22001" t="24752" r="32598" b="25843"/>
          <a:stretch/>
        </p:blipFill>
        <p:spPr>
          <a:xfrm>
            <a:off x="1350472" y="72570"/>
            <a:ext cx="7662902" cy="46881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1777" t="24752" r="32709" b="15661"/>
          <a:stretch/>
        </p:blipFill>
        <p:spPr>
          <a:xfrm>
            <a:off x="159657" y="1741714"/>
            <a:ext cx="7068457" cy="49493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" name="Picture 2" descr="https://memorygapdotorg.files.wordpress.com/2014/11/murder-suicid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33" r="11984"/>
          <a:stretch/>
        </p:blipFill>
        <p:spPr bwMode="auto">
          <a:xfrm>
            <a:off x="493484" y="3960584"/>
            <a:ext cx="4078516" cy="272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52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dir="in"/>
      </p:transition>
    </mc:Choice>
    <mc:Fallback xmlns="">
      <p:transition spd="slow">
        <p:split dir="in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howtosaveamarriages.com/images/unhappy-marriag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27"/>
          <a:stretch/>
        </p:blipFill>
        <p:spPr bwMode="auto">
          <a:xfrm>
            <a:off x="0" y="152401"/>
            <a:ext cx="9144000" cy="670559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2235630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koreanair.com/content/koreanair/global/en/skypass/benefits/family-plan/_jcr_content/image.img.jpg/14168166473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276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49601" y="246743"/>
            <a:ext cx="557075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一個快樂的家庭是早來的天堂  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49601" y="875768"/>
            <a:ext cx="557075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家庭是教會在地上的第一個樣本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52393281"/>
      </p:ext>
    </p:extLst>
  </p:cSld>
  <p:clrMapOvr>
    <a:masterClrMapping/>
  </p:clrMapOvr>
  <p:transition xmlns:p14="http://schemas.microsoft.com/office/powerpoint/2010/main" spd="slow">
    <p:circl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aei.org/wp-content/uploads/2014/03/shutterstock_866067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8001"/>
            <a:ext cx="9144000" cy="5806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8370833"/>
      </p:ext>
    </p:extLst>
  </p:cSld>
  <p:clrMapOvr>
    <a:masterClrMapping/>
  </p:clrMapOvr>
  <p:transition xmlns:p14="http://schemas.microsoft.com/office/powerpoint/2010/main" spd="slow">
    <p:push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jenniferadamsreflections.com/wp-content/uploads/2014/09/family-sunse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9906" y="293238"/>
            <a:ext cx="422743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一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000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家庭基礎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(127:1-2)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9906" y="957081"/>
            <a:ext cx="844333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若不是耶和華建造房屋，建造的人就枉然勞力；</a:t>
            </a:r>
            <a:endParaRPr lang="en-US" altLang="zh-TW" sz="28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若不是耶和華看守城池，看守的人就枉然警醒。</a:t>
            </a:r>
            <a:endParaRPr lang="en-US" altLang="zh-TW" sz="28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你們清晨早起，夜晚安歇，喫勞碌得來的飯，</a:t>
            </a:r>
            <a:endParaRPr lang="en-US" altLang="zh-TW" sz="28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本是枉然；惟有耶和華所親愛的，必叫他安然睡覺。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" name="Oval 1"/>
          <p:cNvSpPr/>
          <p:nvPr/>
        </p:nvSpPr>
        <p:spPr>
          <a:xfrm>
            <a:off x="2526224" y="1446567"/>
            <a:ext cx="774915" cy="449451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6816672" y="2262752"/>
            <a:ext cx="1567911" cy="54120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332" y="2882808"/>
            <a:ext cx="521168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prstClr val="white"/>
                </a:solidFill>
                <a:effectLst>
                  <a:glow rad="1397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惟耶和華所賜的福，使人富足，</a:t>
            </a:r>
            <a:endParaRPr lang="en-US" altLang="zh-TW" sz="2800" dirty="0" smtClean="0">
              <a:solidFill>
                <a:prstClr val="white"/>
              </a:solidFill>
              <a:effectLst>
                <a:glow rad="1397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2800" dirty="0" smtClean="0">
                <a:solidFill>
                  <a:prstClr val="white"/>
                </a:solidFill>
                <a:effectLst>
                  <a:glow rad="1397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並不加上憂慮。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箴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10:22)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49837" y="957081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枉然</a:t>
            </a:r>
            <a:endParaRPr lang="en-US" sz="2800" dirty="0">
              <a:solidFill>
                <a:srgbClr val="99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49837" y="1372798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枉然</a:t>
            </a:r>
            <a:endParaRPr lang="en-US" sz="2800" dirty="0">
              <a:solidFill>
                <a:srgbClr val="99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67530" y="2232158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枉然</a:t>
            </a:r>
            <a:endParaRPr lang="en-US" sz="2800" dirty="0">
              <a:solidFill>
                <a:srgbClr val="99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5225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/>
      <p:bldP spid="5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mgtu.5011.net:81/uploads/content/shehui/wanxiang/2015-08-24/6fca6c5c70fbc459fb87d0939af548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14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6555783" y="5935851"/>
            <a:ext cx="2588217" cy="922149"/>
          </a:xfrm>
          <a:prstGeom prst="roundRect">
            <a:avLst/>
          </a:prstGeom>
          <a:solidFill>
            <a:schemeClr val="accent2">
              <a:lumMod val="5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秦阿房宮</a:t>
            </a:r>
            <a:endParaRPr lang="en-US" sz="4000" dirty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6148" name="Picture 4" descr="http://img.epochtimes.com/i6/50517052198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8390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://activerain.com/image_store/uploads/agents/franklintnhomes/files/house_blueprint_2952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" y="0"/>
            <a:ext cx="91382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visionaryfam.com/wp-content/uploads/2012/08/Understanding-House-Foundation-Problems-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27" y="0"/>
            <a:ext cx="915542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52313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jenniferadamsreflections.com/wp-content/uploads/2014/09/family-sunse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9906" y="293238"/>
            <a:ext cx="422743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二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000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子女教養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(127:3-5)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9906" y="957081"/>
            <a:ext cx="880241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兒女是耶和華所賜的產業；所懷的胎是他所給的賞賜。</a:t>
            </a:r>
          </a:p>
          <a:p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少年時所生的兒女好像勇士手中的箭。箭袋充滿的人</a:t>
            </a:r>
            <a:endParaRPr lang="en-US" altLang="zh-TW" sz="28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便為有福；他們在城門口和仇敵說話的時候，</a:t>
            </a:r>
            <a:endParaRPr lang="en-US" altLang="zh-TW" sz="28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必不至於羞愧。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58067" y="962781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產業</a:t>
            </a:r>
            <a:endParaRPr lang="en-US" sz="2800" dirty="0">
              <a:solidFill>
                <a:srgbClr val="99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20178" y="962781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賞賜</a:t>
            </a:r>
            <a:endParaRPr lang="en-US" sz="2800" dirty="0">
              <a:solidFill>
                <a:srgbClr val="99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87657" y="1377898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箭</a:t>
            </a:r>
            <a:endParaRPr lang="en-US" sz="2800" dirty="0">
              <a:solidFill>
                <a:srgbClr val="99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9906" y="2905780"/>
            <a:ext cx="5929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父母沒有</a:t>
            </a:r>
            <a:r>
              <a:rPr lang="zh-TW" alt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擁有權」只是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「托管權」</a:t>
            </a:r>
            <a:endParaRPr lang="en-US" sz="2800" dirty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9906" y="3429000"/>
            <a:ext cx="52116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兒女是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glow rad="1397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「賞賜」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而不是「懲罰」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1899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heelReverse spokes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ttp://mypaper.pchome.com.tw/show/article/catcity_2010/A132344359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47" y="204536"/>
            <a:ext cx="5366084" cy="3139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the-sun.on.cc/cnt/news/20130725/photo/0725-00410-026b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87"/>
          <a:stretch/>
        </p:blipFill>
        <p:spPr bwMode="auto">
          <a:xfrm>
            <a:off x="4030579" y="770020"/>
            <a:ext cx="4956175" cy="3689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://www.huangpic.com/res/95/1289/4299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86" y="4569911"/>
            <a:ext cx="8353958" cy="1445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530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fromevalleyarchers.co.uk/Images/arrow_lef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1017">
            <a:off x="0" y="314167"/>
            <a:ext cx="4600742" cy="1623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94874" y="360947"/>
            <a:ext cx="21082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兒女是箭？</a:t>
            </a:r>
            <a:endParaRPr lang="en-US" sz="3000" dirty="0">
              <a:solidFill>
                <a:srgbClr val="4472C4">
                  <a:lumMod val="50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10244" name="Picture 4" descr="http://pad3.whstatic.com/images/thumb/1/1a/Shoot-an-Arrow-Step-8.jpg/550px-Shoot-an-Arrow-Step-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3"/>
          <a:stretch/>
        </p:blipFill>
        <p:spPr bwMode="auto">
          <a:xfrm>
            <a:off x="2983832" y="1790509"/>
            <a:ext cx="6160168" cy="4321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89358" y="1790509"/>
            <a:ext cx="408316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6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磨練、栽培、塑造、管教</a:t>
            </a:r>
            <a:r>
              <a:rPr lang="en-US" altLang="zh-TW" sz="26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  <a:endParaRPr lang="en-US" sz="26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1196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blog.centralaz.com/wp-content/uploads/2014/06/discipline_children_f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038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4070" y="240157"/>
            <a:ext cx="38395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1. 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監督孩子看什麼節目</a:t>
            </a:r>
            <a:endParaRPr lang="en-US" sz="2800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6102" y="732600"/>
            <a:ext cx="5275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2. 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監督孩子用電腦和上網的時間</a:t>
            </a:r>
            <a:endParaRPr lang="en-US" sz="2800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8134" y="1225043"/>
            <a:ext cx="5634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3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規定孩子只可以買那一類的光碟</a:t>
            </a:r>
            <a:endParaRPr lang="en-US" sz="2800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8182" y="1739242"/>
            <a:ext cx="67120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4. 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清楚孩子下課後或週末去那裡和幹什麼</a:t>
            </a:r>
            <a:endParaRPr lang="en-US" sz="2800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8182" y="2237112"/>
            <a:ext cx="34804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5. 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注意孩子功課成績</a:t>
            </a:r>
            <a:endParaRPr lang="en-US" sz="2800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8182" y="2778542"/>
            <a:ext cx="4916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6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規定孩子什麼時候要回到家</a:t>
            </a:r>
            <a:endParaRPr lang="en-US" sz="2800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0166" y="3309070"/>
            <a:ext cx="59939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7. 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一週最少六個晚上與孩子一同吃飯</a:t>
            </a:r>
            <a:endParaRPr lang="en-US" sz="2800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8134" y="3831799"/>
            <a:ext cx="41985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8. 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吃晚飯時把電視機關掉</a:t>
            </a:r>
            <a:endParaRPr lang="en-US" sz="2800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6102" y="4307913"/>
            <a:ext cx="45576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9. 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要孩子誠實訴出去了那裡</a:t>
            </a:r>
            <a:endParaRPr lang="en-US" sz="2800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487" y="4816192"/>
            <a:ext cx="9086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10. 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讓孩子明白如果他們吸毒，父母會很難過並嚴嚴處理</a:t>
            </a:r>
            <a:endParaRPr lang="en-US" sz="2800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662" y="5346036"/>
            <a:ext cx="4059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11. 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經常規定孩子做家務</a:t>
            </a:r>
            <a:endParaRPr lang="en-US" sz="2800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662" y="5875880"/>
            <a:ext cx="72907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12. 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孩子下課回家時，家裡總有一個成年人在</a:t>
            </a:r>
            <a:endParaRPr lang="en-US" sz="2800" dirty="0">
              <a:solidFill>
                <a:prstClr val="white"/>
              </a:solidFill>
              <a:effectLst>
                <a:glow rad="1016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5347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romthedeskofbobmoore.com/wp-content/uploads/2013/01/bullseye_target_miss_1600_clr_925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571" y="0"/>
            <a:ext cx="6456109" cy="7178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19884847">
            <a:off x="7256720" y="1499016"/>
            <a:ext cx="15919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好成績</a:t>
            </a:r>
            <a:endParaRPr lang="en-US" sz="3000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 rot="19157606">
            <a:off x="7379101" y="2381127"/>
            <a:ext cx="15919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進名校</a:t>
            </a:r>
            <a:endParaRPr lang="en-US" sz="3000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 rot="21251266">
            <a:off x="3852442" y="5654365"/>
            <a:ext cx="15919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賺大錢</a:t>
            </a:r>
            <a:endParaRPr lang="en-US" sz="3000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 rot="19452880">
            <a:off x="5742423" y="1806596"/>
            <a:ext cx="15919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第一名</a:t>
            </a:r>
            <a:endParaRPr lang="en-US" sz="3000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77109" y="5298184"/>
            <a:ext cx="15919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到美國</a:t>
            </a:r>
            <a:endParaRPr lang="en-US" sz="3000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0473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christiangrowthnetwork.com/000801_0258_0021_tsl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7595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37872" y="437605"/>
            <a:ext cx="1569660" cy="509370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教養孩童，使他走當走的路，</a:t>
            </a:r>
            <a:endParaRPr lang="en-US" altLang="zh-TW" sz="3000" dirty="0" smtClean="0">
              <a:solidFill>
                <a:srgbClr val="ED7D3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000" dirty="0" smtClean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就是到老，他也不偏離。</a:t>
            </a:r>
            <a:endParaRPr lang="en-US" altLang="zh-TW" sz="3000" dirty="0" smtClean="0">
              <a:solidFill>
                <a:srgbClr val="ED7D3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000" dirty="0" smtClean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             (</a:t>
            </a:r>
            <a:r>
              <a:rPr lang="zh-TW" altLang="en-US" sz="3000" dirty="0" smtClean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箴言二十二：六</a:t>
            </a:r>
            <a:r>
              <a:rPr lang="en-US" altLang="zh-TW" sz="3000" dirty="0" smtClean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3000" dirty="0">
              <a:solidFill>
                <a:srgbClr val="ED7D3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9395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bible-cross1"/>
          <p:cNvSpPr>
            <a:spLocks noGrp="1" noChangeAspect="1" noChangeArrowheads="1"/>
          </p:cNvSpPr>
          <p:nvPr isPhoto="1"/>
        </p:nvSpPr>
        <p:spPr bwMode="auto">
          <a:xfrm>
            <a:off x="1588" y="0"/>
            <a:ext cx="9140825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4070" y="240157"/>
            <a:ext cx="691407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詩篇</a:t>
            </a:r>
            <a:r>
              <a:rPr lang="en-US" altLang="zh-TW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127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– 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家庭不倚靠神，一切都枉然</a:t>
            </a:r>
            <a:endParaRPr lang="en-US" altLang="zh-TW" sz="3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詩篇</a:t>
            </a:r>
            <a:r>
              <a:rPr lang="en-US" altLang="zh-TW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128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– 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家庭若倚靠神，將如何蒙福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4070" y="1864446"/>
            <a:ext cx="429636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Tx/>
              <a:buAutoNum type="arabicPeriod"/>
            </a:pP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家庭生活 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怎樣作父母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</a:p>
          <a:p>
            <a:pPr marL="514350" indent="-514350">
              <a:buFontTx/>
              <a:buAutoNum type="arabicPeriod"/>
            </a:pP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後代福份 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信仰的傳承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742484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jenniferadamsreflections.com/wp-content/uploads/2014/09/family-sunse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9906" y="293238"/>
            <a:ext cx="538160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三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000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家庭生活與模範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(128:1-3)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9906" y="957081"/>
            <a:ext cx="78261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凡敬畏耶和華，遵行祂道的人，便為有福。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(1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節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zh-TW" altLang="en-US" sz="28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316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ssinstitut.lt/uploads/images/pixrf1-00024374-00_1741203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853" y="207892"/>
            <a:ext cx="4129016" cy="3087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cdn.drprem.com/parenting/wp-content/uploads/sites/19/2014/07/family-conflict-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016" y="3400797"/>
            <a:ext cx="6320280" cy="3307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vernulubov.ru/wp-content/uploads/1311969758_family_conflict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127" y="207892"/>
            <a:ext cx="4338012" cy="288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577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ular Callout 1"/>
          <p:cNvSpPr/>
          <p:nvPr/>
        </p:nvSpPr>
        <p:spPr>
          <a:xfrm>
            <a:off x="473528" y="359231"/>
            <a:ext cx="3216729" cy="734786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我早就跟你說過了！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Oval Callout 2"/>
          <p:cNvSpPr/>
          <p:nvPr/>
        </p:nvSpPr>
        <p:spPr>
          <a:xfrm>
            <a:off x="4098472" y="391886"/>
            <a:ext cx="4816928" cy="881743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你簡直跟你媽媽一樣！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1807027" y="1567536"/>
            <a:ext cx="2628900" cy="587828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我真受不了你！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Rectangular Callout 4"/>
          <p:cNvSpPr/>
          <p:nvPr/>
        </p:nvSpPr>
        <p:spPr>
          <a:xfrm>
            <a:off x="3526970" y="2555417"/>
            <a:ext cx="5208816" cy="734786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不知道我為什麼會跟你在一起？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Oval Callout 5"/>
          <p:cNvSpPr/>
          <p:nvPr/>
        </p:nvSpPr>
        <p:spPr>
          <a:xfrm>
            <a:off x="315686" y="3559625"/>
            <a:ext cx="5350328" cy="881743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你就不能作對一件事嗎？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5910943" y="4278084"/>
            <a:ext cx="2628900" cy="587828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你還不是一樣！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1807026" y="5167983"/>
            <a:ext cx="3614059" cy="587828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你不喜歡的話可以走！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21759164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ular Callout 1"/>
          <p:cNvSpPr/>
          <p:nvPr/>
        </p:nvSpPr>
        <p:spPr>
          <a:xfrm>
            <a:off x="990598" y="498013"/>
            <a:ext cx="1883231" cy="734786"/>
          </a:xfrm>
          <a:prstGeom prst="wedgeRectCallou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做得好！</a:t>
            </a:r>
            <a:endParaRPr lang="en-US" sz="28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Oval Callout 2"/>
          <p:cNvSpPr/>
          <p:nvPr/>
        </p:nvSpPr>
        <p:spPr>
          <a:xfrm>
            <a:off x="4555671" y="440855"/>
            <a:ext cx="2808515" cy="881743"/>
          </a:xfrm>
          <a:prstGeom prst="wedgeEllipseCallou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你真了不起！</a:t>
            </a:r>
            <a:endParaRPr lang="en-US" sz="28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2133597" y="1687973"/>
            <a:ext cx="2062845" cy="587828"/>
          </a:xfrm>
          <a:prstGeom prst="wedgeRoundRectCallout">
            <a:avLst>
              <a:gd name="adj1" fmla="val -20833"/>
              <a:gd name="adj2" fmla="val 76389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我相信你！</a:t>
            </a:r>
            <a:endParaRPr lang="en-US" sz="28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Rectangular Callout 4"/>
          <p:cNvSpPr/>
          <p:nvPr/>
        </p:nvSpPr>
        <p:spPr>
          <a:xfrm>
            <a:off x="4893808" y="2096145"/>
            <a:ext cx="2132239" cy="734786"/>
          </a:xfrm>
          <a:prstGeom prst="wedgeRectCallou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噢，對不起</a:t>
            </a:r>
            <a:endParaRPr lang="en-US" sz="28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Oval Callout 5"/>
          <p:cNvSpPr/>
          <p:nvPr/>
        </p:nvSpPr>
        <p:spPr>
          <a:xfrm>
            <a:off x="1714500" y="2792165"/>
            <a:ext cx="2318657" cy="881743"/>
          </a:xfrm>
          <a:prstGeom prst="wedgeEllipseCallou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是我的錯</a:t>
            </a:r>
            <a:endParaRPr lang="en-US" sz="28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4555671" y="3379994"/>
            <a:ext cx="4095072" cy="587828"/>
          </a:xfrm>
          <a:prstGeom prst="wedgeRoundRectCallout">
            <a:avLst>
              <a:gd name="adj1" fmla="val -19637"/>
              <a:gd name="adj2" fmla="val 73611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跟你結婚讓我感到驕傲！</a:t>
            </a:r>
            <a:endParaRPr lang="en-US" sz="28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506181" y="4198427"/>
            <a:ext cx="2367647" cy="587828"/>
          </a:xfrm>
          <a:prstGeom prst="wedgeRoundRectCallou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你喜歡什麼？</a:t>
            </a:r>
            <a:endParaRPr lang="en-US" sz="28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9" name="Oval Callout 8"/>
          <p:cNvSpPr/>
          <p:nvPr/>
        </p:nvSpPr>
        <p:spPr>
          <a:xfrm>
            <a:off x="3473901" y="4541405"/>
            <a:ext cx="3287489" cy="881743"/>
          </a:xfrm>
          <a:prstGeom prst="wedgeEllipseCallou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我能幫什麼嗎？</a:t>
            </a:r>
            <a:endParaRPr lang="en-US" sz="28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0" name="Rectangular Callout 9"/>
          <p:cNvSpPr/>
          <p:nvPr/>
        </p:nvSpPr>
        <p:spPr>
          <a:xfrm>
            <a:off x="891945" y="5423148"/>
            <a:ext cx="2281920" cy="734786"/>
          </a:xfrm>
          <a:prstGeom prst="wedgeRectCallou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謝謝你愛我！</a:t>
            </a:r>
            <a:endParaRPr lang="en-US" sz="28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6039020" y="5570106"/>
            <a:ext cx="2650332" cy="587828"/>
          </a:xfrm>
          <a:prstGeom prst="wedgeRoundRectCallout">
            <a:avLst>
              <a:gd name="adj1" fmla="val -19637"/>
              <a:gd name="adj2" fmla="val 73611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請為我禱告！</a:t>
            </a:r>
            <a:endParaRPr lang="en-US" sz="28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96859186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jenniferadamsreflections.com/wp-content/uploads/2014/09/family-sunse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9906" y="293238"/>
            <a:ext cx="499688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三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000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家庭生活模範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(128:1-3)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9906" y="957081"/>
            <a:ext cx="736611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你妻子在你的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內室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，好像多結果子的葡萄樹；</a:t>
            </a:r>
            <a:endParaRPr lang="en-US" altLang="zh-TW" sz="28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你兒女圍繞你的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桌子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，好像橄欖栽子。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(3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節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zh-TW" altLang="en-US" sz="28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23891958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cloudancer.files.wordpress.com/2012/01/reunion-dinn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i.dailymail.co.uk/i/pix/2015/01/28/25206CAB00000578-0-image-a-2_14224089986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07" y="0"/>
            <a:ext cx="916520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yemphoto.com/blog/wp-content/uploads/2010/03/tech_kid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2901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6355205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marywhipplereviews.com/wp-content/uploads/robert-boswe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98" y="315235"/>
            <a:ext cx="3067310" cy="4367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8749" y="4066949"/>
            <a:ext cx="292060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Robert Boswell</a:t>
            </a:r>
            <a:endParaRPr lang="en-US" sz="3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 descr="http://www.cwu.edu/~fosterh/diar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544" y="3545305"/>
            <a:ext cx="5100303" cy="311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pvsfish.org/blog/wp-content/uploads/2013/09/FCEC-Father-Son-Sunset-Fishing-Phot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696" y="315235"/>
            <a:ext cx="4572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52895" y="3559117"/>
            <a:ext cx="364715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white"/>
                </a:solidFill>
                <a:effectLst>
                  <a:glow rad="1397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今年跟兒子去釣魚，</a:t>
            </a:r>
            <a:endParaRPr lang="en-US" altLang="zh-TW" sz="3000" dirty="0" smtClean="0">
              <a:solidFill>
                <a:prstClr val="white"/>
              </a:solidFill>
              <a:effectLst>
                <a:glow rad="1397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000" dirty="0" smtClean="0">
                <a:solidFill>
                  <a:prstClr val="white"/>
                </a:solidFill>
                <a:effectLst>
                  <a:glow rad="1397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又浪費了一天！</a:t>
            </a:r>
            <a:endParaRPr lang="en-US" sz="3000" dirty="0">
              <a:solidFill>
                <a:prstClr val="white"/>
              </a:solidFill>
              <a:effectLst>
                <a:glow rad="1397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3164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thecollectionshop.com/Image_Resize_Medium.asp?MiscImage=Nworshi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263" y="140532"/>
            <a:ext cx="5166728" cy="663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05844" y="786063"/>
            <a:ext cx="800219" cy="214417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家庭祭壇</a:t>
            </a:r>
            <a:endParaRPr lang="en-US" sz="4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0375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jenniferadamsreflections.com/wp-content/uploads/2014/09/family-sunse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9906" y="293238"/>
            <a:ext cx="46121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四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000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信仰的傳承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(128:4-6)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9906" y="957081"/>
            <a:ext cx="736611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看哪，敬畏耶和華的人，必要這樣蒙福！</a:t>
            </a:r>
            <a:endParaRPr lang="en-US" altLang="zh-TW" sz="28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願耶和華從錫安賜福給你，</a:t>
            </a:r>
            <a:endParaRPr lang="en-US" altLang="zh-TW" sz="28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願你一生一世看見耶路撒冷的好處</a:t>
            </a:r>
            <a:endParaRPr lang="en-US" altLang="zh-TW" sz="28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願你看見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glow rad="228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你兒女的兒女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，願平安歸於以色列。</a:t>
            </a:r>
          </a:p>
        </p:txBody>
      </p:sp>
      <p:pic>
        <p:nvPicPr>
          <p:cNvPr id="7" name="Picture 2" descr="http://firstchurches.org/wp-content/uploads/2015/09/Edward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06" y="3112170"/>
            <a:ext cx="5112990" cy="26587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3.bp.blogspot.com/-y5wgTN9evxc/UJnCtt69JLI/AAAAAAAAA3s/q29C5A1Y9aw/s1600/Max%2BKuckes%2B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87"/>
          <a:stretch/>
        </p:blipFill>
        <p:spPr bwMode="auto">
          <a:xfrm>
            <a:off x="5697638" y="2882808"/>
            <a:ext cx="2981141" cy="3260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665554" y="6079967"/>
            <a:ext cx="1824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Max Jukes</a:t>
            </a:r>
            <a:endParaRPr lang="en-US" sz="28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9546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proudamericans.org/wp-content/uploads/Mad-Max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414685" y="1953929"/>
          <a:ext cx="3891380" cy="362711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8913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1394</a:t>
                      </a:r>
                      <a:r>
                        <a:rPr lang="zh-TW" altLang="en-US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後裔中</a:t>
                      </a:r>
                      <a:endParaRPr lang="en-US" sz="2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13  </a:t>
                      </a:r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大學校長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454259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65  </a:t>
                      </a:r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大學教授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60  </a:t>
                      </a:r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律師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90  </a:t>
                      </a:r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醫師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32  </a:t>
                      </a:r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作家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200</a:t>
                      </a:r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牧師、宣教士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5074916" y="2472089"/>
          <a:ext cx="3891380" cy="310895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8913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903</a:t>
                      </a:r>
                      <a:r>
                        <a:rPr lang="zh-TW" altLang="en-US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後裔中</a:t>
                      </a:r>
                      <a:endParaRPr lang="en-US" sz="2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300 </a:t>
                      </a:r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流氓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454259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145 </a:t>
                      </a:r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酒徒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90   </a:t>
                      </a:r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娼妓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285 </a:t>
                      </a:r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患惡疾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100 </a:t>
                      </a:r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坐牢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3479202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paulfleischmann.net/wp-content/uploads/2013/08/Passing-the-Baton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 rot="20900789">
            <a:off x="2672085" y="3285365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信仰傳承</a:t>
            </a:r>
            <a:endParaRPr lang="en-US" sz="40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834326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474</Words>
  <Application>Microsoft Macintosh PowerPoint</Application>
  <PresentationFormat>On-screen Show (4:3)</PresentationFormat>
  <Paragraphs>100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2016-02-12T01:13:33Z</dcterms:created>
  <dcterms:modified xsi:type="dcterms:W3CDTF">2016-02-12T01:14:44Z</dcterms:modified>
</cp:coreProperties>
</file>