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482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2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76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96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8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7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8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7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7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3E25D-49F6-D044-82D8-2CECE8B074AF}" type="datetimeFigureOut">
              <a:rPr lang="en-US" smtClean="0"/>
              <a:t>3/7/16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F9EBC-CBC7-4C47-9759-D07B0D3E2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1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4catholiceducators.com/graphics/Matthew6_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57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74336" y="3602736"/>
            <a:ext cx="320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憂慮良方</a:t>
            </a:r>
            <a:r>
              <a:rPr lang="en-US" altLang="zh-TW" sz="4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75504" y="4341400"/>
            <a:ext cx="3163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馬太福音 </a:t>
            </a:r>
            <a:r>
              <a:rPr lang="en-US" altLang="zh-TW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6:24-34)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1491" y="102144"/>
            <a:ext cx="5689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主日信息                     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3-6-2016</a:t>
            </a:r>
            <a:endParaRPr lang="en-US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21939" y="5888296"/>
            <a:ext cx="2270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薛忠勇 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弟兄</a:t>
            </a:r>
            <a:endParaRPr lang="en-US" sz="28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34496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cdn.tinybuddha.com/wp-content/uploads/2015/01/Worrying-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39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670" y="149930"/>
            <a:ext cx="89422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無知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的人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擔心，因為他們知道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不夠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多</a:t>
            </a:r>
            <a:endParaRPr lang="en-US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知識淵博的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擔心，因為他們知道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太多</a:t>
            </a:r>
            <a:endParaRPr lang="en-US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富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足的人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擔心，因為他們害怕失去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所擁有</a:t>
            </a:r>
            <a:r>
              <a:rPr 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</a:t>
            </a: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貧窮的人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擔心，因為他們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認為樣樣都沒有</a:t>
            </a:r>
            <a:endParaRPr lang="en-US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年</a:t>
            </a:r>
            <a:r>
              <a:rPr 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老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擔心，因為他們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</a:t>
            </a:r>
            <a:r>
              <a:rPr 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面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對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死亡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的逼近</a:t>
            </a:r>
            <a:endParaRPr lang="en-US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年輕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擔心，因為他們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</a:t>
            </a:r>
            <a:r>
              <a:rPr lang="en-US" sz="3200" dirty="0" err="1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面對生活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01600">
                    <a:srgbClr val="4472C4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的壓力</a:t>
            </a:r>
            <a:endParaRPr lang="en-US" sz="3200" dirty="0" smtClean="0">
              <a:solidFill>
                <a:prstClr val="white"/>
              </a:solidFill>
              <a:effectLst>
                <a:glow rad="101600">
                  <a:srgbClr val="4472C4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812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timg.com/vi/X4bqd6hshGc/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8"/>
          <a:stretch/>
        </p:blipFill>
        <p:spPr bwMode="auto">
          <a:xfrm>
            <a:off x="4541511" y="299257"/>
            <a:ext cx="4387397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55091" y="3903424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人無遠慮，必有近憂</a:t>
            </a:r>
            <a:endParaRPr lang="en-US" sz="3800" dirty="0" smtClean="0"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8" name="Picture 4" descr="http://neolifecircles.com/image/cache/catalog/articles/wrinkles-600x6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0" b="13920"/>
          <a:stretch/>
        </p:blipFill>
        <p:spPr bwMode="auto">
          <a:xfrm>
            <a:off x="151640" y="2353695"/>
            <a:ext cx="4266875" cy="3099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54257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kaiserhealthnews.files.wordpress.com/2015/07/woman-depression-570.jpg?w=470&amp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73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0270" y="53789"/>
            <a:ext cx="5572551" cy="2336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TW" sz="3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a little better this morning,</a:t>
            </a:r>
          </a:p>
          <a:p>
            <a:pPr>
              <a:lnSpc>
                <a:spcPts val="3500"/>
              </a:lnSpc>
            </a:pPr>
            <a:r>
              <a:rPr lang="en-US" sz="3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when I feel better </a:t>
            </a:r>
          </a:p>
          <a:p>
            <a:pPr>
              <a:lnSpc>
                <a:spcPts val="3500"/>
              </a:lnSpc>
            </a:pPr>
            <a:r>
              <a:rPr lang="en-US" sz="3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always feel worse,</a:t>
            </a:r>
          </a:p>
          <a:p>
            <a:pPr>
              <a:lnSpc>
                <a:spcPts val="3500"/>
              </a:lnSpc>
            </a:pPr>
            <a:r>
              <a:rPr lang="en-US" sz="3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I know I will feel</a:t>
            </a:r>
          </a:p>
          <a:p>
            <a:pPr>
              <a:lnSpc>
                <a:spcPts val="3500"/>
              </a:lnSpc>
            </a:pPr>
            <a:r>
              <a:rPr lang="en-US" sz="3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 tomorrow.</a:t>
            </a:r>
          </a:p>
        </p:txBody>
      </p:sp>
    </p:spTree>
    <p:extLst>
      <p:ext uri="{BB962C8B-B14F-4D97-AF65-F5344CB8AC3E}">
        <p14:creationId xmlns:p14="http://schemas.microsoft.com/office/powerpoint/2010/main" val="52205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kaiserhealthnews.files.wordpress.com/2015/07/woman-depression-570.jpg?w=470&amp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73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3718" y="944545"/>
            <a:ext cx="4801314" cy="18876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今天我覺得比較好，</a:t>
            </a:r>
            <a:endParaRPr lang="en-US" altLang="zh-TW" sz="3000" dirty="0" smtClean="0">
              <a:solidFill>
                <a:srgbClr val="ED7D31">
                  <a:lumMod val="75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3500"/>
              </a:lnSpc>
            </a:pP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但每次我比較好</a:t>
            </a:r>
            <a:endParaRPr lang="en-US" altLang="zh-TW" sz="3000" dirty="0" smtClean="0">
              <a:solidFill>
                <a:srgbClr val="ED7D31">
                  <a:lumMod val="75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3500"/>
              </a:lnSpc>
            </a:pP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我感覺到更不好，</a:t>
            </a:r>
            <a:endParaRPr lang="en-US" altLang="zh-TW" sz="3000" dirty="0" smtClean="0">
              <a:solidFill>
                <a:srgbClr val="ED7D31">
                  <a:lumMod val="75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>
              <a:lnSpc>
                <a:spcPts val="3500"/>
              </a:lnSpc>
            </a:pPr>
            <a:r>
              <a:rPr lang="zh-TW" altLang="en-US" sz="3000" dirty="0" smtClean="0">
                <a:solidFill>
                  <a:srgbClr val="ED7D31">
                    <a:lumMod val="75000"/>
                  </a:srgb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因為知道明天我會覺得不好</a:t>
            </a:r>
            <a:endParaRPr lang="en-US" sz="3000" dirty="0" smtClean="0">
              <a:solidFill>
                <a:srgbClr val="ED7D31">
                  <a:lumMod val="75000"/>
                </a:srgb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566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ervantofjesuschrist.com/wp-content/uploads/2009/11/3_crosses_black_whit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/>
          <a:stretch/>
        </p:blipFill>
        <p:spPr bwMode="auto">
          <a:xfrm>
            <a:off x="0" y="0"/>
            <a:ext cx="9149536" cy="499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79756" y="3113959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後悔昨日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1242" y="1205331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擔心明日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4" y="264112"/>
            <a:ext cx="651973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今日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是我們</a:t>
            </a:r>
            <a:r>
              <a:rPr lang="zh-TW" altLang="en-US" sz="3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昨日</a:t>
            </a:r>
            <a:r>
              <a:rPr lang="zh-TW" altLang="en-US" sz="3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所憂慮的</a:t>
            </a:r>
            <a:r>
              <a:rPr lang="zh-TW" altLang="en-US" sz="3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明日</a:t>
            </a:r>
            <a:endParaRPr lang="en-US" sz="3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5201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7374" y="1058576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不用憂慮，只要快樂</a:t>
            </a:r>
            <a:endParaRPr lang="en-US" sz="3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2052" name="Picture 4" descr="https://www.peaceproject.com/sites/default/files/imagecache/product_full/KS153-Dont-Worry-Be-Happy-Small-Bumper-Stick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5" y="1969960"/>
            <a:ext cx="8598598" cy="273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611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dn.greatlakescru.com/glr-media/wblob/53DBC98E4BFE98/19F/1EFD/65oB1CUdLfHi8I0V51g6_w/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396" cy="69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32" y="262387"/>
            <a:ext cx="31582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勿憂慮之因</a:t>
            </a:r>
            <a:r>
              <a:rPr lang="en-US" altLang="zh-TW" dirty="0" smtClean="0">
                <a:solidFill>
                  <a:prstClr val="black"/>
                </a:solidFill>
              </a:rPr>
              <a:t>. 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" y="887310"/>
            <a:ext cx="48045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生活只是生命一部份</a:t>
            </a:r>
            <a:r>
              <a:rPr lang="en-US" altLang="zh-TW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9487" y="1512233"/>
            <a:ext cx="4907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勝於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more than 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多過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9487" y="2106378"/>
            <a:ext cx="74334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生命除衣食住行，還有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健康、情緒、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親情、友情、愛情、與人與神的關係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  <a:p>
            <a:endParaRPr 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9487" y="3363692"/>
            <a:ext cx="7571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人若賺得全世界，賠上自己的生命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有什麼益處呢？人還能健什麼換生命呢？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可 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8:36-37)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664638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dn.greatlakescru.com/glr-media/wblob/53DBC98E4BFE98/19F/1EFD/65oB1CUdLfHi8I0V51g6_w/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396" cy="69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32" y="262387"/>
            <a:ext cx="31582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勿憂慮之因</a:t>
            </a:r>
            <a:r>
              <a:rPr lang="en-US" altLang="zh-TW" dirty="0" smtClean="0">
                <a:solidFill>
                  <a:prstClr val="black"/>
                </a:solidFill>
              </a:rPr>
              <a:t>. 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" y="887310"/>
            <a:ext cx="48045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 </a:t>
            </a:r>
            <a:r>
              <a:rPr lang="zh-TW" altLang="en-US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生活只是生命一部份</a:t>
            </a:r>
            <a:r>
              <a:rPr lang="en-US" altLang="zh-TW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 smtClean="0"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2328" y="2152844"/>
            <a:ext cx="79816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你們那一個能用思慮，使壽數多加一刻呢？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(27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040" y="1515966"/>
            <a:ext cx="47692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憂慮不能成就任何事</a:t>
            </a:r>
            <a:r>
              <a:rPr lang="en-US" altLang="zh-TW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 descr="http://www.whatleywood.com/images/portfolio/rocking_chair/rocking_chair_full_l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708" y="3089384"/>
            <a:ext cx="2859621" cy="332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2558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tuc.ac.ke/wp-content/uploads/2015/07/Maths_BSc_St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1107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48100" y="419100"/>
            <a:ext cx="442140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40%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不會發生的事</a:t>
            </a:r>
            <a:endParaRPr lang="en-US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48100" y="1377672"/>
            <a:ext cx="442140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30%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不能改變的事</a:t>
            </a:r>
            <a:endParaRPr lang="en-US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8100" y="2336244"/>
            <a:ext cx="442140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12%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不真實的批評</a:t>
            </a:r>
            <a:endParaRPr lang="en-US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8100" y="3284607"/>
            <a:ext cx="4463081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10%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健康，而因為</a:t>
            </a:r>
            <a:endParaRPr lang="en-US" altLang="zh-TW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憂慮更為嚴重</a:t>
            </a:r>
            <a:endParaRPr lang="en-US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9778" y="4894630"/>
            <a:ext cx="4652236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8%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正當關切且可以</a:t>
            </a:r>
            <a:endParaRPr lang="en-US" altLang="zh-TW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  <a:r>
              <a:rPr lang="zh-TW" altLang="en-US" sz="40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應對的事</a:t>
            </a:r>
            <a:endParaRPr lang="en-US" sz="4000" dirty="0" smtClean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889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dn.greatlakescru.com/glr-media/wblob/53DBC98E4BFE98/19F/1EFD/65oB1CUdLfHi8I0V51g6_w/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396" cy="69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32" y="262387"/>
            <a:ext cx="31582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勿憂慮之因</a:t>
            </a:r>
            <a:r>
              <a:rPr lang="en-US" altLang="zh-TW" dirty="0" smtClean="0">
                <a:solidFill>
                  <a:prstClr val="black"/>
                </a:solidFill>
              </a:rPr>
              <a:t>. 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" y="887310"/>
            <a:ext cx="48045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 </a:t>
            </a:r>
            <a:r>
              <a:rPr lang="zh-TW" altLang="en-US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生活只是生命一部份</a:t>
            </a:r>
            <a:r>
              <a:rPr lang="en-US" altLang="zh-TW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 smtClean="0"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040" y="1515966"/>
            <a:ext cx="47692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 </a:t>
            </a:r>
            <a:r>
              <a:rPr lang="zh-TW" altLang="en-US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憂慮不能成就任何事</a:t>
            </a:r>
            <a:r>
              <a:rPr lang="en-US" altLang="zh-TW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8673" y="2184204"/>
            <a:ext cx="466986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C.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天父必供應我們所需</a:t>
            </a:r>
            <a:endParaRPr lang="en-US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http://images.nationalgeographic.com/wpf/media-live/photos/000/014/cache/orange-birds-rosing_1463_990x7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070" y="3030540"/>
            <a:ext cx="4585237" cy="3436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34166761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://www.israel-travel-secrets.com/images/wild-Flow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7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csu.edu.au/__data/assets/image/0020/127307/anem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82" y="753596"/>
            <a:ext cx="3348318" cy="2219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38" name="Picture 2" descr="http://www.bibleplaces.com/wp-content/uploads/2015/07/Crown-anemone-Mount-Gilboa-tb031603803-bibleplac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27" y="968749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542" y="3468230"/>
            <a:ext cx="3641151" cy="27308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53997" y="4066903"/>
            <a:ext cx="396454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glow rad="101600">
                    <a:srgbClr val="A5A5A5">
                      <a:lumMod val="50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我們日用的飲食，</a:t>
            </a:r>
            <a:endParaRPr lang="en-US" altLang="zh-TW" sz="3400" dirty="0" smtClean="0">
              <a:solidFill>
                <a:srgbClr val="FFFF00"/>
              </a:solidFill>
              <a:effectLst>
                <a:glow rad="101600">
                  <a:srgbClr val="A5A5A5">
                    <a:lumMod val="50000"/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rgbClr val="FFFF00"/>
                </a:solidFill>
                <a:effectLst>
                  <a:glow rad="101600">
                    <a:srgbClr val="A5A5A5">
                      <a:lumMod val="50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今日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glow rad="101600">
                    <a:srgbClr val="A5A5A5">
                      <a:lumMod val="50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glow rad="101600">
                    <a:srgbClr val="A5A5A5">
                      <a:lumMod val="50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天天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glow rad="101600">
                    <a:srgbClr val="A5A5A5">
                      <a:lumMod val="50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glow rad="101600">
                    <a:srgbClr val="A5A5A5">
                      <a:lumMod val="50000"/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賜給我們</a:t>
            </a:r>
            <a:endParaRPr lang="en-US" altLang="zh-TW" sz="3400" dirty="0" smtClean="0">
              <a:solidFill>
                <a:srgbClr val="FFFF00"/>
              </a:solidFill>
              <a:effectLst>
                <a:glow rad="101600">
                  <a:srgbClr val="A5A5A5">
                    <a:lumMod val="50000"/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449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sercontent2.hubimg.com/61214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16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.ytimg.com/vi/1TLSjwur8h4/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50" y="2518420"/>
            <a:ext cx="5415233" cy="4061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22032" y="225083"/>
            <a:ext cx="7981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神既不愛惜自己的兒子為我們眾人捨了，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豈不也把萬物和祂一同白白的賜給我們麼？</a:t>
            </a:r>
            <a:endParaRPr lang="en-US" altLang="zh-TW" sz="32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                               </a:t>
            </a:r>
            <a:r>
              <a:rPr lang="zh-TW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∼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羅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8:32</a:t>
            </a:r>
            <a:endParaRPr lang="en-US" sz="3200" dirty="0" smtClean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149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dn.greatlakescru.com/glr-media/wblob/53DBC98E4BFE98/19F/1EFD/65oB1CUdLfHi8I0V51g6_w/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396" cy="69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32" y="262387"/>
            <a:ext cx="31582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抗憂慮之法</a:t>
            </a:r>
            <a:r>
              <a:rPr lang="en-US" altLang="zh-TW" dirty="0" smtClean="0">
                <a:solidFill>
                  <a:prstClr val="black"/>
                </a:solidFill>
              </a:rPr>
              <a:t>. 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" y="887310"/>
            <a:ext cx="533832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要定好優先次序</a:t>
            </a:r>
            <a:r>
              <a:rPr lang="en-US" altLang="zh-TW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(33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  <a:endParaRPr lang="en-US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" name="Picture 4" descr="http://www.21st-century-christianity.com/images/Priorities-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518" y="1702190"/>
            <a:ext cx="3590925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s://abercrombieandfitness.files.wordpress.com/2015/10/scal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2737981"/>
            <a:ext cx="4446453" cy="385976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/>
          <p:cNvSpPr txBox="1"/>
          <p:nvPr/>
        </p:nvSpPr>
        <p:spPr>
          <a:xfrm>
            <a:off x="3470063" y="462236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瑪門</a:t>
            </a:r>
            <a:endParaRPr lang="en-US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9974" y="520974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上帝</a:t>
            </a:r>
            <a:endParaRPr lang="en-US" sz="3200" dirty="0" smtClean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2267" y="4622365"/>
            <a:ext cx="9049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事業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834" y="5203828"/>
            <a:ext cx="90568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健康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12266" y="5465438"/>
            <a:ext cx="9049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今生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2745" y="6047216"/>
            <a:ext cx="90568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永恆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7325" y="385738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成績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4897" y="4418652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品格</a:t>
            </a:r>
            <a:endParaRPr lang="en-US" sz="28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977" y="1568703"/>
            <a:ext cx="4642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人若愛世界，愛父的心</a:t>
            </a:r>
            <a:endParaRPr lang="en-US" altLang="zh-TW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就不在他裡面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約壹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2:15)</a:t>
            </a:r>
            <a:endParaRPr lang="en-US" sz="3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8582278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11" grpId="0"/>
      <p:bldP spid="12" grpId="0" animBg="1"/>
      <p:bldP spid="13" grpId="0" animBg="1"/>
      <p:bldP spid="15" grpId="0" animBg="1"/>
      <p:bldP spid="16" grpId="0" animBg="1"/>
      <p:bldP spid="6" grpId="0"/>
      <p:bldP spid="18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usanspiritusgallery.com/wp-content/uploads/2012/10/Cramer_Charles_DawnFogShenandoah_1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92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miraclesarebrewing.com/wp-content/uploads/2013/04/Evaluate-Your-Prioriti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77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rapidreturnsmarketing.com/wp-content/uploads/2010/11/8250606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464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551283">
            <a:off x="3048000" y="514350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工作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 rot="1635934">
            <a:off x="78093" y="337185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兒女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 rot="1067290">
            <a:off x="5543550" y="386204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 rot="1436632">
            <a:off x="2467206" y="257175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配偶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 rot="1420087">
            <a:off x="5217857" y="523413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健康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 rot="1130974">
            <a:off x="7530435" y="515561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退休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 rot="938248">
            <a:off x="7938548" y="74295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旅遊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 rot="1635934">
            <a:off x="1074838" y="463395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進修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 rot="1410672">
            <a:off x="3813967" y="362680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宣教</a:t>
            </a:r>
            <a:endParaRPr lang="en-US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27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restaurantsource.com/FetchImage.aspx?type=prodlarge&amp;ID=/41731/AH100-00-14_width_300x300.jpg"/>
          <p:cNvPicPr>
            <a:picLocks noChangeAspect="1" noChangeArrowheads="1"/>
          </p:cNvPicPr>
          <p:nvPr/>
        </p:nvPicPr>
        <p:blipFill>
          <a:blip r:embed="rId2" cstate="print"/>
          <a:srcRect r="8000"/>
          <a:stretch>
            <a:fillRect/>
          </a:stretch>
        </p:blipFill>
        <p:spPr bwMode="auto">
          <a:xfrm>
            <a:off x="3395491" y="609600"/>
            <a:ext cx="5748509" cy="6248400"/>
          </a:xfrm>
          <a:prstGeom prst="rect">
            <a:avLst/>
          </a:prstGeom>
          <a:noFill/>
        </p:spPr>
      </p:pic>
      <p:pic>
        <p:nvPicPr>
          <p:cNvPr id="1036" name="Picture 12" descr="http://www.bourgetbros.com/site-admin/images_lotus/29092008-1359321_pebbles%20mexican%20beige%2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343400"/>
            <a:ext cx="3048000" cy="2286000"/>
          </a:xfrm>
          <a:prstGeom prst="rect">
            <a:avLst/>
          </a:prstGeom>
          <a:noFill/>
        </p:spPr>
      </p:pic>
      <p:pic>
        <p:nvPicPr>
          <p:cNvPr id="1038" name="Picture 14" descr="http://theimpactfactor.com/blog/wp-content/uploads/gravel.jpg"/>
          <p:cNvPicPr>
            <a:picLocks noChangeAspect="1" noChangeArrowheads="1"/>
          </p:cNvPicPr>
          <p:nvPr/>
        </p:nvPicPr>
        <p:blipFill>
          <a:blip r:embed="rId4" cstate="print"/>
          <a:srcRect l="3200" t="19200" r="3200" b="3200"/>
          <a:stretch>
            <a:fillRect/>
          </a:stretch>
        </p:blipFill>
        <p:spPr bwMode="auto">
          <a:xfrm>
            <a:off x="762000" y="2146396"/>
            <a:ext cx="2282344" cy="1892204"/>
          </a:xfrm>
          <a:prstGeom prst="rect">
            <a:avLst/>
          </a:prstGeom>
          <a:noFill/>
        </p:spPr>
      </p:pic>
      <p:pic>
        <p:nvPicPr>
          <p:cNvPr id="1040" name="Picture 16" descr="http://us.123rf.com/400wm/400/400/robbiverte/robbiverte1104/robbiverte110400058/9204117-pile-of-sand-and-shell-isolated-on-white.jpg"/>
          <p:cNvPicPr>
            <a:picLocks noChangeAspect="1" noChangeArrowheads="1"/>
          </p:cNvPicPr>
          <p:nvPr/>
        </p:nvPicPr>
        <p:blipFill>
          <a:blip r:embed="rId5" cstate="print"/>
          <a:srcRect l="4800" t="14656" r="4800" b="21985"/>
          <a:stretch>
            <a:fillRect/>
          </a:stretch>
        </p:blipFill>
        <p:spPr bwMode="auto">
          <a:xfrm>
            <a:off x="152400" y="400108"/>
            <a:ext cx="3444240" cy="1581092"/>
          </a:xfrm>
          <a:prstGeom prst="rect">
            <a:avLst/>
          </a:prstGeom>
          <a:noFill/>
        </p:spPr>
      </p:pic>
      <p:pic>
        <p:nvPicPr>
          <p:cNvPr id="1042" name="Picture 18" descr="http://www.watershed.net/images/site_general/ionized-water.jpg"/>
          <p:cNvPicPr>
            <a:picLocks noChangeAspect="1" noChangeArrowheads="1"/>
          </p:cNvPicPr>
          <p:nvPr/>
        </p:nvPicPr>
        <p:blipFill rotWithShape="1">
          <a:blip r:embed="rId6" cstate="print"/>
          <a:srcRect l="9202" r="9202" b="15647"/>
          <a:stretch/>
        </p:blipFill>
        <p:spPr bwMode="auto">
          <a:xfrm>
            <a:off x="4419600" y="838199"/>
            <a:ext cx="4114800" cy="4607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urved Down Arrow 10"/>
          <p:cNvSpPr/>
          <p:nvPr/>
        </p:nvSpPr>
        <p:spPr>
          <a:xfrm>
            <a:off x="3657600" y="304800"/>
            <a:ext cx="1752600" cy="838200"/>
          </a:xfrm>
          <a:prstGeom prst="curvedDownArrow">
            <a:avLst>
              <a:gd name="adj1" fmla="val 25000"/>
              <a:gd name="adj2" fmla="val 50000"/>
              <a:gd name="adj3" fmla="val 233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397487">
            <a:off x="2971843" y="1129484"/>
            <a:ext cx="6322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什麼是你人生的</a:t>
            </a:r>
            <a:r>
              <a:rPr lang="zh-TW" altLang="en-U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優先次序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2590800"/>
            <a:ext cx="11336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孩子</a:t>
            </a:r>
            <a:endParaRPr lang="en-US" altLang="zh-TW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工作</a:t>
            </a:r>
            <a:endParaRPr lang="en-US" altLang="zh-TW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健康</a:t>
            </a:r>
            <a:endParaRPr lang="en-US" altLang="zh-TW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信仰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426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dn.greatlakescru.com/glr-media/wblob/53DBC98E4BFE98/19F/1EFD/65oB1CUdLfHi8I0V51g6_w/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396" cy="69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32" y="262387"/>
            <a:ext cx="31582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u="sng" dirty="0" smtClean="0">
                <a:solidFill>
                  <a:srgbClr val="FFFF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抗憂慮之法</a:t>
            </a:r>
            <a:r>
              <a:rPr lang="en-US" altLang="zh-TW" dirty="0" smtClean="0">
                <a:solidFill>
                  <a:prstClr val="black"/>
                </a:solidFill>
              </a:rPr>
              <a:t>. 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" y="887310"/>
            <a:ext cx="54312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 </a:t>
            </a:r>
            <a:r>
              <a:rPr lang="zh-TW" altLang="en-US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要定好優先次序</a:t>
            </a:r>
            <a:r>
              <a:rPr lang="en-US" altLang="zh-TW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(33 </a:t>
            </a:r>
            <a:r>
              <a:rPr lang="zh-TW" altLang="en-US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endParaRPr lang="en-US" sz="3400" dirty="0" smtClean="0"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3227" y="2138486"/>
            <a:ext cx="70230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不要為明天憂慮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消極勸勉</a:t>
            </a:r>
            <a:endParaRPr lang="en-US" altLang="zh-TW" sz="3200" dirty="0" smtClean="0">
              <a:solidFill>
                <a:srgbClr val="FFC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因為明天自有明天的憂慮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原因</a:t>
            </a:r>
            <a:endParaRPr lang="en-US" altLang="zh-TW" sz="3200" dirty="0" smtClean="0">
              <a:solidFill>
                <a:srgbClr val="FFC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一天的難處一天當就夠了 </a:t>
            </a:r>
            <a:r>
              <a:rPr lang="en-US" altLang="zh-TW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dirty="0" smtClean="0">
                <a:solidFill>
                  <a:srgbClr val="FFC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積極行動</a:t>
            </a:r>
            <a:endParaRPr lang="en-US" sz="3200" dirty="0" smtClean="0">
              <a:solidFill>
                <a:srgbClr val="FFC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040" y="1524180"/>
            <a:ext cx="564289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把憂慮限於今天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(34 </a:t>
            </a:r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節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 </a:t>
            </a:r>
            <a:endParaRPr lang="en-US" sz="3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26626" name="Picture 2" descr="http://3.bp.blogspot.com/-ZTlsvjVz4yE/U_04nnUredI/AAAAAAAAAtk/HIBnis-nZuo/s1600/though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085" y="3835138"/>
            <a:ext cx="47625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477465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n.xinhuanet.com/bbs/2015-04/16/1114980136_1429085887020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46" y="542697"/>
            <a:ext cx="8366871" cy="5534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73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rategyandtacticsmagazine.com/site/wp-content/uploads/2015/12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7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photos1.blogger.com/blogger/6805/772/1600/scan0047.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6" r="8224"/>
          <a:stretch/>
        </p:blipFill>
        <p:spPr bwMode="auto">
          <a:xfrm>
            <a:off x="457200" y="328672"/>
            <a:ext cx="3638550" cy="3500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6" name="Picture 6" descr="http://3.bp.blogspot.com/-owGHhdkTtD0/UchoncNiMYI/AAAAAAAAKW4/AxZ0qHhb32c/s1600/219A-Image+Narrow+Pa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84" y="328672"/>
            <a:ext cx="4576531" cy="5881628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134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randalldsmith.com/wp-content/uploads/2012/07/new-d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5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9100" y="247650"/>
            <a:ext cx="8598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神的慈愛和憐憫每早晨都是新的</a:t>
            </a:r>
            <a:r>
              <a:rPr lang="zh-TW" altLang="en-US" sz="36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哀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3:22-23)</a:t>
            </a:r>
            <a:endParaRPr lang="en-US" sz="3000" dirty="0" smtClean="0">
              <a:solidFill>
                <a:prstClr val="white"/>
              </a:solidFill>
              <a:effectLst>
                <a:glow rad="1397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" y="893981"/>
            <a:ext cx="757130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因為神天天背負我們的重擔 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詩</a:t>
            </a:r>
            <a:r>
              <a:rPr lang="en-US" altLang="zh-TW" sz="3000" dirty="0" smtClean="0">
                <a:solidFill>
                  <a:prstClr val="white"/>
                </a:solidFill>
                <a:effectLst>
                  <a:glow rad="139700">
                    <a:srgbClr val="FFC000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68:19)</a:t>
            </a:r>
            <a:endParaRPr lang="en-US" sz="3000" dirty="0" smtClean="0">
              <a:solidFill>
                <a:prstClr val="white"/>
              </a:solidFill>
              <a:effectLst>
                <a:glow rad="139700">
                  <a:srgbClr val="FFC000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0858" y="3044994"/>
            <a:ext cx="541686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今天有什麼可以做的事呢？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今天有什麼該盡上的責任？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今天先要解決什麼的事情？</a:t>
            </a:r>
            <a:endParaRPr lang="en-US" sz="3000" dirty="0" smtClean="0">
              <a:solidFill>
                <a:prstClr val="white"/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099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1.staticflickr.com/3/2404/2235529194_7ec01bc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cdn.wonderfulengineering.com/wp-content/uploads/2014/10/time-wallpaper-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5" y="0"/>
            <a:ext cx="9152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6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://www.fearlessinhishands.com/wp-content/uploads/2015/07/19014_Woman_Praisin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8" b="12432"/>
          <a:stretch/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www.googida.com/art4ever/a0088/h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4031">
            <a:off x="-45357" y="297127"/>
            <a:ext cx="2532389" cy="113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700" y="2209800"/>
            <a:ext cx="42883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不需要為明天憂慮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明天不在我們手中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卻是在天父的手中</a:t>
            </a:r>
            <a:endParaRPr lang="en-US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476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381000"/>
            <a:ext cx="9693729" cy="5943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2655" y="6163508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4242" y="4659124"/>
            <a:ext cx="1713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anose="040B0600000000000000" pitchFamily="82" charset="-12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  <a:r>
              <a:rPr lang="en-US" altLang="zh-TW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anose="040B0600000000000000" pitchFamily="82" charset="-12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en-US" altLang="zh-CN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anose="040B0600000000000000" pitchFamily="82" charset="-120"/>
                <a:cs typeface="Arial" panose="020B0604020202020204" pitchFamily="34" charset="0"/>
                <a:sym typeface="Wingdings" panose="05000000000000000000" pitchFamily="2" charset="2"/>
              </a:rPr>
              <a:t>6</a:t>
            </a:r>
            <a:r>
              <a:rPr lang="en-US" altLang="zh-TW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anose="040B0600000000000000" pitchFamily="82" charset="-12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en-US" altLang="zh-TW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anose="040B0600000000000000" pitchFamily="82" charset="-120"/>
                <a:cs typeface="Arial" panose="020B0604020202020204" pitchFamily="34" charset="0"/>
              </a:rPr>
              <a:t>2016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華康雅藝體 Std W6" panose="040B0600000000000000" pitchFamily="82" charset="-12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721584"/>
            <a:ext cx="573105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6000" dirty="0" smtClean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『</a:t>
            </a:r>
            <a:r>
              <a:rPr lang="zh-TW" altLang="en-US" sz="6000" dirty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治憂慮良</a:t>
            </a:r>
            <a:r>
              <a:rPr lang="zh-TW" altLang="en-US" sz="6000" dirty="0" smtClean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方</a:t>
            </a:r>
            <a:r>
              <a:rPr lang="en-US" altLang="zh-TW" sz="6000" dirty="0" smtClean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』</a:t>
            </a:r>
            <a:endParaRPr lang="en-US" altLang="zh-TW" sz="4800" dirty="0" smtClean="0">
              <a:solidFill>
                <a:srgbClr val="FFFF00"/>
              </a:solidFill>
              <a:effectLst>
                <a:glow rad="228600">
                  <a:schemeClr val="accent6">
                    <a:lumMod val="50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粗圓" panose="020B0609010101010101" pitchFamily="49" charset="-120"/>
              <a:ea typeface="文鼎粗圓" panose="020B0609010101010101" pitchFamily="49" charset="-120"/>
            </a:endParaRPr>
          </a:p>
          <a:p>
            <a:pPr algn="ctr"/>
            <a:r>
              <a:rPr lang="en-US" altLang="zh-TW" sz="4000" dirty="0" smtClean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(</a:t>
            </a:r>
            <a:r>
              <a:rPr lang="zh-CN" altLang="en-US" sz="4000" dirty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馬太福</a:t>
            </a:r>
            <a:r>
              <a:rPr lang="zh-CN" altLang="en-US" sz="4000" dirty="0" smtClean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音 </a:t>
            </a:r>
            <a:r>
              <a:rPr lang="en-US" altLang="zh-CN" sz="4000" dirty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6:24-34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glow rad="228600">
                    <a:schemeClr val="accent6">
                      <a:lumMod val="50000"/>
                      <a:alpha val="40000"/>
                    </a:schemeClr>
                  </a:glow>
                </a:effectLst>
                <a:latin typeface="文鼎粗圓" panose="020B0609010101010101" pitchFamily="49" charset="-120"/>
                <a:ea typeface="文鼎粗圓" panose="020B0609010101010101" pitchFamily="49" charset="-120"/>
              </a:rPr>
              <a:t>)</a:t>
            </a:r>
            <a:endParaRPr lang="en-US" sz="4000" dirty="0">
              <a:solidFill>
                <a:srgbClr val="FFFF00"/>
              </a:solidFill>
              <a:effectLst>
                <a:glow rad="228600">
                  <a:schemeClr val="accent6">
                    <a:lumMod val="50000"/>
                    <a:alpha val="40000"/>
                  </a:schemeClr>
                </a:glow>
              </a:effectLst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886200"/>
            <a:ext cx="261321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</a:t>
            </a:r>
            <a:r>
              <a:rPr lang="zh-TW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兄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935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</Words>
  <Application>Microsoft Macintosh PowerPoint</Application>
  <PresentationFormat>On-screen Show (4:3)</PresentationFormat>
  <Paragraphs>98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2016-03-07T20:27:51Z</dcterms:created>
  <dcterms:modified xsi:type="dcterms:W3CDTF">2016-03-07T20:28:42Z</dcterms:modified>
</cp:coreProperties>
</file>