
<file path=[Content_Types].xml><?xml version="1.0" encoding="utf-8"?>
<Types xmlns="http://schemas.openxmlformats.org/package/2006/content-types">
  <Default Extension="xml" ContentType="application/xml"/>
  <Default Extension="jpe" ContentType="image/jpeg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17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E4015-ED65-4A41-BD65-FB4E134CD752}" type="datetimeFigureOut">
              <a:rPr lang="en-US" smtClean="0"/>
              <a:t>4/1/16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43D2A-B4D5-734B-B6C0-6C75A7150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678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E4015-ED65-4A41-BD65-FB4E134CD752}" type="datetimeFigureOut">
              <a:rPr lang="en-US" smtClean="0"/>
              <a:t>4/1/16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43D2A-B4D5-734B-B6C0-6C75A7150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63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E4015-ED65-4A41-BD65-FB4E134CD752}" type="datetimeFigureOut">
              <a:rPr lang="en-US" smtClean="0"/>
              <a:t>4/1/16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43D2A-B4D5-734B-B6C0-6C75A7150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911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E4015-ED65-4A41-BD65-FB4E134CD752}" type="datetimeFigureOut">
              <a:rPr lang="en-US" smtClean="0"/>
              <a:t>4/1/16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43D2A-B4D5-734B-B6C0-6C75A7150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88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E4015-ED65-4A41-BD65-FB4E134CD752}" type="datetimeFigureOut">
              <a:rPr lang="en-US" smtClean="0"/>
              <a:t>4/1/16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43D2A-B4D5-734B-B6C0-6C75A7150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4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E4015-ED65-4A41-BD65-FB4E134CD752}" type="datetimeFigureOut">
              <a:rPr lang="en-US" smtClean="0"/>
              <a:t>4/1/16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43D2A-B4D5-734B-B6C0-6C75A7150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40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E4015-ED65-4A41-BD65-FB4E134CD752}" type="datetimeFigureOut">
              <a:rPr lang="en-US" smtClean="0"/>
              <a:t>4/1/16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43D2A-B4D5-734B-B6C0-6C75A7150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074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E4015-ED65-4A41-BD65-FB4E134CD752}" type="datetimeFigureOut">
              <a:rPr lang="en-US" smtClean="0"/>
              <a:t>4/1/16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43D2A-B4D5-734B-B6C0-6C75A7150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48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E4015-ED65-4A41-BD65-FB4E134CD752}" type="datetimeFigureOut">
              <a:rPr lang="en-US" smtClean="0"/>
              <a:t>4/1/16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43D2A-B4D5-734B-B6C0-6C75A7150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1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E4015-ED65-4A41-BD65-FB4E134CD752}" type="datetimeFigureOut">
              <a:rPr lang="en-US" smtClean="0"/>
              <a:t>4/1/16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43D2A-B4D5-734B-B6C0-6C75A7150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45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E4015-ED65-4A41-BD65-FB4E134CD752}" type="datetimeFigureOut">
              <a:rPr lang="en-US" smtClean="0"/>
              <a:t>4/1/16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43D2A-B4D5-734B-B6C0-6C75A7150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198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E4015-ED65-4A41-BD65-FB4E134CD752}" type="datetimeFigureOut">
              <a:rPr lang="en-US" smtClean="0"/>
              <a:t>4/1/16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43D2A-B4D5-734B-B6C0-6C75A7150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77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5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Relationship Id="rId3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4.bp.blogspot.com/-wo5JCaPPKk0/UTZNt-5anOI/AAAAAAAAA1Q/EY72ktF_Es4/s1600/Screen-shot-2012-07-06-at-2.41.50-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09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1885" y="754749"/>
            <a:ext cx="395492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200" dirty="0" smtClean="0">
                <a:solidFill>
                  <a:srgbClr val="4472C4">
                    <a:lumMod val="75000"/>
                  </a:srgbClr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「</a:t>
            </a:r>
            <a:r>
              <a:rPr lang="zh-TW" altLang="en-US" sz="4200" dirty="0" smtClean="0">
                <a:solidFill>
                  <a:srgbClr val="C00000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單身也是福</a:t>
            </a:r>
            <a:r>
              <a:rPr lang="zh-TW" altLang="en-US" sz="4200" dirty="0" smtClean="0">
                <a:solidFill>
                  <a:srgbClr val="4472C4">
                    <a:lumMod val="75000"/>
                  </a:srgbClr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」</a:t>
            </a:r>
            <a:endParaRPr lang="en-US" sz="4200" dirty="0">
              <a:solidFill>
                <a:srgbClr val="4472C4">
                  <a:lumMod val="75000"/>
                </a:srgbClr>
              </a:solidFill>
              <a:effectLst>
                <a:glow rad="228600">
                  <a:prstClr val="white">
                    <a:alpha val="40000"/>
                  </a:prstClr>
                </a:glo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90556" y="3989365"/>
            <a:ext cx="256993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4472C4">
                    <a:lumMod val="75000"/>
                  </a:srgbClr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薛忠勇</a:t>
            </a:r>
            <a:r>
              <a:rPr lang="zh-TW" altLang="en-US" sz="4200" dirty="0" smtClean="0">
                <a:solidFill>
                  <a:srgbClr val="4472C4">
                    <a:lumMod val="75000"/>
                  </a:srgbClr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4472C4">
                    <a:lumMod val="75000"/>
                  </a:srgbClr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弟兄</a:t>
            </a:r>
            <a:endParaRPr lang="en-US" sz="3200" dirty="0">
              <a:solidFill>
                <a:srgbClr val="4472C4">
                  <a:lumMod val="75000"/>
                </a:srgbClr>
              </a:solidFill>
              <a:effectLst>
                <a:glow rad="228600">
                  <a:prstClr val="white">
                    <a:alpha val="40000"/>
                  </a:prstClr>
                </a:glo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593634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</a:t>
            </a:r>
            <a:endParaRPr lang="en-US" sz="36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26572" y="5965372"/>
            <a:ext cx="2133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4/3/2016</a:t>
            </a:r>
            <a:endParaRPr lang="en-US" sz="36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5316" y="1493413"/>
            <a:ext cx="37593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4472C4">
                    <a:lumMod val="75000"/>
                  </a:srgbClr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4472C4">
                    <a:lumMod val="75000"/>
                  </a:srgbClr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哥林多前書 </a:t>
            </a:r>
            <a:r>
              <a:rPr lang="en-US" altLang="zh-TW" sz="3000" dirty="0" smtClean="0">
                <a:solidFill>
                  <a:srgbClr val="4472C4">
                    <a:lumMod val="75000"/>
                  </a:srgbClr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7:25-35)</a:t>
            </a:r>
            <a:endParaRPr lang="en-US" sz="3000" dirty="0">
              <a:solidFill>
                <a:srgbClr val="4472C4">
                  <a:lumMod val="75000"/>
                </a:srgbClr>
              </a:solidFill>
              <a:effectLst>
                <a:glow rad="228600">
                  <a:prstClr val="white">
                    <a:alpha val="40000"/>
                  </a:prstClr>
                </a:glo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92939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ompc.org/images/sunday-school-cl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6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4569843" y="159656"/>
            <a:ext cx="4437057" cy="1132115"/>
          </a:xfrm>
          <a:prstGeom prst="wedgeRoundRectCallout">
            <a:avLst>
              <a:gd name="adj1" fmla="val -51321"/>
              <a:gd name="adj2" fmla="val 7147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4472C4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父啊，赦免他們，因為</a:t>
            </a:r>
            <a:endParaRPr lang="en-US" altLang="zh-TW" sz="2800" dirty="0" smtClean="0">
              <a:solidFill>
                <a:srgbClr val="4472C4">
                  <a:lumMod val="75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ctr"/>
            <a:r>
              <a:rPr lang="zh-TW" altLang="en-US" sz="2800" dirty="0" smtClean="0">
                <a:solidFill>
                  <a:srgbClr val="4472C4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他們所作的，他們不曉得</a:t>
            </a:r>
            <a:endParaRPr lang="en-US" sz="2800" dirty="0">
              <a:solidFill>
                <a:srgbClr val="4472C4">
                  <a:lumMod val="75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1945929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0" y="4800600"/>
            <a:ext cx="9145205" cy="2057400"/>
            <a:chOff x="0" y="4800600"/>
            <a:chExt cx="9145206" cy="2057400"/>
          </a:xfrm>
        </p:grpSpPr>
        <p:sp>
          <p:nvSpPr>
            <p:cNvPr id="2" name="Text Box 3"/>
            <p:cNvSpPr txBox="1">
              <a:spLocks noChangeArrowheads="1"/>
            </p:cNvSpPr>
            <p:nvPr/>
          </p:nvSpPr>
          <p:spPr bwMode="auto">
            <a:xfrm>
              <a:off x="0" y="5626887"/>
              <a:ext cx="9145206" cy="1231113"/>
            </a:xfrm>
            <a:prstGeom prst="rect">
              <a:avLst/>
            </a:prstGeom>
            <a:gradFill rotWithShape="1">
              <a:gsLst>
                <a:gs pos="0">
                  <a:srgbClr val="000066"/>
                </a:gs>
                <a:gs pos="100000">
                  <a:srgbClr val="000066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FFFFFF"/>
                  </a:solidFill>
                  <a:latin typeface="Franklin Gothic Medium" pitchFamily="34" charset="0"/>
                  <a:ea typeface="華康儷楷書" pitchFamily="1" charset="-120"/>
                  <a:cs typeface="Arial" pitchFamily="34" charset="0"/>
                </a:rPr>
                <a:t>	</a:t>
              </a:r>
              <a:r>
                <a:rPr lang="en-US" altLang="zh-TW" sz="1600" smtClean="0">
                  <a:solidFill>
                    <a:srgbClr val="FFFFFF"/>
                  </a:solidFill>
                  <a:latin typeface="文鼎粗明" pitchFamily="49" charset="-120"/>
                  <a:ea typeface="文鼎粗明" pitchFamily="49" charset="-120"/>
                  <a:cs typeface="Arial" pitchFamily="34" charset="0"/>
                </a:rPr>
                <a:t>	</a:t>
              </a:r>
              <a:r>
                <a:rPr lang="en-US" altLang="zh-TW" sz="1600" smtClean="0">
                  <a:solidFill>
                    <a:srgbClr val="FFFFFF"/>
                  </a:solidFill>
                  <a:latin typeface="Cambria" pitchFamily="18" charset="0"/>
                  <a:cs typeface="Arial" pitchFamily="34" charset="0"/>
                </a:rPr>
                <a:t>	 </a:t>
              </a:r>
              <a:endParaRPr lang="en-US" altLang="en-US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5124" name="Picture 4" descr="Insight%20Vision%20for%20Life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26"/>
            <a:stretch>
              <a:fillRect/>
            </a:stretch>
          </p:blipFill>
          <p:spPr bwMode="auto">
            <a:xfrm>
              <a:off x="175424" y="5626887"/>
              <a:ext cx="1729576" cy="12156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sp>
          <p:nvSpPr>
            <p:cNvPr id="3" name="Text Box 5"/>
            <p:cNvSpPr txBox="1">
              <a:spLocks noChangeArrowheads="1"/>
            </p:cNvSpPr>
            <p:nvPr/>
          </p:nvSpPr>
          <p:spPr bwMode="auto">
            <a:xfrm>
              <a:off x="1203979" y="5683083"/>
              <a:ext cx="7941227" cy="478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3000" dirty="0" smtClean="0">
                  <a:solidFill>
                    <a:srgbClr val="FFFFFF"/>
                  </a:solidFill>
                  <a:latin typeface="文鼎粗圓" pitchFamily="49" charset="-120"/>
                  <a:ea typeface="文鼎粗圓" pitchFamily="49" charset="-120"/>
                  <a:cs typeface="Arial" pitchFamily="34" charset="0"/>
                </a:rPr>
                <a:t>藉</a:t>
              </a:r>
              <a:r>
                <a:rPr lang="zh-TW" altLang="en-US" sz="3000" dirty="0" smtClean="0">
                  <a:solidFill>
                    <a:srgbClr val="FFFF00"/>
                  </a:solidFill>
                  <a:latin typeface="文鼎粗圓" pitchFamily="49" charset="-120"/>
                  <a:ea typeface="文鼎粗圓" pitchFamily="49" charset="-120"/>
                  <a:cs typeface="Arial" pitchFamily="34" charset="0"/>
                </a:rPr>
                <a:t>神的道</a:t>
              </a:r>
              <a:r>
                <a:rPr lang="zh-TW" altLang="en-US" sz="3000" dirty="0" smtClean="0">
                  <a:solidFill>
                    <a:srgbClr val="FFFFFF"/>
                  </a:solidFill>
                  <a:latin typeface="文鼎粗圓" pitchFamily="49" charset="-120"/>
                  <a:ea typeface="文鼎粗圓" pitchFamily="49" charset="-120"/>
                  <a:cs typeface="Arial" pitchFamily="34" charset="0"/>
                </a:rPr>
                <a:t>，在三谷地區</a:t>
              </a:r>
              <a:r>
                <a:rPr lang="zh-TW" altLang="en-US" sz="3000" dirty="0" smtClean="0">
                  <a:solidFill>
                    <a:srgbClr val="FFFF00"/>
                  </a:solidFill>
                  <a:latin typeface="文鼎粗圓" pitchFamily="49" charset="-120"/>
                  <a:ea typeface="文鼎粗圓" pitchFamily="49" charset="-120"/>
                  <a:cs typeface="Arial" pitchFamily="34" charset="0"/>
                </a:rPr>
                <a:t>建立</a:t>
              </a:r>
              <a:r>
                <a:rPr lang="zh-TW" altLang="en-US" sz="3000" dirty="0" smtClean="0">
                  <a:solidFill>
                    <a:srgbClr val="FFFFFF"/>
                  </a:solidFill>
                  <a:latin typeface="文鼎粗圓" pitchFamily="49" charset="-120"/>
                  <a:ea typeface="文鼎粗圓" pitchFamily="49" charset="-120"/>
                  <a:cs typeface="Arial" pitchFamily="34" charset="0"/>
                </a:rPr>
                <a:t>基督化華人家庭，</a:t>
              </a:r>
              <a:endParaRPr lang="en-US" altLang="zh-TW" sz="3000" dirty="0" smtClean="0">
                <a:solidFill>
                  <a:srgbClr val="FFFFFF"/>
                </a:solidFill>
                <a:latin typeface="文鼎粗圓" pitchFamily="49" charset="-120"/>
                <a:ea typeface="文鼎粗圓" pitchFamily="49" charset="-120"/>
                <a:cs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3000" dirty="0" smtClean="0">
                  <a:solidFill>
                    <a:srgbClr val="FFFFFF"/>
                  </a:solidFill>
                  <a:latin typeface="文鼎粗圓" pitchFamily="49" charset="-120"/>
                  <a:ea typeface="文鼎粗圓" pitchFamily="49" charset="-120"/>
                  <a:cs typeface="Arial" pitchFamily="34" charset="0"/>
                </a:rPr>
                <a:t>薪火</a:t>
              </a:r>
              <a:r>
                <a:rPr lang="zh-TW" altLang="en-US" sz="3000" dirty="0" smtClean="0">
                  <a:solidFill>
                    <a:srgbClr val="FFFF00"/>
                  </a:solidFill>
                  <a:latin typeface="文鼎粗圓" pitchFamily="49" charset="-120"/>
                  <a:ea typeface="文鼎粗圓" pitchFamily="49" charset="-120"/>
                  <a:cs typeface="Arial" pitchFamily="34" charset="0"/>
                </a:rPr>
                <a:t>傳承</a:t>
              </a:r>
              <a:r>
                <a:rPr lang="zh-TW" altLang="en-US" sz="3000" dirty="0" smtClean="0">
                  <a:solidFill>
                    <a:srgbClr val="FFFFFF"/>
                  </a:solidFill>
                  <a:latin typeface="文鼎粗圓" pitchFamily="49" charset="-120"/>
                  <a:ea typeface="文鼎粗圓" pitchFamily="49" charset="-120"/>
                  <a:cs typeface="Arial" pitchFamily="34" charset="0"/>
                </a:rPr>
                <a:t>耶穌的愛與教訓。</a:t>
              </a:r>
              <a:endParaRPr lang="zh-TW" altLang="en-US" sz="3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5127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192" y="4800600"/>
              <a:ext cx="3387614" cy="1107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9174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7000">
        <p:randomBar dir="vert"/>
      </p:transition>
    </mc:Choice>
    <mc:Fallback xmlns="">
      <p:transition spd="slow" advClick="0" advTm="7000">
        <p:randomBar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ampan.org/wp-content/uploads/2015/08/0822%E4%BD%99%E7%94%9F%E8%AC%9B%E5%BA%A7-681x10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73" y="362857"/>
            <a:ext cx="3539324" cy="532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hro.sinica.edu.tw/knowledge/dm/9905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288" y="171903"/>
            <a:ext cx="4145856" cy="570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fdfs.xmcdn.com/group16/M06/4B/6B/wKgDalWvD3ayZlLNAAIB-1xGbEw685_mobile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6456">
            <a:off x="223713" y="2792543"/>
            <a:ext cx="3192915" cy="319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familykeepers.org/2015Y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14"/>
          <a:stretch/>
        </p:blipFill>
        <p:spPr bwMode="auto">
          <a:xfrm>
            <a:off x="3212229" y="2453601"/>
            <a:ext cx="3734702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parentingheadline.com/images/201511/20151101/20151106news02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545" y="4485601"/>
            <a:ext cx="3522875" cy="23485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72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az796311.vo.msecnd.net/userupload/157cf0ba55d24c588b52c42426eec3d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43" y="310923"/>
            <a:ext cx="8244114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encrypted-tbn2.gstatic.com/images?q=tbn:ANd9GcS4LHHta_4F0wpzU03Fuy6oKFXFhsSKEOxfT0EaWjxy5bTGd3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914" y="3161947"/>
            <a:ext cx="4517117" cy="3108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az796311.vo.msecnd.net/userupload/016d92e608e74fcead0d0af28fccf81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93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295" t="13045" r="17763" b="11359"/>
          <a:stretch/>
        </p:blipFill>
        <p:spPr>
          <a:xfrm>
            <a:off x="157639" y="43549"/>
            <a:ext cx="8694244" cy="5283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1181" y="5326749"/>
            <a:ext cx="43604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獨身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童身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) =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從未結婚</a:t>
            </a:r>
            <a:endParaRPr lang="en-US" sz="32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5695" y="5824440"/>
            <a:ext cx="6003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單身</a:t>
            </a:r>
            <a:r>
              <a:rPr lang="en-US" altLang="zh-TW" sz="3200" dirty="0" smtClean="0">
                <a:solidFill>
                  <a:srgbClr val="ED7D31">
                    <a:lumMod val="50000"/>
                  </a:srgbClr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= </a:t>
            </a:r>
            <a:r>
              <a:rPr lang="zh-TW" altLang="en-US" sz="3200" dirty="0" smtClean="0">
                <a:solidFill>
                  <a:srgbClr val="ED7D31">
                    <a:lumMod val="50000"/>
                  </a:srgbClr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獨身者、離婚者、喪偶者</a:t>
            </a:r>
            <a:endParaRPr lang="en-US" sz="3200" dirty="0">
              <a:solidFill>
                <a:srgbClr val="ED7D31">
                  <a:lumMod val="50000"/>
                </a:srgbClr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286172" y="1407885"/>
            <a:ext cx="13208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77371" y="1944914"/>
            <a:ext cx="5890781" cy="2902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682687"/>
      </p:ext>
    </p:extLst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mages.counselheal.com/data/images/full/2541/love-couple-single.jpg?w=6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5371"/>
            <a:ext cx="9163324" cy="597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images.counselheal.com/data/images/full/2541/love-couple-single.jpg?w=6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49"/>
          <a:stretch/>
        </p:blipFill>
        <p:spPr bwMode="auto">
          <a:xfrm>
            <a:off x="-19324" y="0"/>
            <a:ext cx="9163324" cy="166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86972" y="812047"/>
            <a:ext cx="34163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單身也是福！</a:t>
            </a:r>
            <a:endParaRPr lang="en-US" sz="4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4284" y="395291"/>
            <a:ext cx="403507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一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單身的正確原因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二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單身面對的難處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三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單身的特別福份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043092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tgc-cache.s3.amazonaws.com/images/uploads/articles/What-if-Singleness-Is-My-Fairy-Tal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9" b="56333"/>
          <a:stretch/>
        </p:blipFill>
        <p:spPr bwMode="auto">
          <a:xfrm>
            <a:off x="6233" y="-2"/>
            <a:ext cx="9137767" cy="23077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tgc-cache.s3.amazonaws.com/images/uploads/articles/What-if-Singleness-Is-My-Fairy-Tal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1"/>
          <a:stretch/>
        </p:blipFill>
        <p:spPr bwMode="auto">
          <a:xfrm>
            <a:off x="6232" y="1291771"/>
            <a:ext cx="9137768" cy="55662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0915" y="296650"/>
            <a:ext cx="31117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一</a:t>
            </a:r>
            <a:r>
              <a:rPr lang="en-US" altLang="zh-TW" sz="36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</a:t>
            </a:r>
            <a:r>
              <a:rPr lang="zh-TW" altLang="en-US" sz="36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單身的原因</a:t>
            </a:r>
            <a:endParaRPr lang="en-US" sz="3600" dirty="0">
              <a:solidFill>
                <a:srgbClr val="FFFF99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5506" y="999383"/>
            <a:ext cx="75648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ED7D31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不正確：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社會淫亂敗壞，並強烈末世觀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 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以守獨身來抗衡，保持純潔屬靈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230" y="2133003"/>
            <a:ext cx="483497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「禁慾主義</a:t>
            </a:r>
            <a:r>
              <a:rPr lang="en-US" altLang="zh-TW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造成混亂：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夫妻長期不行房事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信徒離棄不信配偶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訂婚者想取消婚約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   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父親不想女兒出嫁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9488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countrysidefellowship.com/monkimage.php?mediaDirectory=mediafiles&amp;mediaId=3039237&amp;fileName=lightstock1647smallterrydawson--adjusted-670-0-0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741" y="4703536"/>
            <a:ext cx="4124259" cy="215446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6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3829" y="915528"/>
            <a:ext cx="850537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門徒對耶穌說：「人和妻子既是這樣，倒不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如不娶。」</a:t>
            </a:r>
          </a:p>
          <a:p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11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耶穌說：「這話不是人都能領受的，惟獨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賜</a:t>
            </a:r>
            <a:endParaRPr lang="en-US" altLang="zh-TW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給誰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，誰纔能領受。</a:t>
            </a:r>
          </a:p>
          <a:p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12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因為有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生來是閹人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，也有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被人閹的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，並且有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為天國的緣故自閹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的。這話誰能領受就可以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領受。」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47521" y="159657"/>
            <a:ext cx="36728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馬太福音第十九章</a:t>
            </a:r>
            <a:endParaRPr lang="en-US" sz="34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875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countrysidefellowship.com/monkimage.php?mediaDirectory=mediafiles&amp;mediaId=3039237&amp;fileName=lightstock1647smallterrydawson--adjusted-670-0-0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741" y="4703536"/>
            <a:ext cx="4124259" cy="215446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6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3829" y="363988"/>
            <a:ext cx="85053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4472C4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4472C4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生來是閹人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(Born to be) 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天生因素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3829" y="948763"/>
            <a:ext cx="85053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4472C4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4472C4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被人閹的  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(Made to be)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環境這成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3828" y="1571903"/>
            <a:ext cx="85053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4472C4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4472C4">
                    <a:lumMod val="75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為天國緣故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(Want to be)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自願選擇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931886" y="363988"/>
            <a:ext cx="406400" cy="17926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qual 7"/>
          <p:cNvSpPr/>
          <p:nvPr/>
        </p:nvSpPr>
        <p:spPr>
          <a:xfrm rot="5400000">
            <a:off x="2901043" y="2339998"/>
            <a:ext cx="508000" cy="366486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49829" y="2755345"/>
            <a:ext cx="425629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ED7D31">
                    <a:lumMod val="50000"/>
                  </a:srgbClr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名牌房車 </a:t>
            </a:r>
            <a:r>
              <a:rPr lang="en-US" altLang="zh-TW" sz="3400" dirty="0" smtClean="0">
                <a:solidFill>
                  <a:srgbClr val="ED7D31">
                    <a:lumMod val="50000"/>
                  </a:srgbClr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(</a:t>
            </a:r>
            <a:r>
              <a:rPr lang="zh-TW" altLang="en-US" sz="3400" dirty="0" smtClean="0">
                <a:solidFill>
                  <a:srgbClr val="ED7D31">
                    <a:lumMod val="50000"/>
                  </a:srgbClr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單身貴族</a:t>
            </a:r>
            <a:r>
              <a:rPr lang="en-US" altLang="zh-TW" sz="3400" dirty="0" smtClean="0">
                <a:solidFill>
                  <a:srgbClr val="ED7D31">
                    <a:lumMod val="50000"/>
                  </a:srgbClr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)</a:t>
            </a:r>
            <a:r>
              <a:rPr lang="zh-TW" altLang="en-US" sz="3400" dirty="0" smtClean="0">
                <a:solidFill>
                  <a:srgbClr val="ED7D31">
                    <a:lumMod val="50000"/>
                  </a:srgbClr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endParaRPr lang="en-US" sz="3400" dirty="0">
              <a:solidFill>
                <a:srgbClr val="ED7D31">
                  <a:lumMod val="50000"/>
                </a:srgbClr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9771" y="3653619"/>
            <a:ext cx="49760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我說：男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不近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女倒好 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(1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節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)</a:t>
            </a:r>
            <a:endParaRPr lang="en-US" sz="3200" dirty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9771" y="4187017"/>
            <a:ext cx="49760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我願意眾人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像我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一樣 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(7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節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)</a:t>
            </a:r>
            <a:endParaRPr lang="en-US" sz="3200" dirty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9771" y="4739324"/>
            <a:ext cx="73068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據我看來，人不如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守素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安常才好 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(26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節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)</a:t>
            </a:r>
            <a:endParaRPr lang="en-US" sz="3200" dirty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79771" y="5279494"/>
            <a:ext cx="592982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按我的意見，若常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守節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更有福氣</a:t>
            </a:r>
            <a:endParaRPr lang="en-US" altLang="zh-TW" sz="3200" dirty="0" smtClean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                     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(40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節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)</a:t>
            </a:r>
            <a:endParaRPr lang="en-US" sz="3200" dirty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3638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" grpId="0" animBg="1"/>
      <p:bldP spid="8" grpId="0" animBg="1"/>
      <p:bldP spid="9" grpId="0"/>
      <p:bldP spid="11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tgc-cache.s3.amazonaws.com/images/uploads/articles/What-if-Singleness-Is-My-Fairy-Tal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9" b="56333"/>
          <a:stretch/>
        </p:blipFill>
        <p:spPr bwMode="auto">
          <a:xfrm>
            <a:off x="6233" y="-2"/>
            <a:ext cx="9137767" cy="23077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tgc-cache.s3.amazonaws.com/images/uploads/articles/What-if-Singleness-Is-My-Fairy-Tal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1"/>
          <a:stretch/>
        </p:blipFill>
        <p:spPr bwMode="auto">
          <a:xfrm>
            <a:off x="6232" y="1291771"/>
            <a:ext cx="9137768" cy="55662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0915" y="296650"/>
            <a:ext cx="31117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一</a:t>
            </a:r>
            <a:r>
              <a:rPr lang="en-US" altLang="zh-TW" sz="36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</a:t>
            </a:r>
            <a:r>
              <a:rPr lang="zh-TW" altLang="en-US" sz="36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單身的原因</a:t>
            </a:r>
            <a:endParaRPr lang="en-US" sz="3600" dirty="0">
              <a:solidFill>
                <a:srgbClr val="FFFF99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5506" y="999383"/>
            <a:ext cx="757130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ED7D31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不正確：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怕委身，不願負責任、不成熟、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  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不想受約束、個性差、眼光高、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 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對婚姻恐懼、屢次失戀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4741" y="2583543"/>
            <a:ext cx="165141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選擇：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同居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不婚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獨身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19489" y="3521056"/>
            <a:ext cx="2363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恩賜！</a:t>
            </a:r>
            <a:r>
              <a:rPr lang="en-US" altLang="zh-TW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?</a:t>
            </a:r>
            <a:endParaRPr lang="en-US" sz="5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075422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farm6.static.flickr.com/5241/5353701134_80f59681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49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62743" y="3418114"/>
            <a:ext cx="58641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嘮叨、反對、苦勸、質疑、力挽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8694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tgc-cache.s3.amazonaws.com/images/remote/http_s3.amazonaws.com/tgc-ee2/articles/singlenes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79771" y="369397"/>
            <a:ext cx="675056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他們常像我就好，倘若自己禁不住，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就可以嫁娶，與其慾火攻心，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倒不如嫁娶為妙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(8-9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節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)</a:t>
            </a:r>
            <a:endParaRPr lang="en-US" sz="3200" dirty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653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tgc-cache.s3.amazonaws.com/images/uploads/articles/What-if-Singleness-Is-My-Fairy-Tal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9" b="56333"/>
          <a:stretch/>
        </p:blipFill>
        <p:spPr bwMode="auto">
          <a:xfrm>
            <a:off x="6233" y="-2"/>
            <a:ext cx="9137767" cy="23077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tgc-cache.s3.amazonaws.com/images/uploads/articles/What-if-Singleness-Is-My-Fairy-Tal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1"/>
          <a:stretch/>
        </p:blipFill>
        <p:spPr bwMode="auto">
          <a:xfrm>
            <a:off x="6232" y="1291771"/>
            <a:ext cx="9137768" cy="55662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0915" y="296650"/>
            <a:ext cx="31117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二</a:t>
            </a:r>
            <a:r>
              <a:rPr lang="en-US" altLang="zh-TW" sz="36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</a:t>
            </a:r>
            <a:r>
              <a:rPr lang="zh-TW" altLang="en-US" sz="36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單身的難處</a:t>
            </a:r>
            <a:endParaRPr lang="en-US" sz="3600" dirty="0">
              <a:solidFill>
                <a:srgbClr val="FFFF99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5506" y="999383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ED7D31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外面來的：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43217" y="1584158"/>
            <a:ext cx="6474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b="1" dirty="0" smtClean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一舨人對單身者的看法</a:t>
            </a:r>
            <a:endParaRPr lang="en-US" altLang="zh-TW" sz="3200" b="1" dirty="0" smtClean="0">
              <a:ln w="12700" cmpd="sng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FFC000"/>
                  </a:gs>
                  <a:gs pos="4000">
                    <a:srgbClr val="FFC000">
                      <a:lumMod val="60000"/>
                      <a:lumOff val="40000"/>
                    </a:srgbClr>
                  </a:gs>
                  <a:gs pos="87000">
                    <a:srgbClr val="FFC000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43217" y="2168932"/>
            <a:ext cx="6474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b="1" dirty="0" smtClean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別人熱心作媒人</a:t>
            </a:r>
            <a:endParaRPr lang="en-US" altLang="zh-TW" sz="3200" b="1" dirty="0" smtClean="0">
              <a:ln w="12700" cmpd="sng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FFC000"/>
                  </a:gs>
                  <a:gs pos="4000">
                    <a:srgbClr val="FFC000">
                      <a:lumMod val="60000"/>
                      <a:lumOff val="40000"/>
                    </a:srgbClr>
                  </a:gs>
                  <a:gs pos="87000">
                    <a:srgbClr val="FFC000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2290" name="Picture 2" descr="http://i2.cdn.turner.com/cnn/2011/TECH/social.media/04/20/job.search.netiquette/t1larg.job.search.employ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994" y="4355027"/>
            <a:ext cx="3830606" cy="21547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" name="TextBox 9"/>
          <p:cNvSpPr txBox="1"/>
          <p:nvPr/>
        </p:nvSpPr>
        <p:spPr>
          <a:xfrm>
            <a:off x="2343217" y="2714508"/>
            <a:ext cx="6474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b="1" dirty="0" smtClean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別人的嘮叨、評價</a:t>
            </a:r>
            <a:endParaRPr lang="en-US" altLang="zh-TW" sz="3200" b="1" dirty="0" smtClean="0">
              <a:ln w="12700" cmpd="sng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FFC000"/>
                  </a:gs>
                  <a:gs pos="4000">
                    <a:srgbClr val="FFC000">
                      <a:lumMod val="60000"/>
                      <a:lumOff val="40000"/>
                    </a:srgbClr>
                  </a:gs>
                  <a:gs pos="87000">
                    <a:srgbClr val="FFC000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69257" y="3299283"/>
            <a:ext cx="6474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b="1" dirty="0" smtClean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文化的包袱</a:t>
            </a:r>
            <a:endParaRPr lang="en-US" altLang="zh-TW" sz="3200" b="1" dirty="0" smtClean="0">
              <a:ln w="12700" cmpd="sng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FFC000"/>
                  </a:gs>
                  <a:gs pos="4000">
                    <a:srgbClr val="FFC000">
                      <a:lumMod val="60000"/>
                      <a:lumOff val="40000"/>
                    </a:srgbClr>
                  </a:gs>
                  <a:gs pos="87000">
                    <a:srgbClr val="FFC000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95297" y="3909091"/>
            <a:ext cx="6474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b="1" dirty="0" smtClean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二等待遇</a:t>
            </a:r>
            <a:endParaRPr lang="en-US" altLang="zh-TW" sz="3200" b="1" dirty="0" smtClean="0">
              <a:ln w="12700" cmpd="sng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FFC000"/>
                  </a:gs>
                  <a:gs pos="4000">
                    <a:srgbClr val="FFC000">
                      <a:lumMod val="60000"/>
                      <a:lumOff val="40000"/>
                    </a:srgbClr>
                  </a:gs>
                  <a:gs pos="87000">
                    <a:srgbClr val="FFC000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2083" y="477373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內在的：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64943" y="5392054"/>
            <a:ext cx="64743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心理、生理需要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個性的磨練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</a:p>
        </p:txBody>
      </p:sp>
      <p:sp>
        <p:nvSpPr>
          <p:cNvPr id="2" name="Oval Callout 1"/>
          <p:cNvSpPr/>
          <p:nvPr/>
        </p:nvSpPr>
        <p:spPr>
          <a:xfrm>
            <a:off x="6037943" y="2963566"/>
            <a:ext cx="2439851" cy="1319596"/>
          </a:xfrm>
          <a:prstGeom prst="wedgeEllipseCallout">
            <a:avLst>
              <a:gd name="adj1" fmla="val -52957"/>
              <a:gd name="adj2" fmla="val 9769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去買一台</a:t>
            </a:r>
            <a:endParaRPr lang="en-US" altLang="zh-TW" sz="28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電視機罷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!</a:t>
            </a:r>
            <a:endParaRPr lang="en-US" sz="3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15575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  <p:bldP spid="11" grpId="0"/>
      <p:bldP spid="12" grpId="0"/>
      <p:bldP spid="13" grpId="0"/>
      <p:bldP spid="14" grpId="0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tgc-cache.s3.amazonaws.com/images/uploads/articles/What-if-Singleness-Is-My-Fairy-Tal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9" b="56333"/>
          <a:stretch/>
        </p:blipFill>
        <p:spPr bwMode="auto">
          <a:xfrm>
            <a:off x="6233" y="-2"/>
            <a:ext cx="9137767" cy="23077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tgc-cache.s3.amazonaws.com/images/uploads/articles/What-if-Singleness-Is-My-Fairy-Tal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1"/>
          <a:stretch/>
        </p:blipFill>
        <p:spPr bwMode="auto">
          <a:xfrm>
            <a:off x="6232" y="1291771"/>
            <a:ext cx="9137768" cy="55662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0915" y="296650"/>
            <a:ext cx="31117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三</a:t>
            </a:r>
            <a:r>
              <a:rPr lang="en-US" altLang="zh-TW" sz="36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</a:t>
            </a:r>
            <a:r>
              <a:rPr lang="zh-TW" altLang="en-US" sz="36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單身的福份</a:t>
            </a:r>
            <a:endParaRPr lang="en-US" sz="3600" dirty="0">
              <a:solidFill>
                <a:srgbClr val="FFFF99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5506" y="999383"/>
            <a:ext cx="5750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ED7D31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婚姻的迷思 </a:t>
            </a:r>
            <a:r>
              <a:rPr lang="en-US" altLang="zh-TW" sz="3200" dirty="0" smtClean="0">
                <a:solidFill>
                  <a:srgbClr val="ED7D31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(Marriage Myths)</a:t>
            </a:r>
            <a:r>
              <a:rPr lang="zh-TW" altLang="en-US" sz="3200" dirty="0" smtClean="0">
                <a:solidFill>
                  <a:srgbClr val="ED7D31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：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43217" y="1584158"/>
            <a:ext cx="6474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#1   </a:t>
            </a:r>
            <a:r>
              <a:rPr lang="zh-TW" altLang="en-US" sz="32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我 </a:t>
            </a:r>
            <a:r>
              <a:rPr lang="en-US" altLang="zh-TW" sz="32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+ </a:t>
            </a:r>
            <a:r>
              <a:rPr lang="zh-TW" altLang="en-US" sz="32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另一人</a:t>
            </a:r>
            <a:r>
              <a:rPr lang="en-US" altLang="zh-TW" sz="32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 = </a:t>
            </a:r>
            <a:r>
              <a:rPr lang="zh-TW" altLang="en-US" sz="32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幸福</a:t>
            </a:r>
            <a:r>
              <a:rPr lang="en-US" altLang="zh-TW" sz="32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 </a:t>
            </a:r>
            <a:endParaRPr lang="en-US" altLang="zh-TW" sz="3200" b="1" dirty="0" smtClean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43216" y="2154927"/>
            <a:ext cx="6474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#2   </a:t>
            </a:r>
            <a:r>
              <a:rPr lang="zh-TW" altLang="en-US" sz="32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單身的我 </a:t>
            </a:r>
            <a:r>
              <a:rPr lang="en-US" altLang="zh-TW" sz="32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 = </a:t>
            </a:r>
            <a:r>
              <a:rPr lang="zh-TW" altLang="en-US" sz="32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不會幸福快樂</a:t>
            </a:r>
            <a:r>
              <a:rPr lang="en-US" altLang="zh-TW" sz="32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 </a:t>
            </a:r>
            <a:endParaRPr lang="en-US" altLang="zh-TW" sz="3200" b="1" dirty="0" smtClean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106699" y="3133688"/>
            <a:ext cx="5673348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我無論什麼景況都可以知足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...</a:t>
            </a: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隨時隨在，我都得了秘訣，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我靠著那加給我力量的，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凡事都能作。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腓立比書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4:11)</a:t>
            </a:r>
            <a:endParaRPr lang="en-US" sz="3200" dirty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9096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tgc-cache.s3.amazonaws.com/images/uploads/articles/What-if-Singleness-Is-My-Fairy-Tal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9" b="56333"/>
          <a:stretch/>
        </p:blipFill>
        <p:spPr bwMode="auto">
          <a:xfrm>
            <a:off x="6233" y="-2"/>
            <a:ext cx="9137767" cy="23077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tgc-cache.s3.amazonaws.com/images/uploads/articles/What-if-Singleness-Is-My-Fairy-Tal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1"/>
          <a:stretch/>
        </p:blipFill>
        <p:spPr bwMode="auto">
          <a:xfrm>
            <a:off x="6232" y="1291771"/>
            <a:ext cx="9137768" cy="55662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0915" y="296650"/>
            <a:ext cx="31117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三</a:t>
            </a:r>
            <a:r>
              <a:rPr lang="en-US" altLang="zh-TW" sz="36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</a:t>
            </a:r>
            <a:r>
              <a:rPr lang="zh-TW" altLang="en-US" sz="3600" dirty="0" smtClean="0">
                <a:solidFill>
                  <a:srgbClr val="FFFF99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單身的福份</a:t>
            </a:r>
            <a:endParaRPr lang="en-US" sz="3600" dirty="0">
              <a:solidFill>
                <a:srgbClr val="FFFF99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5506" y="999383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ED7D31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單身比結婚好的三個原因：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43217" y="1584158"/>
            <a:ext cx="4606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因現今的艱難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(26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節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)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3217" y="2168933"/>
            <a:ext cx="68007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2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...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時候減少了，從此</a:t>
            </a:r>
            <a:r>
              <a:rPr lang="en-US" altLang="zh-TW" sz="32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...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有</a:t>
            </a:r>
            <a:r>
              <a:rPr lang="en-US" altLang="zh-TW" sz="32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... 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要像沒有 </a:t>
            </a:r>
            <a:endParaRPr lang="en-US" altLang="zh-TW" sz="3200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32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  (29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節</a:t>
            </a:r>
            <a:r>
              <a:rPr lang="en-US" altLang="zh-TW" sz="32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)</a:t>
            </a:r>
            <a:endParaRPr lang="en-US" altLang="zh-TW" sz="3200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6076" y="3246151"/>
            <a:ext cx="65493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2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...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得以殷勤服事主，沒有分心的事 </a:t>
            </a:r>
            <a:endParaRPr lang="en-US" altLang="zh-TW" sz="3200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32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  (35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節</a:t>
            </a:r>
            <a:r>
              <a:rPr lang="en-US" altLang="zh-TW" sz="32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)</a:t>
            </a:r>
            <a:endParaRPr lang="en-US" altLang="zh-TW" sz="3200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68946" y="4615757"/>
            <a:ext cx="6549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討妻子喜悅            討主喜悅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Left-Right Arrow 1"/>
          <p:cNvSpPr/>
          <p:nvPr/>
        </p:nvSpPr>
        <p:spPr>
          <a:xfrm>
            <a:off x="4852066" y="4718318"/>
            <a:ext cx="1068674" cy="482214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35974" y="5313503"/>
            <a:ext cx="7408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二人成為一體         兩人只有一個服事           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501188" y="5405836"/>
            <a:ext cx="740075" cy="4434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6701" y="5912792"/>
            <a:ext cx="7634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至於我和我家         我一人作全家代表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4514443" y="6019906"/>
            <a:ext cx="740075" cy="4434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52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2" grpId="0" animBg="1"/>
      <p:bldP spid="12" grpId="0"/>
      <p:bldP spid="7" grpId="0" animBg="1"/>
      <p:bldP spid="13" grpId="0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0" name="Picture 8" descr="https://encrypted-tbn1.gstatic.com/images?q=tbn:ANd9GcQsEeAOjv4TVm06G_EGxPaDWhrkg7fhA3fPHT78NbL5Ccy7rUQ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255" y="2310974"/>
            <a:ext cx="2693035" cy="420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http://d.gr-assets.com/books/1223630829l/11533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95" y="1988820"/>
            <a:ext cx="2924175" cy="45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http://ecx.images-amazon.com/images/I/41P34W0CHZL._SY344_BO1,204,203,200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630" y="233782"/>
            <a:ext cx="2834781" cy="435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164478"/>
      </p:ext>
    </p:extLst>
  </p:cSld>
  <p:clrMapOvr>
    <a:masterClrMapping/>
  </p:clrMapOvr>
  <p:transition xmlns:p14="http://schemas.microsoft.com/office/powerpoint/2010/main" spd="slow">
    <p:wedg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" y="309474"/>
            <a:ext cx="3230880" cy="22508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260" y="2560320"/>
            <a:ext cx="36695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Lottie Moon (</a:t>
            </a:r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慕拉蒂</a:t>
            </a:r>
            <a:r>
              <a:rPr lang="en-US" altLang="zh-TW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000" dirty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6390" name="Picture 6" descr="https://duckduckgo.com/i/970b92a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249" y="820271"/>
            <a:ext cx="2353628" cy="3036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779917" y="199955"/>
            <a:ext cx="42562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Robert Murray </a:t>
            </a:r>
            <a:r>
              <a:rPr lang="en-US" altLang="zh-TW" sz="3000" dirty="0" err="1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McCheyne</a:t>
            </a:r>
            <a:endParaRPr lang="en-US" sz="3000" dirty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6392" name="Picture 8" descr="http://images.christianpost.com/full/73420/bill-gothard-founder-of-the-conservative-christian-nonprofit-institute-for-basic-life-principles-resigned-from-leadership-after-allegations-of-rampant-sexual-harass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70" y="3191660"/>
            <a:ext cx="3473453" cy="278744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3779" y="5979106"/>
            <a:ext cx="22862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Bill </a:t>
            </a:r>
            <a:r>
              <a:rPr lang="en-US" sz="3200" dirty="0" err="1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Gothard</a:t>
            </a:r>
            <a:endParaRPr lang="en-US" sz="3200" dirty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26" name="Picture 2" descr="http://wp.patheos.com/community/jesuscreed/files/2011/07/Screen-shot-2011-07-27-at-2.36.21-PM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520" y="3981510"/>
            <a:ext cx="3160135" cy="2205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636553" y="6187449"/>
            <a:ext cx="19447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John Stott</a:t>
            </a:r>
            <a:endParaRPr lang="en-US" sz="3200" dirty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74495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ortrait by Joseph Karl Stieler, 18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6" y="320041"/>
            <a:ext cx="2509372" cy="30175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Portrait of man in black with shoulder-length, wavy brown hair, a large sharp nose, and a distracted gaz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999" y="957263"/>
            <a:ext cx="2334327" cy="320611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://www.sahistory.org.za/sites/default/files/styles/article_image/public/event_pics/florence-nightingale-caption-299x376.jpg?itok=XwVVzQm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895" y="403860"/>
            <a:ext cx="2333625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://s3.amazonaws.com/ligonier-public-media/blog/blog-post-images/Surprised-by-Joy_CS-Lewis_6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182" y="4166236"/>
            <a:ext cx="59055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55148" y="3337561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貝多芬</a:t>
            </a:r>
            <a:endParaRPr lang="en-US" sz="3200" dirty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21257" y="401836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牛頓</a:t>
            </a:r>
            <a:endParaRPr lang="en-US" sz="3200" dirty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33169" y="333381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南丁格爾</a:t>
            </a:r>
            <a:endParaRPr lang="en-US" sz="3200" dirty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90424" y="569696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路易士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70446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ttp://i2.cdn.turner.com/cnnnext/dam/assets/150101160715-south-african-flag-large-169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577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73" y="1837371"/>
            <a:ext cx="4083571" cy="31832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03778" y="3912771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畢玉書</a:t>
            </a:r>
            <a:endParaRPr lang="en-US" sz="3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7172" t="45544" r="35610" b="23462"/>
          <a:stretch/>
        </p:blipFill>
        <p:spPr>
          <a:xfrm>
            <a:off x="4744546" y="2702057"/>
            <a:ext cx="4062627" cy="26009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60314" y="4189770"/>
            <a:ext cx="9541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劉霽</a:t>
            </a:r>
            <a:endParaRPr lang="en-US" sz="3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5639" y="1221818"/>
            <a:ext cx="22669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1998 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年底</a:t>
            </a:r>
            <a:endParaRPr lang="en-US" sz="34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94628" y="2086504"/>
            <a:ext cx="27029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2009</a:t>
            </a:r>
            <a:r>
              <a:rPr 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年暑期</a:t>
            </a:r>
            <a:endParaRPr lang="en-US" sz="34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060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tgc-cache.s3.amazonaws.com/images/uploads/articles/thirdwheel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57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8678" y="185938"/>
            <a:ext cx="81852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6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Change is not always an improvement</a:t>
            </a:r>
          </a:p>
          <a:p>
            <a:r>
              <a:rPr lang="en-US" sz="36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</a:t>
            </a:r>
            <a:r>
              <a:rPr lang="zh-TW" altLang="en-US" sz="3600" b="1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改變</a:t>
            </a:r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</a:t>
            </a:r>
            <a:r>
              <a:rPr lang="zh-TW" altLang="en-US" sz="3600" b="1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改善</a:t>
            </a:r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en-US" sz="36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678" y="1267692"/>
            <a:ext cx="8042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婚姻不保證幸福，單身也不等於痛苦</a:t>
            </a:r>
            <a:endParaRPr lang="en-US" sz="36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8678" y="1914023"/>
            <a:ext cx="82990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人生最終目的不是尋求自己得到快樂，</a:t>
            </a:r>
            <a:endParaRPr lang="en-US" altLang="zh-TW" sz="36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6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而是為了榮耀神！</a:t>
            </a:r>
            <a:endParaRPr lang="en-US" sz="36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Not Equal 1"/>
          <p:cNvSpPr/>
          <p:nvPr/>
        </p:nvSpPr>
        <p:spPr>
          <a:xfrm>
            <a:off x="3323771" y="846778"/>
            <a:ext cx="653143" cy="420914"/>
          </a:xfrm>
          <a:prstGeom prst="mathNot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5917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pstudents.org/wp-content/uploads/2013/04/running-to-the-finish_wide_t_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29553" y="932330"/>
            <a:ext cx="372409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6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「委身之歌</a:t>
            </a:r>
            <a:r>
              <a:rPr lang="en-US" altLang="zh-TW" sz="4600" dirty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endParaRPr lang="en-US" sz="46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2490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dtsi.s3.amazonaws.com/magazine/63ca8ec2-c393-4541-8525-bb6ef8b0f4ff-1280x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7360"/>
            <a:ext cx="9184640" cy="512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dtsi.s3.amazonaws.com/magazine/63ca8ec2-c393-4541-8525-bb6ef8b0f4ff-1280x7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003"/>
          <a:stretch/>
        </p:blipFill>
        <p:spPr bwMode="auto">
          <a:xfrm>
            <a:off x="-40640" y="0"/>
            <a:ext cx="9184640" cy="226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5760" y="230714"/>
            <a:ext cx="8468985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我的心，為祢歌唱；我的靈，因祢剛強</a:t>
            </a:r>
            <a:endParaRPr lang="en-US" altLang="zh-TW" sz="3400" dirty="0" smtClean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祢的愛，在我裡面醞釀，催我在世上作光</a:t>
            </a:r>
            <a:endParaRPr lang="en-US" altLang="zh-TW" sz="3400" dirty="0" smtClean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我願意，為祢擺上，我願意，尊祢為王</a:t>
            </a:r>
            <a:endParaRPr lang="en-US" altLang="zh-TW" sz="3400" dirty="0" smtClean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指教我，體貼祢的心腸，忠心持守直前勇往</a:t>
            </a:r>
            <a:endParaRPr lang="en-US" sz="3400" dirty="0">
              <a:solidFill>
                <a:prstClr val="black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94672" y="603504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【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委身之歌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】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42217" y="6219707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FF00"/>
                </a:solidFill>
              </a:rPr>
              <a:t>1/4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78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 descr="http://www.blogys.net/UserFiles/image/software/2014/general/12/runn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9635"/>
            <a:ext cx="9144000" cy="691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9242" y="149807"/>
            <a:ext cx="8905002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將我的眼光，定睛在祢的身上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即使我，在驚濤海浪之中，仍有信心和異象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將我的眼光，定睛在祢的身上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我一生，要向著標竿直跑，直到終點得著獎賞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94672" y="603504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【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委身之歌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】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42217" y="6219707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>
                <a:solidFill>
                  <a:srgbClr val="FFFF00"/>
                </a:solidFill>
              </a:rPr>
              <a:t>2</a:t>
            </a:r>
            <a:r>
              <a:rPr lang="en-US" altLang="zh-TW" sz="2400" b="1" dirty="0" smtClean="0">
                <a:solidFill>
                  <a:srgbClr val="FFFF00"/>
                </a:solidFill>
              </a:rPr>
              <a:t>/4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50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catholiclane.com/wp-content/uploads/womanempower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7507" y="544222"/>
            <a:ext cx="846898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我願意，為祢擺上，我願意，尊祢為王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指教我，體貼祢的心腸，忠心持守直前勇往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94672" y="603504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【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委身之歌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】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42217" y="6219707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FF00"/>
                </a:solidFill>
              </a:rPr>
              <a:t>3/4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1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expertrain.com/SiteAssets/Images/bestfrien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2866"/>
            <a:ext cx="9144000" cy="5365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expertrain.com/SiteAssets/Images/bestfrien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79"/>
          <a:stretch/>
        </p:blipFill>
        <p:spPr bwMode="auto">
          <a:xfrm>
            <a:off x="0" y="-62597"/>
            <a:ext cx="9144000" cy="293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9242" y="149807"/>
            <a:ext cx="8905002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將我的眼光，定睛在祢的身上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即使我，在驚濤海浪之中，仍有信心和異象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將我的眼光，定睛在祢的身上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我一生，要向著標竿直跑，直到終點得著獎賞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我一生，要向著標竿直跑，直到終點得著獎賞</a:t>
            </a:r>
            <a:endParaRPr lang="en-US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endParaRPr lang="en-US" sz="34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94672" y="603504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【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委身之歌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】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42217" y="6219707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>
                <a:solidFill>
                  <a:srgbClr val="FFFF00"/>
                </a:solidFill>
              </a:rPr>
              <a:t>4</a:t>
            </a:r>
            <a:r>
              <a:rPr lang="en-US" altLang="zh-TW" sz="2400" b="1" dirty="0" smtClean="0">
                <a:solidFill>
                  <a:srgbClr val="FFFF00"/>
                </a:solidFill>
              </a:rPr>
              <a:t>/4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019173"/>
      </p:ext>
    </p:extLst>
  </p:cSld>
  <p:clrMapOvr>
    <a:masterClrMapping/>
  </p:clrMapOvr>
  <p:transition xmlns:p14="http://schemas.microsoft.com/office/powerpoint/2010/main" spd="slow">
    <p:strips dir="r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729</Words>
  <Application>Microsoft Macintosh PowerPoint</Application>
  <PresentationFormat>On-screen Show (4:3)</PresentationFormat>
  <Paragraphs>125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2016-04-02T00:00:19Z</dcterms:created>
  <dcterms:modified xsi:type="dcterms:W3CDTF">2016-04-02T00:01:24Z</dcterms:modified>
</cp:coreProperties>
</file>