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6" r:id="rId1"/>
    <p:sldMasterId id="2147483889" r:id="rId2"/>
  </p:sldMasterIdLst>
  <p:notesMasterIdLst>
    <p:notesMasterId r:id="rId13"/>
  </p:notesMasterIdLst>
  <p:sldIdLst>
    <p:sldId id="701" r:id="rId3"/>
    <p:sldId id="702" r:id="rId4"/>
    <p:sldId id="703" r:id="rId5"/>
    <p:sldId id="704" r:id="rId6"/>
    <p:sldId id="705" r:id="rId7"/>
    <p:sldId id="706" r:id="rId8"/>
    <p:sldId id="707" r:id="rId9"/>
    <p:sldId id="708" r:id="rId10"/>
    <p:sldId id="709" r:id="rId11"/>
    <p:sldId id="710" r:id="rId12"/>
  </p:sldIdLst>
  <p:sldSz cx="9144000" cy="6858000" type="screen4x3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新細明體" pitchFamily="18" charset="-120"/>
      <p:regular r:id="rId18"/>
    </p:embeddedFont>
    <p:embeddedFont>
      <p:font typeface="宋体" pitchFamily="2" charset="-122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FA549214-CEEB-4126-8304-E8CA6DD0BFF3}">
          <p14:sldIdLst>
            <p14:sldId id="256"/>
            <p14:sldId id="259"/>
            <p14:sldId id="260"/>
            <p14:sldId id="446"/>
            <p14:sldId id="700"/>
            <p14:sldId id="690"/>
            <p14:sldId id="714"/>
            <p14:sldId id="715"/>
            <p14:sldId id="610"/>
            <p14:sldId id="716"/>
          </p14:sldIdLst>
        </p14:section>
        <p14:section name="Untitled Section" id="{75F1A902-DD2D-4C15-A400-FE8FB9BB3121}">
          <p14:sldIdLst>
            <p14:sldId id="327"/>
            <p14:sldId id="717"/>
          </p14:sldIdLst>
        </p14:section>
        <p14:section name="Untitled Section" id="{7760523A-A14E-455F-93E7-CE3F85A89FC8}">
          <p14:sldIdLst>
            <p14:sldId id="701"/>
            <p14:sldId id="702"/>
            <p14:sldId id="703"/>
            <p14:sldId id="704"/>
            <p14:sldId id="705"/>
            <p14:sldId id="706"/>
            <p14:sldId id="707"/>
            <p14:sldId id="708"/>
            <p14:sldId id="709"/>
            <p14:sldId id="710"/>
            <p14:sldId id="295"/>
            <p14:sldId id="718"/>
            <p14:sldId id="719"/>
            <p14:sldId id="721"/>
            <p14:sldId id="720"/>
          </p14:sldIdLst>
        </p14:section>
        <p14:section name="Untitled Section" id="{157B173F-6F7A-4CF6-9F80-9547BE4FA4EA}">
          <p14:sldIdLst>
            <p14:sldId id="637"/>
            <p14:sldId id="63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FFFF99"/>
    <a:srgbClr val="FFFFCC"/>
    <a:srgbClr val="0000FF"/>
    <a:srgbClr val="6FA0DB"/>
    <a:srgbClr val="7BA8DF"/>
    <a:srgbClr val="75A4DD"/>
    <a:srgbClr val="72A2D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0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1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keirsey.com/2013/06/19/hold-on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xnews.com/world/2011/01/20/christianity-china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587" indent="-228587">
              <a:buAutoNum type="arabicPeriod"/>
            </a:pPr>
            <a:r>
              <a:rPr lang="zh-CN" altLang="en-US" dirty="0" smtClean="0"/>
              <a:t>感谢教会接受我实习的申请，并容许今天让我站在讲台上，来释放主耶稣透过我给大家的信息</a:t>
            </a:r>
            <a:r>
              <a:rPr lang="en-US" altLang="zh-CN" dirty="0" smtClean="0"/>
              <a:t>,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信靠主</a:t>
            </a:r>
            <a:endParaRPr lang="en-US" altLang="zh-CN" baseline="0" dirty="0" smtClean="0"/>
          </a:p>
          <a:p>
            <a:pPr marL="228587" indent="-228587">
              <a:buAutoNum type="arabicPeriod"/>
            </a:pPr>
            <a:r>
              <a:rPr lang="zh-CN" altLang="en-US" baseline="0" dirty="0" smtClean="0"/>
              <a:t>信靠主， 相信 并且 倚靠 主耶稣。</a:t>
            </a:r>
            <a:endParaRPr lang="en-US" altLang="zh-CN" baseline="0" dirty="0" smtClean="0"/>
          </a:p>
          <a:p>
            <a:pPr marL="228587" indent="-228587">
              <a:buAutoNum type="arabicPeriod"/>
            </a:pPr>
            <a:r>
              <a:rPr lang="zh-CN" altLang="en-US" baseline="0" dirty="0" smtClean="0"/>
              <a:t>来主日崇拜，大部分，都是相信耶稣的弟兄姐妹。</a:t>
            </a: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倚靠主耶稣的程度，却能反映出我们信仰的深度。或者说，主耶稣在这个人或这个教会，受欢迎 受敬畏的程度。</a:t>
            </a: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譬如，一有问题，我们是先祷告，寻求神的带领， 还是先靠自己的脑袋，想出一套解决办法，然后，在形式化的祷告一下，来感谢神。</a:t>
            </a: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当缺少这个相信 并且倚靠的过程。</a:t>
            </a: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 请问，如果，事情顺利成就的时候，你是感谢神，还是感谢你自己。</a:t>
            </a: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倘若，事情不顺利的时候，你是寻求神的引领，还是怀疑神值不值得信靠。</a:t>
            </a: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其实，神值不值得我们信靠，决定了我们对信仰反应在我们生活中的态度。</a:t>
            </a:r>
            <a:endParaRPr lang="en-US" altLang="zh-CN" dirty="0" smtClean="0"/>
          </a:p>
          <a:p>
            <a:pPr marL="228587" indent="-228587">
              <a:buAutoNum type="arabicPeriod"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F30ED-00FA-482F-AB01-033B1BDF74F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9889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例证：</a:t>
            </a:r>
            <a:endParaRPr lang="en-US" altLang="zh-CN" dirty="0" smtClean="0"/>
          </a:p>
          <a:p>
            <a:pPr defTabSz="914350">
              <a:defRPr/>
            </a:pPr>
            <a:r>
              <a:rPr lang="zh-CN" altLang="en-US" sz="1100" b="1" i="1" dirty="0">
                <a:latin typeface="Times New Roman" pitchFamily="18" charset="0"/>
                <a:cs typeface="Times New Roman" pitchFamily="18" charset="0"/>
              </a:rPr>
              <a:t>然而，人生不正是常常要经过选择的机会，</a:t>
            </a:r>
            <a:endParaRPr lang="en-US" altLang="zh-CN" sz="1100" b="1" i="1" dirty="0">
              <a:latin typeface="Times New Roman" pitchFamily="18" charset="0"/>
              <a:cs typeface="Times New Roman" pitchFamily="18" charset="0"/>
            </a:endParaRPr>
          </a:p>
          <a:p>
            <a:pPr defTabSz="914350">
              <a:defRPr/>
            </a:pPr>
            <a:r>
              <a:rPr lang="zh-CN" altLang="en-US" sz="1100" b="1" i="1" dirty="0">
                <a:latin typeface="Times New Roman" pitchFamily="18" charset="0"/>
                <a:cs typeface="Times New Roman" pitchFamily="18" charset="0"/>
              </a:rPr>
              <a:t>读书时，学校科系的选择。对我们的就业 有决定性的影响。</a:t>
            </a:r>
            <a:endParaRPr lang="en-US" altLang="zh-CN" sz="1100" b="1" i="1" dirty="0">
              <a:latin typeface="Times New Roman" pitchFamily="18" charset="0"/>
              <a:cs typeface="Times New Roman" pitchFamily="18" charset="0"/>
            </a:endParaRPr>
          </a:p>
          <a:p>
            <a:pPr defTabSz="914350">
              <a:defRPr/>
            </a:pPr>
            <a:r>
              <a:rPr lang="zh-CN" altLang="en-US" sz="1100" b="1" i="1" dirty="0">
                <a:latin typeface="Times New Roman" pitchFamily="18" charset="0"/>
                <a:cs typeface="Times New Roman" pitchFamily="18" charset="0"/>
              </a:rPr>
              <a:t>工作后， 开始选择配偶。一起走人生道路。</a:t>
            </a:r>
            <a:endParaRPr lang="en-US" altLang="zh-CN" sz="1100" b="1" i="1" dirty="0">
              <a:latin typeface="Times New Roman" pitchFamily="18" charset="0"/>
              <a:cs typeface="Times New Roman" pitchFamily="18" charset="0"/>
            </a:endParaRPr>
          </a:p>
          <a:p>
            <a:pPr defTabSz="914350">
              <a:defRPr/>
            </a:pPr>
            <a:endParaRPr lang="en-US" altLang="zh-CN" sz="1100" b="1" i="1" dirty="0">
              <a:latin typeface="Times New Roman" pitchFamily="18" charset="0"/>
              <a:cs typeface="Times New Roman" pitchFamily="18" charset="0"/>
            </a:endParaRPr>
          </a:p>
          <a:p>
            <a:pPr defTabSz="914350">
              <a:defRPr/>
            </a:pPr>
            <a:r>
              <a:rPr lang="zh-CN" altLang="en-US" sz="1100" b="1" i="1" dirty="0">
                <a:latin typeface="Times New Roman" pitchFamily="18" charset="0"/>
                <a:cs typeface="Times New Roman" pitchFamily="18" charset="0"/>
              </a:rPr>
              <a:t>每个选择，都会对自己产生不同程度的影响。然而，其中一样，就是信仰的抉择，</a:t>
            </a:r>
            <a:endParaRPr lang="en-US" altLang="zh-CN" sz="1100" b="1" i="1" dirty="0">
              <a:latin typeface="Times New Roman" pitchFamily="18" charset="0"/>
              <a:cs typeface="Times New Roman" pitchFamily="18" charset="0"/>
            </a:endParaRPr>
          </a:p>
          <a:p>
            <a:pPr defTabSz="914350">
              <a:defRPr/>
            </a:pPr>
            <a:r>
              <a:rPr lang="zh-CN" altLang="en-US" sz="1100" b="1" i="1" dirty="0">
                <a:latin typeface="Times New Roman" pitchFamily="18" charset="0"/>
                <a:cs typeface="Times New Roman" pitchFamily="18" charset="0"/>
              </a:rPr>
              <a:t>不但影响你现今的一生，更是决定你是否在永恒的国度有份。</a:t>
            </a:r>
            <a:endParaRPr lang="en-US" altLang="zh-CN" sz="1100" b="1" i="1" dirty="0">
              <a:latin typeface="Times New Roman" pitchFamily="18" charset="0"/>
              <a:cs typeface="Times New Roman" pitchFamily="18" charset="0"/>
            </a:endParaRPr>
          </a:p>
          <a:p>
            <a:pPr defTabSz="914350">
              <a:defRPr/>
            </a:pPr>
            <a:r>
              <a:rPr lang="zh-CN" altLang="en-US" sz="1100" b="1" i="1" dirty="0">
                <a:latin typeface="Times New Roman" pitchFamily="18" charset="0"/>
                <a:cs typeface="Times New Roman" pitchFamily="18" charset="0"/>
              </a:rPr>
              <a:t>它能点燃你生命的热情，成为多人，甚至世世代代的祝福。</a:t>
            </a:r>
            <a:endParaRPr lang="en-US" altLang="zh-CN" sz="1100" b="1" i="1" dirty="0">
              <a:latin typeface="Times New Roman" pitchFamily="18" charset="0"/>
              <a:cs typeface="Times New Roman" pitchFamily="18" charset="0"/>
            </a:endParaRPr>
          </a:p>
          <a:p>
            <a:pPr defTabSz="914350">
              <a:defRPr/>
            </a:pPr>
            <a:endParaRPr lang="en-US" altLang="zh-CN" sz="1100" b="1" i="1" dirty="0">
              <a:latin typeface="Times New Roman" pitchFamily="18" charset="0"/>
              <a:cs typeface="Times New Roman" pitchFamily="18" charset="0"/>
            </a:endParaRPr>
          </a:p>
          <a:p>
            <a:pPr defTabSz="914350">
              <a:defRPr/>
            </a:pPr>
            <a:endParaRPr lang="en-US" altLang="zh-CN" sz="1100" b="1" i="1" dirty="0">
              <a:latin typeface="Times New Roman" pitchFamily="18" charset="0"/>
              <a:cs typeface="Times New Roman" pitchFamily="18" charset="0"/>
            </a:endParaRPr>
          </a:p>
          <a:p>
            <a:pPr defTabSz="914350">
              <a:defRPr/>
            </a:pPr>
            <a:endParaRPr lang="en-US" altLang="zh-CN" sz="1100" b="1" i="1" dirty="0"/>
          </a:p>
          <a:p>
            <a:pPr defTabSz="914350">
              <a:defRPr/>
            </a:pPr>
            <a:endParaRPr lang="en-US" sz="1100" b="1" i="1" dirty="0"/>
          </a:p>
          <a:p>
            <a:pPr defTabSz="914350">
              <a:defRPr/>
            </a:pPr>
            <a:endParaRPr lang="en-US" sz="1100" b="1" i="1" dirty="0"/>
          </a:p>
          <a:p>
            <a:pPr defTabSz="914350">
              <a:defRPr/>
            </a:pPr>
            <a:endParaRPr lang="en-US" b="1" dirty="0" smtClean="0"/>
          </a:p>
          <a:p>
            <a:pPr defTabSz="914350">
              <a:defRPr/>
            </a:pPr>
            <a:endParaRPr lang="en-US" b="1" dirty="0" smtClean="0"/>
          </a:p>
          <a:p>
            <a:pPr defTabSz="914350">
              <a:defRPr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F30ED-00FA-482F-AB01-033B1BDF74F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7594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 smtClean="0"/>
              <a:t>时间： 主后</a:t>
            </a:r>
            <a:r>
              <a:rPr lang="en-US" altLang="zh-CN" dirty="0" smtClean="0"/>
              <a:t>156 </a:t>
            </a:r>
            <a:r>
              <a:rPr lang="zh-CN" altLang="en-US" dirty="0" smtClean="0"/>
              <a:t>年</a:t>
            </a:r>
            <a:endParaRPr lang="en-US" altLang="zh-CN" dirty="0" smtClean="0"/>
          </a:p>
          <a:p>
            <a:r>
              <a:rPr lang="zh-CN" altLang="en-US" dirty="0" smtClean="0"/>
              <a:t>背景： 罗马政府，到处迫害基督徒。（兢技场餵饥饿的野兽，火烧，钉十字架）</a:t>
            </a:r>
            <a:endParaRPr lang="en-US" altLang="zh-CN" dirty="0" smtClean="0"/>
          </a:p>
          <a:p>
            <a:r>
              <a:rPr lang="zh-CN" altLang="en-US" dirty="0" smtClean="0"/>
              <a:t>人物：  </a:t>
            </a:r>
            <a:endParaRPr lang="en-US" altLang="zh-CN" dirty="0" smtClean="0"/>
          </a:p>
          <a:p>
            <a:r>
              <a:rPr lang="zh-CN" altLang="en-US" dirty="0" smtClean="0"/>
              <a:t>士每拿主教，玻旅甲</a:t>
            </a:r>
            <a:r>
              <a:rPr lang="en-US" altLang="zh-CN" dirty="0" smtClean="0"/>
              <a:t>86</a:t>
            </a:r>
            <a:r>
              <a:rPr lang="zh-CN" altLang="en-US" dirty="0" smtClean="0"/>
              <a:t>岁，被绑到刑场</a:t>
            </a:r>
            <a:endParaRPr lang="en-US" altLang="zh-CN" dirty="0" smtClean="0"/>
          </a:p>
          <a:p>
            <a:r>
              <a:rPr lang="zh-CN" altLang="en-US" dirty="0" smtClean="0"/>
              <a:t>罗马总督</a:t>
            </a:r>
            <a:endParaRPr lang="en-US" altLang="zh-CN" dirty="0" smtClean="0"/>
          </a:p>
          <a:p>
            <a:r>
              <a:rPr lang="zh-CN" altLang="en-US" dirty="0" smtClean="0"/>
              <a:t>总督有些同情这老头，说“你只要说一句，打倒无神论，我就放过你”（罗马人，以为基督徒，不敬拜偶像，是一个无神论者“</a:t>
            </a:r>
            <a:endParaRPr lang="en-US" altLang="zh-CN" dirty="0" smtClean="0"/>
          </a:p>
          <a:p>
            <a:r>
              <a:rPr lang="zh-CN" altLang="en-US" dirty="0" smtClean="0"/>
              <a:t>玻旅甲爽快的说“打倒无神论”</a:t>
            </a:r>
            <a:endParaRPr lang="en-US" altLang="zh-CN" dirty="0" smtClean="0"/>
          </a:p>
          <a:p>
            <a:r>
              <a:rPr lang="zh-CN" altLang="en-US" dirty="0" smtClean="0"/>
              <a:t>总督说“好，在加一句，咒诅耶稣，讲完就可以回家了”</a:t>
            </a:r>
            <a:endParaRPr lang="en-US" altLang="zh-CN" dirty="0" smtClean="0"/>
          </a:p>
          <a:p>
            <a:r>
              <a:rPr lang="zh-CN" altLang="en-US" dirty="0" smtClean="0"/>
              <a:t>玻旅甲毫不犹豫的回答“耶稣恩待我</a:t>
            </a:r>
            <a:r>
              <a:rPr lang="en-US" altLang="zh-CN" dirty="0" smtClean="0"/>
              <a:t>86</a:t>
            </a:r>
            <a:r>
              <a:rPr lang="zh-CN" altLang="en-US" dirty="0" smtClean="0"/>
              <a:t>年，我岂能亵渎 他呢？”</a:t>
            </a:r>
            <a:endParaRPr lang="en-US" altLang="zh-CN" dirty="0" smtClean="0"/>
          </a:p>
          <a:p>
            <a:r>
              <a:rPr lang="zh-CN" altLang="en-US" dirty="0" smtClean="0"/>
              <a:t>这样的回答，激怒了总督，他说道“如你不说，我就用火把你给烧死”</a:t>
            </a:r>
            <a:endParaRPr lang="en-US" altLang="zh-CN" dirty="0" smtClean="0"/>
          </a:p>
          <a:p>
            <a:r>
              <a:rPr lang="zh-CN" altLang="en-US" dirty="0" smtClean="0"/>
              <a:t>玻旅甲平静的说“火刑的火，钟会熄灭，但主用来惩罚罪人的火是永不熄灭的”</a:t>
            </a:r>
            <a:endParaRPr lang="en-US" altLang="zh-CN" dirty="0" smtClean="0"/>
          </a:p>
          <a:p>
            <a:r>
              <a:rPr lang="zh-CN" altLang="en-US" dirty="0" smtClean="0"/>
              <a:t>于是，玻旅甲被活活烧死。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这图画是壮烈，对话也很感人。</a:t>
            </a:r>
            <a:endParaRPr lang="en-US" altLang="zh-CN" dirty="0" smtClean="0"/>
          </a:p>
          <a:p>
            <a:r>
              <a:rPr lang="zh-CN" altLang="en-US" dirty="0" smtClean="0"/>
              <a:t>其实类似的殉道，比比皆是。耶稣的门徒给了同样的榜样。</a:t>
            </a:r>
            <a:endParaRPr lang="en-US" altLang="zh-CN" dirty="0" smtClean="0"/>
          </a:p>
          <a:p>
            <a:r>
              <a:rPr lang="zh-CN" altLang="en-US" dirty="0" smtClean="0"/>
              <a:t>但别忘了， 有谁三次不认主耶稣，除了约翰以外，谁陪耶稣走到十字架的刑场。</a:t>
            </a:r>
            <a:endParaRPr lang="en-US" altLang="zh-CN" dirty="0" smtClean="0"/>
          </a:p>
          <a:p>
            <a:r>
              <a:rPr lang="zh-CN" altLang="en-US" dirty="0" smtClean="0"/>
              <a:t>为什么，数十年后，他们都为主殉道。</a:t>
            </a:r>
            <a:endParaRPr lang="en-US" altLang="zh-CN" dirty="0" smtClean="0"/>
          </a:p>
          <a:p>
            <a:r>
              <a:rPr lang="zh-CN" altLang="en-US" dirty="0" smtClean="0"/>
              <a:t>什么原因使  逃兵  变成 殉道士。</a:t>
            </a:r>
            <a:endParaRPr lang="en-US" altLang="zh-CN" dirty="0" smtClean="0"/>
          </a:p>
          <a:p>
            <a:r>
              <a:rPr lang="zh-CN" altLang="en-US" dirty="0" smtClean="0"/>
              <a:t>什么原因，让我们基督徒，抬头挺胸，向人见证我们是基督徒，我们的信仰是值得我们相信的。</a:t>
            </a:r>
            <a:endParaRPr lang="en-US" altLang="zh-CN" dirty="0" smtClean="0"/>
          </a:p>
          <a:p>
            <a:r>
              <a:rPr lang="zh-CN" altLang="en-US" dirty="0" smtClean="0"/>
              <a:t>让我们一起来祷告，求神开我们的心眼，能认知，主耶稣是值得我们信靠的。</a:t>
            </a:r>
            <a:endParaRPr lang="en-US" altLang="zh-CN" dirty="0" smtClean="0"/>
          </a:p>
          <a:p>
            <a:pPr defTabSz="897301">
              <a:defRPr/>
            </a:pPr>
            <a:endParaRPr lang="en-US" altLang="zh-CN" dirty="0" smtClean="0"/>
          </a:p>
          <a:p>
            <a:pPr defTabSz="897301">
              <a:defRPr/>
            </a:pPr>
            <a:r>
              <a:rPr lang="zh-CN" altLang="en-US" dirty="0" smtClean="0"/>
              <a:t>求神在今天崇拜中我们同感那从耶稣基督来的圣灵，使我们不但是听到人的话语，更明白袮</a:t>
            </a:r>
            <a:r>
              <a:rPr lang="zh-TW" altLang="en-US" dirty="0" smtClean="0"/>
              <a:t>的道是活潑的，是有功效的，比一切兩刃的劍更快，甚至魂與靈，骨節與骨髓，都能刺入、剖開，連心中的思念和主意都能辨明</a:t>
            </a:r>
            <a:r>
              <a:rPr lang="zh-CN" altLang="en-US" dirty="0" smtClean="0"/>
              <a:t>，使我们毫无畏惧的来到袮的施恩宝座前，</a:t>
            </a:r>
            <a:endParaRPr lang="en-US" altLang="zh-CN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F30ED-00FA-482F-AB01-033B1BDF74F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166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如果，今天有人问你，为什么，你要相信耶稣，你信得那么理直气壮，抬头挺胸，而不是怕别人知道你是基督徒。那我建议你要读希伯来书。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希伯来书的背景： 内忧： 他们亲爱的老师，已死在十字架上，人说“树倒猢狲散”，犹太人威胁他们要回到犹太教，一起遵守律法</a:t>
            </a:r>
            <a:endParaRPr lang="en-US" altLang="zh-CN" dirty="0" smtClean="0"/>
          </a:p>
          <a:p>
            <a:r>
              <a:rPr lang="en-US" dirty="0" smtClean="0"/>
              <a:t>                           </a:t>
            </a:r>
            <a:r>
              <a:rPr lang="zh-CN" altLang="en-US" dirty="0" smtClean="0"/>
              <a:t>外患：  罗马政府，正找机会来迫害基督徒。</a:t>
            </a:r>
            <a:endParaRPr lang="en-US" altLang="zh-CN" dirty="0" smtClean="0"/>
          </a:p>
          <a:p>
            <a:r>
              <a:rPr lang="en-US" dirty="0" smtClean="0"/>
              <a:t>                           </a:t>
            </a:r>
            <a:r>
              <a:rPr lang="zh-CN" altLang="en-US" dirty="0" smtClean="0"/>
              <a:t>结果： 很多人，放弃了基督的信仰。不是回到犹太教，就是否认自己是基督徒的身份。</a:t>
            </a:r>
            <a:endParaRPr lang="en-US" altLang="zh-CN" dirty="0" smtClean="0"/>
          </a:p>
          <a:p>
            <a:r>
              <a:rPr lang="en-US" dirty="0" smtClean="0"/>
              <a:t> </a:t>
            </a:r>
            <a:r>
              <a:rPr lang="zh-CN" altLang="en-US" dirty="0" smtClean="0"/>
              <a:t>作者有一个明显的目的就是告诉基督徒，为什么，基督值得我们相信。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让我们一起来读今天的经文。</a:t>
            </a:r>
            <a:endParaRPr lang="en-US" altLang="zh-CN" dirty="0" smtClean="0"/>
          </a:p>
          <a:p>
            <a:r>
              <a:rPr lang="zh-CN" altLang="en-US" dirty="0" smtClean="0"/>
              <a:t>希伯来书  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 </a:t>
            </a:r>
            <a:r>
              <a:rPr lang="en-US" altLang="zh-CN" dirty="0" smtClean="0"/>
              <a:t>14-16</a:t>
            </a:r>
          </a:p>
          <a:p>
            <a:endParaRPr lang="en-US" dirty="0" smtClean="0"/>
          </a:p>
          <a:p>
            <a:r>
              <a:rPr lang="zh-CN" altLang="en-US" dirty="0" smtClean="0"/>
              <a:t>经文的目的： </a:t>
            </a:r>
            <a:r>
              <a:rPr lang="en-US" altLang="zh-CN" dirty="0" smtClean="0"/>
              <a:t>16 </a:t>
            </a:r>
            <a:r>
              <a:rPr lang="zh-CN" altLang="en-US" dirty="0" smtClean="0"/>
              <a:t>节 来到施恩宝座。</a:t>
            </a:r>
            <a:endParaRPr lang="en-US" altLang="zh-CN" dirty="0" smtClean="0"/>
          </a:p>
          <a:p>
            <a:r>
              <a:rPr lang="zh-CN" altLang="en-US" dirty="0" smtClean="0"/>
              <a:t>为什么？    大祭司     凡事受过试探     升入高天（死里复活的主）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让我们一起背下来。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F30ED-00FA-482F-AB01-033B1BDF74F7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6011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CN" altLang="en-US" b="1" dirty="0" smtClean="0"/>
              <a:t>第一要件：爱你　</a:t>
            </a:r>
            <a:endParaRPr lang="en-US" altLang="zh-CN" b="1" dirty="0" smtClean="0"/>
          </a:p>
          <a:p>
            <a:r>
              <a:rPr lang="zh-CN" altLang="en-US" b="1" dirty="0" smtClean="0"/>
              <a:t>（比喻：就像婴儿哭了，就叫妈）</a:t>
            </a:r>
            <a:endParaRPr lang="en-US" altLang="zh-CN" b="1" dirty="0" smtClean="0"/>
          </a:p>
          <a:p>
            <a:r>
              <a:rPr lang="zh-CN" altLang="en-US" b="1" dirty="0" smtClean="0"/>
              <a:t>今天，在我们工作环境中，最强调的就是 团队精神。 也就是你的困难就是团队的困难，同样，你的成功，也是团队的荣誉。</a:t>
            </a:r>
            <a:endParaRPr lang="en-US" altLang="zh-CN" b="1" dirty="0" smtClean="0"/>
          </a:p>
          <a:p>
            <a:r>
              <a:rPr lang="zh-CN" altLang="en-US" b="1" dirty="0" smtClean="0"/>
              <a:t>就像中国人说的，同甘共苦。</a:t>
            </a:r>
            <a:r>
              <a:rPr lang="en-US" altLang="zh-CN" b="1" dirty="0" smtClean="0"/>
              <a:t> </a:t>
            </a:r>
            <a:r>
              <a:rPr lang="zh-CN" altLang="en-US" b="1" dirty="0" smtClean="0"/>
              <a:t>你要寻求的帮助是在乎你的人，爱你，而不是你的竞争对手，他是巴不得找到你的弱点来攻击你，取笑你。</a:t>
            </a:r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r>
              <a:rPr lang="zh-CN" altLang="en-US" dirty="0">
                <a:solidFill>
                  <a:srgbClr val="00B050"/>
                </a:solidFill>
              </a:rPr>
              <a:t>大祭司 </a:t>
            </a:r>
            <a:r>
              <a:rPr lang="en-US" altLang="zh-CN" dirty="0">
                <a:solidFill>
                  <a:srgbClr val="00B050"/>
                </a:solidFill>
              </a:rPr>
              <a:t>=》</a:t>
            </a:r>
            <a:r>
              <a:rPr lang="zh-CN" altLang="en-US" dirty="0">
                <a:solidFill>
                  <a:srgbClr val="00B050"/>
                </a:solidFill>
              </a:rPr>
              <a:t>向神为人赎罪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zh-CN" altLang="en-US" b="1" dirty="0" smtClean="0"/>
              <a:t>在利未记 </a:t>
            </a:r>
            <a:r>
              <a:rPr lang="en-US" altLang="zh-CN" b="1" dirty="0" smtClean="0"/>
              <a:t>16:21-22</a:t>
            </a:r>
          </a:p>
          <a:p>
            <a:pPr defTabSz="897301">
              <a:defRPr/>
            </a:pPr>
            <a:r>
              <a:rPr lang="zh-TW" altLang="en-US" dirty="0"/>
              <a:t>承認以色列人諸般的罪孽、過犯、就是他們一切的罪愆、把這罪都歸在羊的頭上、藉著所派之人的手、送到曠野去。</a:t>
            </a:r>
            <a:r>
              <a:rPr lang="en-US" dirty="0"/>
              <a:t> 16:22</a:t>
            </a:r>
            <a:r>
              <a:rPr lang="zh-TW" altLang="en-US" dirty="0"/>
              <a:t>要把這羊放在曠野．這羊要擔當他們一切的罪孽</a:t>
            </a:r>
            <a:endParaRPr lang="en-US" dirty="0"/>
          </a:p>
          <a:p>
            <a:endParaRPr lang="en-US" altLang="zh-CN" b="1" dirty="0" smtClean="0"/>
          </a:p>
          <a:p>
            <a:r>
              <a:rPr lang="zh-CN" altLang="en-US" b="1" dirty="0" smtClean="0"/>
              <a:t>中国的古话： 人不为己 ，，，天诛地灭</a:t>
            </a:r>
            <a:endParaRPr lang="en-US" altLang="zh-CN" b="1" dirty="0" smtClean="0"/>
          </a:p>
          <a:p>
            <a:r>
              <a:rPr lang="zh-CN" altLang="en-US" b="1" dirty="0" smtClean="0"/>
              <a:t>我们都知道，人类始祖，亚当，夏娃的犯罪，是因魔鬼的化身，蛇的引诱。</a:t>
            </a:r>
            <a:endParaRPr lang="en-US" altLang="zh-CN" b="1" dirty="0" smtClean="0"/>
          </a:p>
          <a:p>
            <a:r>
              <a:rPr lang="zh-CN" altLang="en-US" b="1" dirty="0" smtClean="0"/>
              <a:t>让我们看看，魔鬼的特性，记载在  赛 </a:t>
            </a:r>
            <a:r>
              <a:rPr lang="en-US" altLang="zh-CN" b="1" dirty="0" smtClean="0"/>
              <a:t>14</a:t>
            </a:r>
            <a:r>
              <a:rPr lang="zh-CN" altLang="en-US" b="1" dirty="0" smtClean="0"/>
              <a:t>：</a:t>
            </a:r>
            <a:r>
              <a:rPr lang="en-US" altLang="zh-CN" b="1" dirty="0" smtClean="0"/>
              <a:t>13-14.</a:t>
            </a:r>
          </a:p>
          <a:p>
            <a:pPr marL="228587" indent="-228587">
              <a:buAutoNum type="arabicPeriod"/>
            </a:pPr>
            <a:r>
              <a:rPr lang="zh-CN" altLang="en-US" b="1" dirty="0" smtClean="0"/>
              <a:t>短短两节，什么字重复最多。</a:t>
            </a:r>
            <a:endParaRPr lang="en-US" altLang="zh-CN" b="1" dirty="0" smtClean="0"/>
          </a:p>
          <a:p>
            <a:pPr marL="228587" indent="-228587" defTabSz="897301">
              <a:defRPr/>
            </a:pPr>
            <a:r>
              <a:rPr lang="en-US" altLang="zh-CN" b="1" dirty="0" smtClean="0"/>
              <a:t> </a:t>
            </a:r>
            <a:r>
              <a:rPr lang="zh-CN" altLang="en-US" b="1" dirty="0" smtClean="0"/>
              <a:t>自我中心  </a:t>
            </a:r>
            <a:r>
              <a:rPr lang="en-US" altLang="zh-CN" b="1" dirty="0" smtClean="0"/>
              <a:t>=》 </a:t>
            </a:r>
            <a:r>
              <a:rPr lang="zh-CN" altLang="en-US" b="1" dirty="0" smtClean="0"/>
              <a:t>罪。  罪的工价乃是与神隔离。</a:t>
            </a:r>
            <a:endParaRPr lang="en-US" altLang="zh-CN" b="1" dirty="0" smtClean="0"/>
          </a:p>
          <a:p>
            <a:pPr marL="228587" indent="-228587"/>
            <a:endParaRPr lang="en-US" altLang="zh-CN" b="1" dirty="0" smtClean="0"/>
          </a:p>
          <a:p>
            <a:pPr marL="228587" indent="-228587"/>
            <a:endParaRPr lang="en-US" altLang="zh-CN" b="1" dirty="0" smtClean="0"/>
          </a:p>
          <a:p>
            <a:pPr marL="228587" indent="-228587"/>
            <a:r>
              <a:rPr lang="zh-CN" altLang="en-US" b="1" dirty="0" smtClean="0"/>
              <a:t>例子：  丈夫上班， 妻子在家带孩子。</a:t>
            </a:r>
            <a:endParaRPr lang="en-US" altLang="zh-CN" b="1" dirty="0" smtClean="0"/>
          </a:p>
          <a:p>
            <a:pPr marL="228587" indent="-228587"/>
            <a:r>
              <a:rPr lang="zh-CN" altLang="en-US" b="1" dirty="0" smtClean="0"/>
              <a:t>（陷在罪中越深），你就会越坚持你的权利 冲突就越加扩大。</a:t>
            </a:r>
            <a:endParaRPr lang="en-US" altLang="zh-CN" b="1" dirty="0" smtClean="0"/>
          </a:p>
          <a:p>
            <a:pPr marL="228587" indent="-228587" defTabSz="897301">
              <a:defRPr/>
            </a:pPr>
            <a:r>
              <a:rPr lang="zh-CN" altLang="en-US" b="1" dirty="0" smtClean="0"/>
              <a:t>谁错？</a:t>
            </a:r>
            <a:endParaRPr lang="en-US" altLang="zh-CN" b="1" dirty="0" smtClean="0"/>
          </a:p>
          <a:p>
            <a:pPr marL="228587" indent="-228587"/>
            <a:r>
              <a:rPr lang="zh-CN" altLang="en-US" b="1" dirty="0" smtClean="0"/>
              <a:t>有谁可以说，自己不是罪人的。</a:t>
            </a:r>
            <a:endParaRPr lang="en-US" altLang="zh-CN" b="1" dirty="0" smtClean="0"/>
          </a:p>
          <a:p>
            <a:r>
              <a:rPr lang="zh-CN" altLang="en-US" b="1" dirty="0" smtClean="0"/>
              <a:t>大哥不笑二哥，我们都是罪人。</a:t>
            </a:r>
            <a:endParaRPr lang="en-US" altLang="zh-CN" b="1" dirty="0" smtClean="0"/>
          </a:p>
          <a:p>
            <a:pPr defTabSz="897301">
              <a:defRPr/>
            </a:pPr>
            <a:endParaRPr lang="en-US" altLang="zh-CN" b="1" dirty="0" smtClean="0"/>
          </a:p>
          <a:p>
            <a:pPr defTabSz="897301">
              <a:defRPr/>
            </a:pPr>
            <a:endParaRPr lang="en-US" altLang="zh-CN" b="1" dirty="0" smtClean="0"/>
          </a:p>
          <a:p>
            <a:pPr defTabSz="897301">
              <a:defRPr/>
            </a:pPr>
            <a:r>
              <a:rPr lang="zh-CN" altLang="en-US" b="1" dirty="0" smtClean="0"/>
              <a:t>所以我们需要</a:t>
            </a:r>
            <a:r>
              <a:rPr lang="zh-CN" altLang="en-US" dirty="0">
                <a:solidFill>
                  <a:srgbClr val="00B050"/>
                </a:solidFill>
              </a:rPr>
              <a:t>大祭司 </a:t>
            </a:r>
            <a:r>
              <a:rPr lang="en-US" altLang="zh-CN" dirty="0">
                <a:solidFill>
                  <a:srgbClr val="00B050"/>
                </a:solidFill>
              </a:rPr>
              <a:t>=》</a:t>
            </a:r>
            <a:r>
              <a:rPr lang="zh-CN" altLang="en-US" dirty="0">
                <a:solidFill>
                  <a:srgbClr val="00B050"/>
                </a:solidFill>
              </a:rPr>
              <a:t>向神为人赎罪</a:t>
            </a:r>
            <a:endParaRPr lang="en-US" altLang="zh-CN" dirty="0">
              <a:solidFill>
                <a:srgbClr val="00B050"/>
              </a:solidFill>
            </a:endParaRPr>
          </a:p>
          <a:p>
            <a:pPr defTabSz="897301">
              <a:defRPr/>
            </a:pPr>
            <a:endParaRPr lang="en-US" dirty="0">
              <a:solidFill>
                <a:srgbClr val="00B050"/>
              </a:solidFill>
            </a:endParaRPr>
          </a:p>
          <a:p>
            <a:pPr defTabSz="897301">
              <a:defRPr/>
            </a:pPr>
            <a:r>
              <a:rPr lang="zh-CN" altLang="en-US" dirty="0">
                <a:solidFill>
                  <a:srgbClr val="00B050"/>
                </a:solidFill>
              </a:rPr>
              <a:t>那赎罪的祭物在那里呢？</a:t>
            </a:r>
            <a:r>
              <a:rPr lang="zh-CN" altLang="en-US" b="1" dirty="0" smtClean="0"/>
              <a:t>罪人无法替罪人赎罪，</a:t>
            </a:r>
            <a:endParaRPr lang="en-US" altLang="zh-CN" b="1" dirty="0" smtClean="0"/>
          </a:p>
          <a:p>
            <a:pPr defTabSz="897301">
              <a:defRPr/>
            </a:pPr>
            <a:r>
              <a:rPr lang="zh-TW" altLang="en-US" b="1" dirty="0">
                <a:solidFill>
                  <a:srgbClr val="FFC000"/>
                </a:solidFill>
              </a:rPr>
              <a:t>約翰福音</a:t>
            </a:r>
            <a:r>
              <a:rPr lang="en-US" dirty="0">
                <a:solidFill>
                  <a:srgbClr val="FFC000"/>
                </a:solidFill>
              </a:rPr>
              <a:t>1:29</a:t>
            </a:r>
            <a:r>
              <a:rPr lang="zh-TW" altLang="en-US" dirty="0">
                <a:solidFill>
                  <a:srgbClr val="FFC000"/>
                </a:solidFill>
              </a:rPr>
              <a:t>次日、約翰看見耶穌來到他那裡、就說、看哪、　神的羔羊、除去</a:t>
            </a:r>
            <a:r>
              <a:rPr lang="en-US" altLang="zh-TW" dirty="0">
                <a:solidFill>
                  <a:srgbClr val="FFC000"/>
                </a:solidFill>
              </a:rPr>
              <a:t>〔</a:t>
            </a:r>
            <a:r>
              <a:rPr lang="zh-TW" altLang="en-US" dirty="0">
                <a:solidFill>
                  <a:srgbClr val="FFC000"/>
                </a:solidFill>
              </a:rPr>
              <a:t>或作背負</a:t>
            </a:r>
            <a:r>
              <a:rPr lang="en-US" altLang="zh-TW" dirty="0">
                <a:solidFill>
                  <a:srgbClr val="FFC000"/>
                </a:solidFill>
              </a:rPr>
              <a:t>〕</a:t>
            </a:r>
            <a:r>
              <a:rPr lang="zh-TW" altLang="en-US" dirty="0">
                <a:solidFill>
                  <a:srgbClr val="FFC000"/>
                </a:solidFill>
              </a:rPr>
              <a:t>世人罪孽的。</a:t>
            </a:r>
            <a:endParaRPr lang="en-US" altLang="zh-TW" dirty="0">
              <a:solidFill>
                <a:srgbClr val="FFC000"/>
              </a:solidFill>
            </a:endParaRPr>
          </a:p>
          <a:p>
            <a:pPr defTabSz="897301">
              <a:defRPr/>
            </a:pPr>
            <a:endParaRPr lang="en-US" altLang="zh-CN" b="1" dirty="0" smtClean="0"/>
          </a:p>
          <a:p>
            <a:pPr defTabSz="897301">
              <a:defRPr/>
            </a:pPr>
            <a:r>
              <a:rPr lang="zh-CN" altLang="en-US" b="1" dirty="0">
                <a:solidFill>
                  <a:srgbClr val="00B050"/>
                </a:solidFill>
              </a:rPr>
              <a:t>我们的大祭司，主耶稣将自己无罪的身体，来替我们赎罪。</a:t>
            </a:r>
            <a:endParaRPr lang="en-US" altLang="zh-CN" b="1" dirty="0">
              <a:solidFill>
                <a:srgbClr val="00B050"/>
              </a:solidFill>
            </a:endParaRPr>
          </a:p>
          <a:p>
            <a:pPr defTabSz="897301">
              <a:defRPr/>
            </a:pPr>
            <a:endParaRPr lang="en-US" b="1" dirty="0">
              <a:solidFill>
                <a:srgbClr val="00B050"/>
              </a:solidFill>
            </a:endParaRPr>
          </a:p>
          <a:p>
            <a:pPr defTabSz="897301">
              <a:defRPr/>
            </a:pPr>
            <a:r>
              <a:rPr lang="zh-CN" altLang="en-US" b="1" dirty="0">
                <a:solidFill>
                  <a:srgbClr val="00B050"/>
                </a:solidFill>
              </a:rPr>
              <a:t>我们的罪得赦免，是因耶稣为我们死。</a:t>
            </a:r>
            <a:endParaRPr lang="en-US" dirty="0">
              <a:solidFill>
                <a:srgbClr val="00B050"/>
              </a:solidFill>
            </a:endParaRPr>
          </a:p>
          <a:p>
            <a:pPr defTabSz="897301">
              <a:defRPr/>
            </a:pPr>
            <a:r>
              <a:rPr lang="zh-TW" altLang="en-US" b="1" dirty="0"/>
              <a:t>彼得前書</a:t>
            </a:r>
            <a:r>
              <a:rPr lang="en-US" dirty="0"/>
              <a:t>2:24</a:t>
            </a:r>
            <a:r>
              <a:rPr lang="zh-TW" altLang="en-US" dirty="0">
                <a:solidFill>
                  <a:srgbClr val="FF0000"/>
                </a:solidFill>
              </a:rPr>
              <a:t>他被掛在木頭上親身擔當了我們的罪、使我們既然在罪上死、就得以在義上活．因他受的鞭傷、你們便得了醫治。</a:t>
            </a:r>
            <a:endParaRPr lang="en-US" dirty="0">
              <a:solidFill>
                <a:srgbClr val="FF0000"/>
              </a:solidFill>
            </a:endParaRPr>
          </a:p>
          <a:p>
            <a:endParaRPr lang="en-US" altLang="zh-CN" b="1" dirty="0" smtClean="0"/>
          </a:p>
          <a:p>
            <a:r>
              <a:rPr lang="zh-CN" altLang="en-US" b="1" dirty="0" smtClean="0"/>
              <a:t>看看我们中国繁体的义字</a:t>
            </a:r>
            <a:endParaRPr lang="en-US" altLang="zh-CN" b="1" dirty="0" smtClean="0"/>
          </a:p>
          <a:p>
            <a:endParaRPr lang="en-US" altLang="zh-CN" b="1" dirty="0" smtClean="0"/>
          </a:p>
          <a:p>
            <a:r>
              <a:rPr lang="zh-CN" altLang="en-US" b="1" dirty="0" smtClean="0"/>
              <a:t>耶稣死在十字架上是为了爱我们。</a:t>
            </a:r>
            <a:endParaRPr lang="en-US" altLang="zh-CN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F30ED-00FA-482F-AB01-033B1BDF74F7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7651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0">
              <a:defRPr/>
            </a:pPr>
            <a:r>
              <a:rPr lang="zh-CN" altLang="en-US" b="1" dirty="0" smtClean="0"/>
              <a:t>为什么？有时光有爱，却不到位</a:t>
            </a:r>
            <a:endParaRPr lang="en-US" b="1" dirty="0" smtClean="0"/>
          </a:p>
          <a:p>
            <a:pPr defTabSz="914350">
              <a:defRPr/>
            </a:pPr>
            <a:r>
              <a:rPr lang="zh-CN" altLang="en-US" dirty="0" smtClean="0">
                <a:hlinkClick r:id="rId3"/>
              </a:rPr>
              <a:t>例子：  妈的关心，吃，睡，喝（广东高汤）重复的内容。无法谈一些内心的话。</a:t>
            </a:r>
            <a:endParaRPr lang="en-US" dirty="0" smtClean="0">
              <a:hlinkClick r:id="rId3"/>
            </a:endParaRPr>
          </a:p>
          <a:p>
            <a:pPr defTabSz="914350">
              <a:defRPr/>
            </a:pPr>
            <a:r>
              <a:rPr lang="zh-CN" altLang="en-US" b="1" dirty="0" smtClean="0"/>
              <a:t>第二要件：瞭解你　（比喻：妈虽爱我，却常常不能瞭解我的困难）</a:t>
            </a:r>
            <a:endParaRPr lang="en-US" dirty="0" smtClean="0"/>
          </a:p>
          <a:p>
            <a:pPr defTabSz="914350">
              <a:defRPr/>
            </a:pPr>
            <a:endParaRPr lang="en-US" dirty="0" smtClean="0">
              <a:hlinkClick r:id="rId3"/>
            </a:endParaRPr>
          </a:p>
          <a:p>
            <a:endParaRPr lang="en-US" dirty="0" smtClean="0"/>
          </a:p>
          <a:p>
            <a:r>
              <a:rPr lang="en-US" dirty="0" smtClean="0"/>
              <a:t>Mark 14:36  Jesus face temptation</a:t>
            </a:r>
            <a:r>
              <a:rPr lang="en-US" baseline="0" dirty="0" smtClean="0"/>
              <a:t> to ask for removing suffering cup</a:t>
            </a:r>
          </a:p>
          <a:p>
            <a:endParaRPr lang="en-US" baseline="0" dirty="0" smtClean="0"/>
          </a:p>
          <a:p>
            <a:r>
              <a:rPr lang="zh-TW" altLang="en-US" dirty="0" smtClean="0"/>
              <a:t>４：１５　體 恤 我 們 的 軟 弱 ． 他 也 曾 凡 事 受 過 試 探 、 與 我 們 一 樣，只 是 他 沒 有 犯 罪 。</a:t>
            </a:r>
            <a:endParaRPr lang="en-US" dirty="0" smtClean="0"/>
          </a:p>
          <a:p>
            <a:r>
              <a:rPr lang="zh-CN" altLang="en-US" dirty="0" smtClean="0"/>
              <a:t>（比喻：拳击比赛，不被击倒，是得胜的基础）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若耶稣不喝这苦杯，今天我们就没有受难节，也没有了救恩。</a:t>
            </a:r>
            <a:endParaRPr lang="en-US" dirty="0" smtClean="0"/>
          </a:p>
          <a:p>
            <a:r>
              <a:rPr lang="en-US" dirty="0" smtClean="0"/>
              <a:t>5:2    </a:t>
            </a:r>
            <a:r>
              <a:rPr lang="zh-TW" altLang="en-US" dirty="0" smtClean="0"/>
              <a:t>他 能 體 諒 那 愚 蒙 的 、 和 失 迷 的 人 、 因 為 他 自 己 也 是 被 軟 弱 所 困 ．</a:t>
            </a:r>
            <a:r>
              <a:rPr lang="en-US" dirty="0" smtClean="0"/>
              <a:t>5:7    </a:t>
            </a:r>
            <a:r>
              <a:rPr lang="zh-TW" altLang="en-US" dirty="0" smtClean="0"/>
              <a:t>基 督 在 肉 體 的 時 候 、 既 大 聲 哀 哭 、 流 淚 禱 告 懇 求 那 能 救 他 免 死 的 主 、 就 因 他 的 虔 誠 、 蒙 了 應 允 。</a:t>
            </a:r>
            <a:endParaRPr lang="en-US" dirty="0" smtClean="0"/>
          </a:p>
          <a:p>
            <a:r>
              <a:rPr lang="en-US" dirty="0" smtClean="0"/>
              <a:t>5:8    </a:t>
            </a:r>
            <a:r>
              <a:rPr lang="zh-TW" altLang="en-US" dirty="0" smtClean="0"/>
              <a:t>他 雖 然 為 兒 子 、 還 是 因 所 受 的 苦 難 學 了 順 從 ．</a:t>
            </a:r>
            <a:endParaRPr lang="en-US" dirty="0" smtClean="0"/>
          </a:p>
          <a:p>
            <a:r>
              <a:rPr lang="en-US" dirty="0" smtClean="0"/>
              <a:t>5:9    </a:t>
            </a:r>
            <a:r>
              <a:rPr lang="zh-TW" altLang="en-US" dirty="0" smtClean="0"/>
              <a:t>他 既 得 以 完 全 、 就 為 凡 順 從 他 的 人 、 成 了 永 遠 得 救 的 根 源</a:t>
            </a:r>
            <a:r>
              <a:rPr lang="zh-TW" altLang="en-US" b="1" dirty="0" smtClean="0"/>
              <a:t> ．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F30ED-00FA-482F-AB01-033B1BDF74F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6215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 smtClean="0"/>
              <a:t>第三要件：有人爱，关心你，又瞭解你，但问题还在那里，</a:t>
            </a:r>
            <a:endParaRPr lang="en-US" altLang="zh-CN" b="1" dirty="0" smtClean="0"/>
          </a:p>
          <a:p>
            <a:r>
              <a:rPr lang="zh-CN" altLang="en-US" b="1" dirty="0" smtClean="0"/>
              <a:t>例子： 就像，多少父母得重病，不想告知儿女。</a:t>
            </a:r>
            <a:endParaRPr lang="en-US" altLang="zh-CN" b="1" dirty="0" smtClean="0"/>
          </a:p>
          <a:p>
            <a:endParaRPr lang="en-US" b="1" dirty="0" smtClean="0"/>
          </a:p>
          <a:p>
            <a:r>
              <a:rPr lang="zh-CN" altLang="en-US" b="1" dirty="0" smtClean="0"/>
              <a:t>最后，问题还是得解决。</a:t>
            </a:r>
            <a:endParaRPr lang="en-US" altLang="zh-CN" b="1" dirty="0" smtClean="0"/>
          </a:p>
          <a:p>
            <a:endParaRPr lang="en-US" altLang="zh-CN" b="1" dirty="0" smtClean="0"/>
          </a:p>
          <a:p>
            <a:r>
              <a:rPr lang="zh-CN" altLang="en-US" b="1" dirty="0" smtClean="0"/>
              <a:t>看一个人的能力，就是找出他的极限。</a:t>
            </a:r>
            <a:endParaRPr lang="en-US" altLang="zh-CN" b="1" dirty="0" smtClean="0"/>
          </a:p>
          <a:p>
            <a:r>
              <a:rPr lang="zh-CN" altLang="en-US" b="1" dirty="0" smtClean="0"/>
              <a:t>人最大的极限就是 </a:t>
            </a:r>
            <a:r>
              <a:rPr lang="en-US" altLang="zh-CN" b="1" dirty="0" smtClean="0"/>
              <a:t>-》 </a:t>
            </a:r>
            <a:r>
              <a:rPr lang="zh-CN" altLang="en-US" b="1" dirty="0" smtClean="0"/>
              <a:t>死亡</a:t>
            </a:r>
            <a:endParaRPr lang="en-US" altLang="zh-CN" b="1" dirty="0" smtClean="0"/>
          </a:p>
          <a:p>
            <a:endParaRPr lang="en-US" altLang="zh-CN" b="1" dirty="0" smtClean="0"/>
          </a:p>
          <a:p>
            <a:endParaRPr lang="en-US" dirty="0" smtClean="0"/>
          </a:p>
          <a:p>
            <a:r>
              <a:rPr lang="zh-TW" altLang="en-US" dirty="0" smtClean="0"/>
              <a:t>４：１６升 入 高 天 尊 榮 的 大 祭 司 、 就 是 　 神 的 兒 子 耶 穌 ，他是复活的主，更是战胜死亡的主。</a:t>
            </a:r>
            <a:endParaRPr lang="en-US" dirty="0" smtClean="0"/>
          </a:p>
          <a:p>
            <a:r>
              <a:rPr lang="zh-CN" altLang="en-US" dirty="0" smtClean="0"/>
              <a:t>人最大的极限，就是死亡。 这位战胜死亡的主，正是无所不能的主。</a:t>
            </a:r>
            <a:endParaRPr lang="en-US" dirty="0" smtClean="0"/>
          </a:p>
          <a:p>
            <a:r>
              <a:rPr lang="en-US" dirty="0" smtClean="0"/>
              <a:t> </a:t>
            </a:r>
          </a:p>
          <a:p>
            <a:r>
              <a:rPr lang="zh-TW" altLang="en-US" dirty="0" smtClean="0"/>
              <a:t>升 入 高 天  </a:t>
            </a:r>
            <a:r>
              <a:rPr lang="en-US" altLang="zh-TW" dirty="0" smtClean="0"/>
              <a:t>=&gt; </a:t>
            </a:r>
            <a:r>
              <a:rPr lang="zh-CN" altLang="en-US" dirty="0" smtClean="0"/>
              <a:t>基督的复活  （胜过死亡的主耶稣</a:t>
            </a:r>
            <a:r>
              <a:rPr lang="en-US" altLang="zh-CN" dirty="0" smtClean="0"/>
              <a:t>)</a:t>
            </a:r>
          </a:p>
          <a:p>
            <a:endParaRPr lang="en-US" dirty="0" smtClean="0"/>
          </a:p>
          <a:p>
            <a:pPr marL="228587" indent="-228587">
              <a:buAutoNum type="alphaU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F30ED-00FA-482F-AB01-033B1BDF74F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6052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587" indent="-228587">
              <a:buAutoNum type="arabicPeriod"/>
            </a:pP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sz="1400" b="1" dirty="0">
                <a:solidFill>
                  <a:srgbClr val="FF0000"/>
                </a:solidFill>
              </a:rPr>
              <a:t>，像 敲打计算机的键盘一样，敲一下，影幕就显示我们要的东西。那倒底谁是主人。如果，我们的神是有求必应的神，似乎是你在指挥神，而不是让神来指引你。</a:t>
            </a:r>
            <a:endParaRPr lang="en-US" altLang="zh-CN" sz="1400" b="1" dirty="0">
              <a:solidFill>
                <a:srgbClr val="FF0000"/>
              </a:solidFill>
            </a:endParaRPr>
          </a:p>
          <a:p>
            <a:pPr marL="228587" indent="-228587">
              <a:buAutoNum type="arabicPeriod"/>
            </a:pPr>
            <a:r>
              <a:rPr lang="zh-CN" altLang="en-US" sz="1400" b="1" dirty="0">
                <a:solidFill>
                  <a:srgbClr val="FF0000"/>
                </a:solidFill>
              </a:rPr>
              <a:t>有些时候，神不见得，按照 我们希望的时间，成就我们的祈求，因祂有更伟大的计划。</a:t>
            </a:r>
            <a:endParaRPr lang="en-US" altLang="zh-CN" sz="1400" b="1" dirty="0">
              <a:solidFill>
                <a:srgbClr val="FF0000"/>
              </a:solidFill>
            </a:endParaRPr>
          </a:p>
          <a:p>
            <a:pPr marL="228587" indent="-228587">
              <a:buAutoNum type="arabicPeriod"/>
            </a:pPr>
            <a:r>
              <a:rPr lang="zh-CN" altLang="en-US" dirty="0" smtClean="0"/>
              <a:t>耶稣仍然死在十字架，在世人看，他是失败者。  然正因祂的死，才有三天后的复活。</a:t>
            </a:r>
            <a:endParaRPr lang="en-US" altLang="zh-CN" dirty="0" smtClean="0"/>
          </a:p>
          <a:p>
            <a:pPr marL="228587" indent="-228587">
              <a:buAutoNum type="arabicPeriod"/>
            </a:pP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玻旅甲 长老 在主后</a:t>
            </a:r>
            <a:r>
              <a:rPr lang="en-US" altLang="zh-CN" dirty="0" smtClean="0"/>
              <a:t>157 </a:t>
            </a:r>
            <a:r>
              <a:rPr lang="zh-CN" altLang="en-US" dirty="0" smtClean="0"/>
              <a:t>年，被烧死。  </a:t>
            </a:r>
            <a:r>
              <a:rPr lang="en-US" altLang="zh-CN" dirty="0" smtClean="0"/>
              <a:t>=》 </a:t>
            </a:r>
            <a:r>
              <a:rPr lang="zh-CN" altLang="en-US" dirty="0" smtClean="0"/>
              <a:t>主后</a:t>
            </a:r>
            <a:r>
              <a:rPr lang="en-US" altLang="zh-CN" dirty="0" smtClean="0"/>
              <a:t>313 </a:t>
            </a:r>
            <a:r>
              <a:rPr lang="zh-CN" altLang="en-US" dirty="0" smtClean="0"/>
              <a:t>年，罗马出现了一位皇帝，君士坦丁，第一位信奉基督教的皇帝。并鼓励人信奉基督教。</a:t>
            </a:r>
            <a:endParaRPr lang="en-US" altLang="zh-CN" dirty="0" smtClean="0"/>
          </a:p>
          <a:p>
            <a:pPr marL="228587" indent="-228587">
              <a:buAutoNum type="arabicPeriod"/>
            </a:pPr>
            <a:endParaRPr lang="en-US" altLang="zh-CN" dirty="0" smtClean="0"/>
          </a:p>
          <a:p>
            <a:pPr marL="228587" indent="-228587"/>
            <a:r>
              <a:rPr lang="zh-CN" altLang="en-US" dirty="0" smtClean="0"/>
              <a:t>二世纪末，教父特图良，说 “殉道士的血，成为教会的种子”   因着殉道士的血 </a:t>
            </a:r>
            <a:r>
              <a:rPr lang="en-US" altLang="zh-CN" dirty="0" smtClean="0"/>
              <a:t>=》  </a:t>
            </a:r>
            <a:r>
              <a:rPr lang="zh-CN" altLang="en-US" dirty="0" smtClean="0"/>
              <a:t>基督教成为世界上第一大信仰。</a:t>
            </a:r>
            <a:endParaRPr lang="en-US" altLang="zh-CN" dirty="0" smtClean="0"/>
          </a:p>
          <a:p>
            <a:pPr marL="228587" indent="-228587"/>
            <a:endParaRPr lang="en-US" dirty="0" smtClean="0"/>
          </a:p>
          <a:p>
            <a:pPr marL="228587" indent="-228587"/>
            <a:r>
              <a:rPr lang="en-US" altLang="zh-CN" dirty="0" smtClean="0"/>
              <a:t>2. </a:t>
            </a:r>
            <a:r>
              <a:rPr lang="zh-CN" altLang="en-US" dirty="0" smtClean="0"/>
              <a:t>美国式我们想往的国家，所以我们来到这里，要在这生活，一定得用美鈔。</a:t>
            </a:r>
            <a:r>
              <a:rPr lang="en-US" altLang="zh-CN" dirty="0" smtClean="0"/>
              <a:t>  </a:t>
            </a:r>
          </a:p>
          <a:p>
            <a:pPr marL="228587" indent="-228587"/>
            <a:r>
              <a:rPr lang="zh-CN" altLang="en-US" dirty="0" smtClean="0"/>
              <a:t>如果， 你皮夹有美鈔，打开看看，里面有四个字 “</a:t>
            </a:r>
            <a:r>
              <a:rPr lang="en-US" altLang="zh-CN" dirty="0" smtClean="0"/>
              <a:t>IN GOD</a:t>
            </a:r>
            <a:r>
              <a:rPr lang="en-US" altLang="zh-CN" baseline="0" dirty="0" smtClean="0"/>
              <a:t> WE TRUST”   </a:t>
            </a:r>
            <a:r>
              <a:rPr lang="zh-CN" altLang="en-US" baseline="0" dirty="0" smtClean="0"/>
              <a:t>这是美国开国已来的宣告。</a:t>
            </a:r>
            <a:endParaRPr lang="en-US" altLang="zh-CN" baseline="0" dirty="0" smtClean="0"/>
          </a:p>
          <a:p>
            <a:pPr marL="228587" indent="-228587"/>
            <a:endParaRPr lang="en-US" altLang="zh-CN" baseline="0" dirty="0" smtClean="0"/>
          </a:p>
          <a:p>
            <a:pPr marL="228587" indent="-228587" defTabSz="897301">
              <a:defRPr/>
            </a:pPr>
            <a:r>
              <a:rPr lang="en-US" dirty="0" smtClean="0"/>
              <a:t>According to China Aid, a Texas-based human rights group, the number of Christians in China has increased </a:t>
            </a:r>
            <a:r>
              <a:rPr lang="en-US" sz="2700" b="1" dirty="0"/>
              <a:t>100-fold</a:t>
            </a:r>
            <a:r>
              <a:rPr lang="en-US" dirty="0" smtClean="0"/>
              <a:t> since 1949. Current estimates range from 80 million to 130 million active members. And one startling estimate from a Chinese Christian businessman has that number doubling or even tripling in the next generation.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Read more: </a:t>
            </a:r>
            <a:r>
              <a:rPr lang="en-US" dirty="0" smtClean="0">
                <a:hlinkClick r:id="rId3"/>
              </a:rPr>
              <a:t>http://www.foxnews.com/world/2011/01/20/christianity-china/#ixzz2NehMcvkf</a:t>
            </a:r>
            <a:endParaRPr lang="en-US" dirty="0" smtClean="0"/>
          </a:p>
          <a:p>
            <a:pPr marL="228587" indent="-228587"/>
            <a:endParaRPr lang="en-US" altLang="zh-CN" baseline="0" dirty="0" smtClean="0"/>
          </a:p>
          <a:p>
            <a:r>
              <a:rPr lang="en-US" dirty="0"/>
              <a:t>1Co 15:19  </a:t>
            </a:r>
            <a:r>
              <a:rPr lang="zh-TW" altLang="en-US" dirty="0"/>
              <a:t>我們若靠基督，只在今生有指望，就算比眾人更可憐。 </a:t>
            </a:r>
          </a:p>
          <a:p>
            <a:r>
              <a:rPr lang="en-US" altLang="zh-TW" dirty="0"/>
              <a:t>1Co 15:20  </a:t>
            </a:r>
            <a:r>
              <a:rPr lang="zh-TW" altLang="en-US" dirty="0"/>
              <a:t>但基督已經從死裡復活，成為睡了之人初熟的果子。 </a:t>
            </a:r>
          </a:p>
          <a:p>
            <a:r>
              <a:rPr lang="en-US" dirty="0"/>
              <a:t>1Co 15:21  </a:t>
            </a:r>
            <a:r>
              <a:rPr lang="zh-TW" altLang="en-US" dirty="0"/>
              <a:t>死既是因一人而來，死人復活也是因一人而來。 </a:t>
            </a:r>
          </a:p>
          <a:p>
            <a:r>
              <a:rPr lang="en-US" altLang="zh-TW" dirty="0"/>
              <a:t>1Co 15:22  </a:t>
            </a:r>
            <a:r>
              <a:rPr lang="zh-TW" altLang="en-US" dirty="0"/>
              <a:t>在亞當裡眾人都死了；照樣，在基督裡眾人也都要復活。 </a:t>
            </a:r>
          </a:p>
          <a:p>
            <a:pPr marL="228587" indent="-228587"/>
            <a:endParaRPr lang="en-US" altLang="zh-CN" baseline="0" dirty="0" smtClean="0"/>
          </a:p>
          <a:p>
            <a:pPr marL="228587" indent="-228587"/>
            <a:endParaRPr lang="en-US" altLang="zh-CN" baseline="0" dirty="0" smtClean="0"/>
          </a:p>
          <a:p>
            <a:pPr marL="228587" indent="-228587"/>
            <a:r>
              <a:rPr lang="zh-CN" altLang="en-US" baseline="0" dirty="0" smtClean="0"/>
              <a:t>主耶稣是胜过死亡，复活升天尊荣的主  </a:t>
            </a:r>
            <a:r>
              <a:rPr lang="en-US" altLang="zh-CN" baseline="0" dirty="0" smtClean="0"/>
              <a:t>-》</a:t>
            </a:r>
            <a:r>
              <a:rPr lang="zh-CN" altLang="en-US" baseline="0" dirty="0" smtClean="0"/>
              <a:t>祂不但要解决我们的问题，更要带我们进入祂丰盛的生命中，与祂的荣耀有份。</a:t>
            </a:r>
            <a:endParaRPr lang="en-US" altLang="zh-CN" baseline="0" dirty="0" smtClean="0"/>
          </a:p>
          <a:p>
            <a:pPr marL="228587" indent="-228587"/>
            <a:endParaRPr lang="en-US" altLang="zh-CN" baseline="0" dirty="0" smtClean="0"/>
          </a:p>
          <a:p>
            <a:pPr marL="228587" indent="-228587"/>
            <a:endParaRPr lang="en-US" altLang="zh-CN" baseline="0" dirty="0" smtClean="0"/>
          </a:p>
          <a:p>
            <a:pPr marL="228587" indent="-228587"/>
            <a:endParaRPr lang="en-US" altLang="zh-CN" baseline="0" dirty="0" smtClean="0"/>
          </a:p>
          <a:p>
            <a:pPr marL="228587" indent="-228587"/>
            <a:endParaRPr lang="en-US" baseline="0" dirty="0" smtClean="0"/>
          </a:p>
          <a:p>
            <a:pPr marL="228587" indent="-228587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F30ED-00FA-482F-AB01-033B1BDF74F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5593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F30ED-00FA-482F-AB01-033B1BDF74F7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940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 smtClean="0"/>
              <a:t>结论</a:t>
            </a:r>
            <a:endParaRPr lang="en-US" altLang="zh-CN" b="1" dirty="0" smtClean="0"/>
          </a:p>
          <a:p>
            <a:endParaRPr lang="en-US" b="1" dirty="0" smtClean="0"/>
          </a:p>
          <a:p>
            <a:pPr defTabSz="914350">
              <a:defRPr/>
            </a:pPr>
            <a:r>
              <a:rPr lang="zh-CN" altLang="en-US" b="1" dirty="0" smtClean="0">
                <a:solidFill>
                  <a:srgbClr val="FF0000"/>
                </a:solidFill>
              </a:rPr>
              <a:t>主耶稣爱你，祂瞭解你，祂能解决你的问题，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defTabSz="914350">
              <a:defRPr/>
            </a:pPr>
            <a:r>
              <a:rPr lang="zh-CN" altLang="en-US" b="1" dirty="0" smtClean="0">
                <a:solidFill>
                  <a:srgbClr val="FF0000"/>
                </a:solidFill>
              </a:rPr>
              <a:t>主耶稣是值得你信靠的主吗？   阿们    （从复 </a:t>
            </a:r>
            <a:r>
              <a:rPr lang="en-US" altLang="zh-CN" b="1" dirty="0" smtClean="0">
                <a:solidFill>
                  <a:srgbClr val="FF0000"/>
                </a:solidFill>
              </a:rPr>
              <a:t>3 </a:t>
            </a:r>
            <a:r>
              <a:rPr lang="zh-CN" altLang="en-US" b="1" dirty="0" smtClean="0">
                <a:solidFill>
                  <a:srgbClr val="FF0000"/>
                </a:solidFill>
              </a:rPr>
              <a:t>次）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r>
              <a:rPr lang="zh-CN" altLang="en-US" dirty="0" smtClean="0"/>
              <a:t>那我们该如何回应，这位值得信靠的主。 （来到主的施恩宝座）</a:t>
            </a:r>
            <a:endParaRPr lang="en-US" dirty="0" smtClean="0"/>
          </a:p>
          <a:p>
            <a:r>
              <a:rPr lang="zh-CN" altLang="en-US" dirty="0" smtClean="0"/>
              <a:t>我们来一起祷告。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感谢主，你是哪位为我们死在十字架的大祭司，愿你的爱，帮助我们，能够坦然无惧，呼求你的名，主耶稣</a:t>
            </a: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你为我们，亲自来到世间，走过人间的道路，你能明白</a:t>
            </a:r>
            <a:r>
              <a:rPr lang="en-US" altLang="zh-CN" dirty="0" smtClean="0"/>
              <a:t>T</a:t>
            </a:r>
            <a:r>
              <a:rPr lang="zh-CN" altLang="en-US" dirty="0" smtClean="0"/>
              <a:t>恤我们的软弱。让我们一切有声无声的呼求，都能到达你的施恩宝座。</a:t>
            </a: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你不但为我们死，更为我们复活升天，巴不得，这个胜过死亡，活泼的盼望，使我们生命的足迹，踏过一切困难，险阻，来让我们带着信心说，我们从前，风闻有你，如今亲身的经历你。</a:t>
            </a:r>
            <a:endParaRPr lang="en-US" altLang="zh-CN" dirty="0" smtClean="0"/>
          </a:p>
          <a:p>
            <a:pPr marL="228587" indent="-228587">
              <a:buAutoNum type="arabicPeriod"/>
            </a:pPr>
            <a:r>
              <a:rPr lang="zh-CN" altLang="en-US" dirty="0" smtClean="0"/>
              <a:t>奉主耶稣的名导告， 阿们。</a:t>
            </a:r>
            <a:endParaRPr lang="en-US" altLang="zh-CN" dirty="0" smtClean="0"/>
          </a:p>
          <a:p>
            <a:pPr marL="228587" indent="-228587">
              <a:buAutoNum type="arabicPeriod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32545-46DE-4F80-8B30-24069C822A91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434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9109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637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857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137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360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414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049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446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5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151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934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267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445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3845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483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0541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1743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7623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3257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9297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82836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5031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115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5316-5B3E-452D-87CF-8087B46C2C7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61CA-98DF-453C-B878-29B3C8BE2D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0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相信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838200"/>
            <a:ext cx="7408631" cy="58273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8200" y="25342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主日信息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0" y="241298"/>
            <a:ext cx="1996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4/17/2016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5791200"/>
            <a:ext cx="26292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何夫稜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19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生生皮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04800"/>
            <a:ext cx="3733800" cy="4940105"/>
          </a:xfrm>
          <a:prstGeom prst="rect">
            <a:avLst/>
          </a:prstGeom>
        </p:spPr>
      </p:pic>
      <p:pic>
        <p:nvPicPr>
          <p:cNvPr id="3" name="Picture 2" descr="广告词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91000" y="533400"/>
            <a:ext cx="4289196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562600"/>
            <a:ext cx="17299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prstClr val="black"/>
                </a:solidFill>
              </a:rPr>
              <a:t>不怕</a:t>
            </a:r>
            <a:endParaRPr lang="en-US" sz="60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47231" y="3244334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prstClr val="black"/>
                </a:solidFill>
              </a:rPr>
              <a:t>不怕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5562600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prstClr val="black"/>
                </a:solidFill>
              </a:rPr>
              <a:t>货比货</a:t>
            </a:r>
            <a:endParaRPr lang="en-US" sz="60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5562600"/>
            <a:ext cx="17299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prstClr val="black"/>
                </a:solidFill>
              </a:rPr>
              <a:t>只怕</a:t>
            </a:r>
            <a:endParaRPr lang="en-US" sz="60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5562600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prstClr val="black"/>
                </a:solidFill>
              </a:rPr>
              <a:t>不识货</a:t>
            </a:r>
            <a:endParaRPr lang="en-US" sz="6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619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lycarp_smyni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1553975"/>
            <a:ext cx="6994683" cy="53040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609600"/>
            <a:ext cx="66864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士每拿主教 ： 波旅 甲的殉道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88789" y="206758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总督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076700" y="2095500"/>
            <a:ext cx="1828800" cy="76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7772400" y="2133600"/>
            <a:ext cx="457200" cy="15240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2701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5257800" y="3657600"/>
            <a:ext cx="3200400" cy="6096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62600" y="2743200"/>
            <a:ext cx="3048000" cy="4572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04800" y="1752600"/>
            <a:ext cx="1828800" cy="4572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0" y="990600"/>
            <a:ext cx="2438400" cy="762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219200"/>
            <a:ext cx="7696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</a:rPr>
              <a:t>(14) 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我們既然有一位已經升入高天尊榮的大祭司，就是神的兒子耶穌，便當持定所承認的道。</a:t>
            </a:r>
            <a:r>
              <a:rPr lang="zh-TW" altLang="en-US" sz="3200" dirty="0" smtClean="0">
                <a:solidFill>
                  <a:prstClr val="black"/>
                </a:solidFill>
              </a:rPr>
              <a:t>  </a:t>
            </a:r>
            <a:r>
              <a:rPr lang="en-US" altLang="zh-TW" sz="3200" dirty="0" smtClean="0">
                <a:solidFill>
                  <a:prstClr val="black"/>
                </a:solidFill>
              </a:rPr>
              <a:t>(15) 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因我們的大祭司並非不能體恤我們的軟弱。他也曾凡事受過試探，與我們一樣，只是他沒有犯罪。</a:t>
            </a:r>
            <a:r>
              <a:rPr lang="zh-TW" altLang="en-US" sz="3200" dirty="0" smtClean="0">
                <a:solidFill>
                  <a:prstClr val="black"/>
                </a:solidFill>
              </a:rPr>
              <a:t>  </a:t>
            </a:r>
            <a:r>
              <a:rPr lang="en-US" altLang="zh-TW" sz="3200" dirty="0" smtClean="0">
                <a:solidFill>
                  <a:prstClr val="black"/>
                </a:solidFill>
              </a:rPr>
              <a:t>(16)  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所以，我們只管坦然無懼的來到施恩的寶座前，為要得憐恤，蒙恩惠，作隨時的幫助。 </a:t>
            </a:r>
          </a:p>
          <a:p>
            <a:endParaRPr lang="en-US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133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2" grpId="0" animBg="1"/>
      <p:bldP spid="12" grpId="1" animBg="1"/>
      <p:bldP spid="12" grpId="2" animBg="1"/>
      <p:bldP spid="10" grpId="0" animBg="1"/>
      <p:bldP spid="10" grpId="1" animBg="1"/>
      <p:bldP spid="10" grpId="2" animBg="1"/>
      <p:bldP spid="8" grpId="0" animBg="1"/>
      <p:bldP spid="8" grpId="1" animBg="1"/>
      <p:bldP spid="8" grpId="2" animBg="1"/>
      <p:bldP spid="7" grpId="0"/>
      <p:bldP spid="7" grpId="1"/>
      <p:bldP spid="7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婴儿哭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5486400" cy="312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52400"/>
            <a:ext cx="8802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</a:rPr>
              <a:t>如果，今天你有困难，你会寻找那种人的帮助？</a:t>
            </a:r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91440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prstClr val="black"/>
                </a:solidFill>
              </a:rPr>
              <a:t>人不为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己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9659" y="91440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prstClr val="black"/>
                </a:solidFill>
              </a:rPr>
              <a:t>天诛地灭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1524000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赛 </a:t>
            </a:r>
            <a:r>
              <a:rPr lang="en-US" altLang="zh-CN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zh-CN" alt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TW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(13)  </a:t>
            </a:r>
            <a:r>
              <a:rPr lang="zh-TW" alt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你心裡曾說：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我要</a:t>
            </a:r>
            <a:r>
              <a:rPr lang="zh-TW" alt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升到天上；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我要</a:t>
            </a:r>
            <a:r>
              <a:rPr lang="zh-TW" alt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高舉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我的</a:t>
            </a:r>
            <a:r>
              <a:rPr lang="zh-TW" alt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寶座在神眾星以上；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我要</a:t>
            </a:r>
            <a:r>
              <a:rPr lang="zh-TW" alt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坐在聚會的山上，在北方的極處。  </a:t>
            </a:r>
            <a:r>
              <a:rPr lang="en-US" altLang="zh-TW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(14)  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我要</a:t>
            </a:r>
            <a:r>
              <a:rPr lang="zh-TW" alt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升到高雲之上；</a:t>
            </a:r>
            <a:r>
              <a:rPr lang="zh-TW" alt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我要</a:t>
            </a:r>
            <a:r>
              <a:rPr lang="zh-TW" alt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與至上者同等。</a:t>
            </a:r>
            <a:endParaRPr lang="en-US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4876800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</a:rPr>
              <a:t>自我中心 </a:t>
            </a:r>
            <a:r>
              <a:rPr lang="en-US" altLang="zh-CN" sz="4000" dirty="0" smtClean="0">
                <a:solidFill>
                  <a:srgbClr val="FF0000"/>
                </a:solidFill>
              </a:rPr>
              <a:t>=》</a:t>
            </a:r>
            <a:r>
              <a:rPr lang="zh-CN" altLang="en-US" sz="4000" dirty="0" smtClean="0">
                <a:solidFill>
                  <a:srgbClr val="FF0000"/>
                </a:solidFill>
              </a:rPr>
              <a:t>罪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867400"/>
            <a:ext cx="5684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大祭司 </a:t>
            </a:r>
            <a:r>
              <a:rPr lang="en-US" altLang="zh-CN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=》</a:t>
            </a:r>
            <a:r>
              <a:rPr lang="zh-CN" altLang="en-US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向神为人赎罪</a:t>
            </a:r>
            <a:endParaRPr lang="en-US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 descr="义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4763" y="762000"/>
            <a:ext cx="4419600" cy="5943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00800" y="1295400"/>
            <a:ext cx="12192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rgbClr val="FF0000"/>
                </a:solidFill>
              </a:rPr>
              <a:t>祂爱我们</a:t>
            </a:r>
            <a:endParaRPr lang="en-US" sz="6000" b="1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749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_cross_tempt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43200"/>
            <a:ext cx="60198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29400" y="2149019"/>
            <a:ext cx="135743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rgbClr val="FF0000"/>
                </a:solidFill>
              </a:rPr>
              <a:t>祂瞭解我们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267200"/>
            <a:ext cx="17299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苦杯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0"/>
            <a:ext cx="7366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prstClr val="black"/>
                </a:solidFill>
              </a:rPr>
              <a:t>为什么？有时光有爱，却不到位</a:t>
            </a:r>
            <a:endParaRPr lang="en-US" sz="40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447800"/>
            <a:ext cx="883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prstClr val="black"/>
                </a:solidFill>
              </a:rPr>
              <a:t>希</a:t>
            </a:r>
            <a:r>
              <a:rPr lang="en-US" sz="2800" b="1" dirty="0" smtClean="0">
                <a:solidFill>
                  <a:prstClr val="black"/>
                </a:solidFill>
              </a:rPr>
              <a:t>5:2    </a:t>
            </a:r>
            <a:r>
              <a:rPr lang="zh-TW" altLang="en-US" sz="2800" b="1" dirty="0" smtClean="0">
                <a:solidFill>
                  <a:prstClr val="black"/>
                </a:solidFill>
              </a:rPr>
              <a:t>他 能 體 諒 那 愚 蒙 的 、 和 失 迷 的 人 、 因 為 他 自 己 也 是 被 軟 弱 所 困 </a:t>
            </a:r>
            <a:endParaRPr lang="en-US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209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解决问题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850" y="838200"/>
            <a:ext cx="6096000" cy="2819400"/>
          </a:xfrm>
          <a:prstGeom prst="rect">
            <a:avLst/>
          </a:prstGeom>
        </p:spPr>
      </p:pic>
      <p:pic>
        <p:nvPicPr>
          <p:cNvPr id="28" name="Picture 27" descr="empty_tom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642986"/>
            <a:ext cx="6261100" cy="338202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0" y="419100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rgbClr val="00B050"/>
                </a:solidFill>
              </a:rPr>
              <a:t>空墓</a:t>
            </a:r>
            <a:endParaRPr lang="en-US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88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stantine_1stChristianEmperor_Ro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228600"/>
            <a:ext cx="2286000" cy="2133600"/>
          </a:xfrm>
          <a:prstGeom prst="rect">
            <a:avLst/>
          </a:prstGeom>
        </p:spPr>
      </p:pic>
      <p:pic>
        <p:nvPicPr>
          <p:cNvPr id="3" name="Picture 2" descr="InGodWeTrus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2819400"/>
            <a:ext cx="4724400" cy="167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152400"/>
            <a:ext cx="2057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prstClr val="black"/>
                </a:solidFill>
              </a:rPr>
              <a:t>主后</a:t>
            </a:r>
            <a:r>
              <a:rPr lang="en-US" altLang="zh-CN" sz="2800" b="1" dirty="0" smtClean="0">
                <a:solidFill>
                  <a:prstClr val="black"/>
                </a:solidFill>
              </a:rPr>
              <a:t>313</a:t>
            </a:r>
            <a:r>
              <a:rPr lang="zh-CN" altLang="en-US" sz="2800" b="1" dirty="0" smtClean="0">
                <a:solidFill>
                  <a:prstClr val="black"/>
                </a:solidFill>
              </a:rPr>
              <a:t>， 君士坦丁，罗马皇帝，基督徒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8400"/>
            <a:ext cx="53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我们相信神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9600" y="2743200"/>
            <a:ext cx="1905000" cy="5334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86600" y="0"/>
            <a:ext cx="1134844" cy="674030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legacyWireframe">
            <a:bevelB prst="relaxedInset"/>
          </a:sp3d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</a:rPr>
              <a:t>祂解决我们的问题</a:t>
            </a:r>
            <a:endParaRPr lang="en-US" sz="5400" b="1" dirty="0">
              <a:solidFill>
                <a:srgbClr val="FF0000"/>
              </a:solidFill>
            </a:endParaRPr>
          </a:p>
        </p:txBody>
      </p:sp>
      <p:pic>
        <p:nvPicPr>
          <p:cNvPr id="11" name="Picture 10" descr="十字架与中国人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6800" y="4572000"/>
            <a:ext cx="37338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799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914400"/>
            <a:ext cx="2820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 b="1" dirty="0" smtClean="0">
                <a:solidFill>
                  <a:prstClr val="black"/>
                </a:solidFill>
              </a:rPr>
              <a:t>祂爱我们</a:t>
            </a:r>
            <a:r>
              <a:rPr lang="zh-CN" altLang="en-US" sz="4000" b="1" dirty="0" smtClean="0">
                <a:solidFill>
                  <a:prstClr val="black"/>
                </a:solidFill>
              </a:rPr>
              <a:t>     </a:t>
            </a:r>
            <a:endParaRPr lang="en-US" sz="40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914400"/>
            <a:ext cx="165141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 b="1" dirty="0" smtClean="0">
                <a:solidFill>
                  <a:prstClr val="black"/>
                </a:solidFill>
              </a:rPr>
              <a:t>大祭司</a:t>
            </a:r>
            <a:endParaRPr lang="en-US" sz="3800" b="1" dirty="0">
              <a:solidFill>
                <a:prstClr val="black"/>
              </a:solidFill>
            </a:endParaRPr>
          </a:p>
        </p:txBody>
      </p:sp>
      <p:pic>
        <p:nvPicPr>
          <p:cNvPr id="5" name="Picture 4" descr="therefore.gif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38600" y="914400"/>
            <a:ext cx="595313" cy="770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2590800"/>
            <a:ext cx="318228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 b="1" dirty="0" smtClean="0">
                <a:solidFill>
                  <a:prstClr val="black"/>
                </a:solidFill>
              </a:rPr>
              <a:t>祂瞭解我们     </a:t>
            </a:r>
            <a:endParaRPr lang="en-US" sz="38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4239" y="2667000"/>
            <a:ext cx="311816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 b="1" dirty="0" smtClean="0">
                <a:solidFill>
                  <a:prstClr val="black"/>
                </a:solidFill>
              </a:rPr>
              <a:t>凡事受过试探</a:t>
            </a:r>
            <a:endParaRPr lang="en-US" sz="3800" b="1" dirty="0">
              <a:solidFill>
                <a:prstClr val="black"/>
              </a:solidFill>
            </a:endParaRPr>
          </a:p>
        </p:txBody>
      </p:sp>
      <p:pic>
        <p:nvPicPr>
          <p:cNvPr id="9" name="Picture 8" descr="therefore.gif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38600" y="2590800"/>
            <a:ext cx="595313" cy="7702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4495800"/>
            <a:ext cx="47884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 b="1" dirty="0" smtClean="0">
                <a:solidFill>
                  <a:prstClr val="black"/>
                </a:solidFill>
              </a:rPr>
              <a:t>祂解决我们的问题</a:t>
            </a:r>
            <a:r>
              <a:rPr lang="zh-CN" altLang="en-US" sz="4000" b="1" dirty="0" smtClean="0">
                <a:solidFill>
                  <a:prstClr val="black"/>
                </a:solidFill>
              </a:rPr>
              <a:t>      </a:t>
            </a:r>
            <a:endParaRPr lang="en-US" sz="40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4495800"/>
            <a:ext cx="311816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 b="1" dirty="0" smtClean="0">
                <a:solidFill>
                  <a:prstClr val="black"/>
                </a:solidFill>
              </a:rPr>
              <a:t>升入高天尊荣</a:t>
            </a:r>
            <a:endParaRPr lang="en-US" sz="3800" b="1" dirty="0">
              <a:solidFill>
                <a:prstClr val="black"/>
              </a:solidFill>
            </a:endParaRPr>
          </a:p>
        </p:txBody>
      </p:sp>
      <p:pic>
        <p:nvPicPr>
          <p:cNvPr id="13" name="Picture 12" descr="therefore.gif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38600" y="4495800"/>
            <a:ext cx="595313" cy="7702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09800" y="5791200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来到施恩宝座</a:t>
            </a:r>
            <a:endParaRPr lang="en-US" sz="6000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5" name="Picture 14" descr="therefore.gif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319087" y="904188"/>
            <a:ext cx="595313" cy="770275"/>
          </a:xfrm>
          <a:prstGeom prst="rect">
            <a:avLst/>
          </a:prstGeom>
        </p:spPr>
      </p:pic>
      <p:pic>
        <p:nvPicPr>
          <p:cNvPr id="16" name="Picture 15" descr="therefore.gif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337599" y="2664878"/>
            <a:ext cx="595313" cy="770275"/>
          </a:xfrm>
          <a:prstGeom prst="rect">
            <a:avLst/>
          </a:prstGeom>
        </p:spPr>
      </p:pic>
      <p:pic>
        <p:nvPicPr>
          <p:cNvPr id="17" name="Picture 16" descr="therefore.gif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337599" y="4495799"/>
            <a:ext cx="595313" cy="77027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174"/>
            <a:ext cx="9144000" cy="6878664"/>
          </a:xfrm>
          <a:prstGeom prst="rect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277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0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ayerReques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3048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主耶稣是值得你信靠的主吗？</a:t>
            </a:r>
            <a:endParaRPr lang="en-US" sz="4000" b="1" dirty="0">
              <a:solidFill>
                <a:srgbClr val="FF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839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13644</TotalTime>
  <Words>2547</Words>
  <Application>Microsoft Office PowerPoint</Application>
  <PresentationFormat>On-screen Show (4:3)</PresentationFormat>
  <Paragraphs>206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新細明體</vt:lpstr>
      <vt:lpstr>華康黑體 Std W9</vt:lpstr>
      <vt:lpstr>宋体</vt:lpstr>
      <vt:lpstr>華康黑體 Std W7</vt:lpstr>
      <vt:lpstr>Times New Roman</vt:lpstr>
      <vt:lpstr>2_Custom Design</vt:lpstr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Administrator</cp:lastModifiedBy>
  <cp:revision>519</cp:revision>
  <dcterms:created xsi:type="dcterms:W3CDTF">2014-05-08T21:19:49Z</dcterms:created>
  <dcterms:modified xsi:type="dcterms:W3CDTF">2016-04-19T20:56:27Z</dcterms:modified>
</cp:coreProperties>
</file>