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eg" ContentType="image/jpeg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756" r:id="rId2"/>
    <p:sldMasterId id="2147483901" r:id="rId3"/>
  </p:sldMasterIdLst>
  <p:notesMasterIdLst>
    <p:notesMasterId r:id="rId32"/>
  </p:notesMasterIdLst>
  <p:sldIdLst>
    <p:sldId id="768" r:id="rId4"/>
    <p:sldId id="769" r:id="rId5"/>
    <p:sldId id="770" r:id="rId6"/>
    <p:sldId id="771" r:id="rId7"/>
    <p:sldId id="772" r:id="rId8"/>
    <p:sldId id="773" r:id="rId9"/>
    <p:sldId id="774" r:id="rId10"/>
    <p:sldId id="775" r:id="rId11"/>
    <p:sldId id="776" r:id="rId12"/>
    <p:sldId id="777" r:id="rId13"/>
    <p:sldId id="778" r:id="rId14"/>
    <p:sldId id="779" r:id="rId15"/>
    <p:sldId id="780" r:id="rId16"/>
    <p:sldId id="781" r:id="rId17"/>
    <p:sldId id="782" r:id="rId18"/>
    <p:sldId id="783" r:id="rId19"/>
    <p:sldId id="784" r:id="rId20"/>
    <p:sldId id="785" r:id="rId21"/>
    <p:sldId id="786" r:id="rId22"/>
    <p:sldId id="787" r:id="rId23"/>
    <p:sldId id="788" r:id="rId24"/>
    <p:sldId id="789" r:id="rId25"/>
    <p:sldId id="790" r:id="rId26"/>
    <p:sldId id="791" r:id="rId27"/>
    <p:sldId id="792" r:id="rId28"/>
    <p:sldId id="793" r:id="rId29"/>
    <p:sldId id="794" r:id="rId30"/>
    <p:sldId id="795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A549214-CEEB-4126-8304-E8CA6DD0BFF3}">
          <p14:sldIdLst>
            <p14:sldId id="768"/>
            <p14:sldId id="769"/>
            <p14:sldId id="770"/>
            <p14:sldId id="771"/>
            <p14:sldId id="772"/>
            <p14:sldId id="773"/>
            <p14:sldId id="774"/>
            <p14:sldId id="775"/>
            <p14:sldId id="776"/>
            <p14:sldId id="777"/>
            <p14:sldId id="778"/>
            <p14:sldId id="779"/>
            <p14:sldId id="780"/>
            <p14:sldId id="781"/>
            <p14:sldId id="782"/>
            <p14:sldId id="783"/>
            <p14:sldId id="784"/>
            <p14:sldId id="785"/>
            <p14:sldId id="786"/>
            <p14:sldId id="787"/>
            <p14:sldId id="788"/>
            <p14:sldId id="789"/>
            <p14:sldId id="790"/>
            <p14:sldId id="791"/>
            <p14:sldId id="792"/>
            <p14:sldId id="793"/>
            <p14:sldId id="794"/>
            <p14:sldId id="795"/>
          </p14:sldIdLst>
        </p14:section>
        <p14:section name="Untitled Section" id="{75F1A902-DD2D-4C15-A400-FE8FB9BB3121}">
          <p14:sldIdLst/>
        </p14:section>
        <p14:section name="Untitled Section" id="{157B173F-6F7A-4CF6-9F80-9547BE4FA4EA}">
          <p14:sldIdLst/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FF99"/>
    <a:srgbClr val="0000CC"/>
    <a:srgbClr val="0000FF"/>
    <a:srgbClr val="6FA0DB"/>
    <a:srgbClr val="7BA8DF"/>
    <a:srgbClr val="75A4DD"/>
    <a:srgbClr val="72A2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41" autoAdjust="0"/>
    <p:restoredTop sz="94676" autoAdjust="0"/>
  </p:normalViewPr>
  <p:slideViewPr>
    <p:cSldViewPr>
      <p:cViewPr>
        <p:scale>
          <a:sx n="59" d="100"/>
          <a:sy n="59" d="100"/>
        </p:scale>
        <p:origin x="-416" y="-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54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notesMaster" Target="notesMasters/notesMaster1.xml"/><Relationship Id="rId9" Type="http://schemas.openxmlformats.org/officeDocument/2006/relationships/slide" Target="slides/slide6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33" Type="http://schemas.openxmlformats.org/officeDocument/2006/relationships/printerSettings" Target="printerSettings/printerSettings1.bin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3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051AAE-7AEF-4CF9-862C-B90164D43022}" type="datetimeFigureOut">
              <a:rPr lang="en-US" smtClean="0"/>
              <a:t>9/12/16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A7F86C-B13E-4F23-AE94-BDAC843DAB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5333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5038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3872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574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0131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763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3677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0030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494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838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290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65745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4A90D46-C67F-461B-933A-8654CB20B268}" type="datetimeFigureOut">
              <a:rPr lang="en-US"/>
              <a:pPr>
                <a:defRPr/>
              </a:pPr>
              <a:t>9/12/16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B24774C-C409-4A69-94E3-F89806EBE8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1097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EADE894-2BA1-44E5-93A7-BC320FF76407}" type="datetimeFigureOut">
              <a:rPr lang="en-US"/>
              <a:pPr>
                <a:defRPr/>
              </a:pPr>
              <a:t>9/12/16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86031C3-ED48-4112-824B-C7E81A7BCB5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63736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2756A1B-CBA8-4F4A-B5B5-877006859E35}" type="datetimeFigureOut">
              <a:rPr lang="en-US"/>
              <a:pPr>
                <a:defRPr/>
              </a:pPr>
              <a:t>9/12/16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B7CA1CB-8904-43B4-A8E8-FFE1E9C0782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5702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72044CF-8D22-4606-8DCB-7F96B7FC1C34}" type="datetimeFigureOut">
              <a:rPr lang="en-US"/>
              <a:pPr>
                <a:defRPr/>
              </a:pPr>
              <a:t>9/12/16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5F9CE55-5670-47A7-9FB2-65ABD58DF34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13774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6DACB74-87E6-4DC5-9CEE-F8FA15128E11}" type="datetimeFigureOut">
              <a:rPr lang="en-US"/>
              <a:pPr>
                <a:defRPr/>
              </a:pPr>
              <a:t>9/12/16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42BC73B-36A9-4BB1-9757-E0597BB65DA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36061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5F733D0-BC1F-4D60-970C-6FF30EC0BE0B}" type="datetimeFigureOut">
              <a:rPr lang="en-US"/>
              <a:pPr>
                <a:defRPr/>
              </a:pPr>
              <a:t>9/12/16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365901A-4124-4A03-80A9-2897A66CCAB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1480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CFC2451-13F7-414E-84C6-9EB9560D3350}" type="datetimeFigureOut">
              <a:rPr lang="en-US"/>
              <a:pPr>
                <a:defRPr/>
              </a:pPr>
              <a:t>9/12/16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12E0E88-3371-418C-A629-0A83BBBEF43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4911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97CE30B-530E-4B15-92A1-A98DEFA74F26}" type="datetimeFigureOut">
              <a:rPr lang="en-US"/>
              <a:pPr>
                <a:defRPr/>
              </a:pPr>
              <a:t>9/12/16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B099E57-87A2-4736-B78A-54B4605025E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44609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F5EB0C8-B787-44A2-A6FE-21299F4018FB}" type="datetimeFigureOut">
              <a:rPr lang="en-US"/>
              <a:pPr>
                <a:defRPr/>
              </a:pPr>
              <a:t>9/12/16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94F2F1F-3FD2-4ABA-BF85-D2453494155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5561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3250131-8067-4981-8A8C-DDC79A1C95F0}" type="datetimeFigureOut">
              <a:rPr lang="en-US"/>
              <a:pPr>
                <a:defRPr/>
              </a:pPr>
              <a:t>9/12/16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F93EA59-9A97-4759-A4B8-76BCD6DD338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5107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0569E36-F096-4401-BD8B-07243E704A35}" type="datetimeFigureOut">
              <a:rPr lang="en-US"/>
              <a:pPr>
                <a:defRPr/>
              </a:pPr>
              <a:t>9/12/16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DA6080B-5D32-48B2-8097-1F638C8500F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93471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F06B2E1-3EB5-478C-8B49-C867CE68C325}" type="datetimeFigureOut">
              <a:rPr lang="en-US"/>
              <a:pPr>
                <a:defRPr/>
              </a:pPr>
              <a:t>9/12/16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9347C1E-A967-4A9A-A56A-94203BE805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2678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C3DB3-4465-4F13-AAFD-4333C5478CE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A5D86-D12A-439E-AE20-F11DA12DAF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299315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C3DB3-4465-4F13-AAFD-4333C5478CE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A5D86-D12A-439E-AE20-F11DA12DAF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686750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C3DB3-4465-4F13-AAFD-4333C5478CE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A5D86-D12A-439E-AE20-F11DA12DAF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72963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C3DB3-4465-4F13-AAFD-4333C5478CE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A5D86-D12A-439E-AE20-F11DA12DAF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897705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C3DB3-4465-4F13-AAFD-4333C5478CE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A5D86-D12A-439E-AE20-F11DA12DAF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096423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C3DB3-4465-4F13-AAFD-4333C5478CE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A5D86-D12A-439E-AE20-F11DA12DAF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883105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C3DB3-4465-4F13-AAFD-4333C5478CE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A5D86-D12A-439E-AE20-F11DA12DAF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24198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C3DB3-4465-4F13-AAFD-4333C5478CE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A5D86-D12A-439E-AE20-F11DA12DAF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10553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C3DB3-4465-4F13-AAFD-4333C5478CE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A5D86-D12A-439E-AE20-F11DA12DAF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104330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C3DB3-4465-4F13-AAFD-4333C5478CE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A5D86-D12A-439E-AE20-F11DA12DAF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271620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C3DB3-4465-4F13-AAFD-4333C5478CE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A5D86-D12A-439E-AE20-F11DA12DAF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6174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4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719196-E2E3-4E58-8C39-F30BE22F4E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8DDD9D-A757-4512-BF23-D6E50995F8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823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2E535F44-8F9E-43AB-AEE6-15FC854AC8B9}" type="datetimeFigureOut">
              <a:rPr lang="en-US"/>
              <a:pPr>
                <a:defRPr/>
              </a:pPr>
              <a:t>9/12/16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342EAE0B-F28A-419B-9DF7-905291E22FF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7972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2C3DB3-4465-4F13-AAFD-4333C5478CE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DA5D86-D12A-439E-AE20-F11DA12DAF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4716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30.xml"/><Relationship Id="rId2" Type="http://schemas.openxmlformats.org/officeDocument/2006/relationships/audio" Target="../media/audio1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4.jpeg"/><Relationship Id="rId5" Type="http://schemas.openxmlformats.org/officeDocument/2006/relationships/audio" Target="../media/audio2.wav"/><Relationship Id="rId1" Type="http://schemas.openxmlformats.org/officeDocument/2006/relationships/slideLayout" Target="../slideLayouts/slideLayout30.xml"/><Relationship Id="rId2" Type="http://schemas.openxmlformats.org/officeDocument/2006/relationships/audio" Target="../media/audio2.wav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image" Target="../media/image1.jpeg"/><Relationship Id="rId3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30.xml"/><Relationship Id="rId2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image" Target="../media/image11.jpeg"/><Relationship Id="rId3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image" Target="../media/image13.jpeg"/><Relationship Id="rId3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image" Target="../media/image15.jpeg"/><Relationship Id="rId3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4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eg"/><Relationship Id="rId3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audio" Target="../media/audio3.wav"/><Relationship Id="rId3" Type="http://schemas.openxmlformats.org/officeDocument/2006/relationships/image" Target="../media/image28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eg"/><Relationship Id="rId3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jpeg"/><Relationship Id="rId3" Type="http://schemas.openxmlformats.org/officeDocument/2006/relationships/image" Target="../media/image33.gi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burning woo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0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122211" y="3876959"/>
            <a:ext cx="403187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5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『</a:t>
            </a:r>
            <a:r>
              <a:rPr lang="zh-TW" altLang="en-US" sz="5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僅僅得救</a:t>
            </a:r>
            <a:r>
              <a:rPr lang="en-US" altLang="zh-TW" sz="5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雅藝體 Std W6" panose="040B0600000000000000" pitchFamily="82" charset="-120"/>
                <a:ea typeface="華康雅藝體 Std W6" panose="040B0600000000000000" pitchFamily="82" charset="-120"/>
              </a:rPr>
              <a:t>』</a:t>
            </a:r>
            <a:endParaRPr lang="en-US" sz="50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雅藝體 Std W6" panose="040B0600000000000000" pitchFamily="82" charset="-120"/>
              <a:ea typeface="華康雅藝體 Std W6" panose="040B0600000000000000" pitchFamily="82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68745" y="4688583"/>
            <a:ext cx="36455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創世記 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13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、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19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章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)</a:t>
            </a:r>
            <a:endParaRPr 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83637" y="5273358"/>
            <a:ext cx="25090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薛忠勇  弟兄</a:t>
            </a:r>
            <a:endParaRPr 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91543" y="3162012"/>
            <a:ext cx="26821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9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11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</a:t>
            </a:r>
            <a:r>
              <a:rPr lang="en-US" altLang="zh-TW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2016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96070" y="2623350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主日信息</a:t>
            </a:r>
            <a:endParaRPr 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041263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report car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085" y="0"/>
            <a:ext cx="808108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driving permit test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24" r="16276"/>
          <a:stretch/>
        </p:blipFill>
        <p:spPr bwMode="auto">
          <a:xfrm>
            <a:off x="-1" y="0"/>
            <a:ext cx="914400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1"/>
          <p:cNvSpPr/>
          <p:nvPr/>
        </p:nvSpPr>
        <p:spPr>
          <a:xfrm rot="21164884">
            <a:off x="6166883" y="762000"/>
            <a:ext cx="1828800" cy="106680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200" b="1" dirty="0" smtClean="0">
                <a:solidFill>
                  <a:srgbClr val="C00000"/>
                </a:solidFill>
                <a:latin typeface="Segoe Script" panose="020B0504020000000003" pitchFamily="34" charset="0"/>
              </a:rPr>
              <a:t>31</a:t>
            </a:r>
            <a:endParaRPr lang="en-US" sz="4200" b="1" dirty="0">
              <a:solidFill>
                <a:srgbClr val="C00000"/>
              </a:solidFill>
              <a:latin typeface="Segoe Script" panose="020B05040200000000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896027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racture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age result for burning wood"/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0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175817"/>
            <a:ext cx="9369873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4472C4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「雖然得救，乃像從火裡經過一樣」</a:t>
            </a:r>
            <a:r>
              <a:rPr lang="en-US" altLang="zh-TW" sz="3000" dirty="0" smtClean="0">
                <a:solidFill>
                  <a:srgbClr val="4472C4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3000" dirty="0" smtClean="0">
                <a:solidFill>
                  <a:srgbClr val="4472C4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林前 </a:t>
            </a:r>
            <a:r>
              <a:rPr lang="en-US" altLang="zh-TW" sz="3000" dirty="0" smtClean="0">
                <a:solidFill>
                  <a:srgbClr val="4472C4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3:15)</a:t>
            </a:r>
            <a:endParaRPr lang="en-US" sz="3000" dirty="0">
              <a:solidFill>
                <a:srgbClr val="4472C4">
                  <a:lumMod val="50000"/>
                </a:srgbClr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pic>
        <p:nvPicPr>
          <p:cNvPr id="3074" name="Picture 2" descr="Image result for lot in the bibl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593" y="1498118"/>
            <a:ext cx="6460630" cy="5319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0" y="791370"/>
            <a:ext cx="9371476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4472C4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「只搭救了那常為惡人淫行憂傷的</a:t>
            </a:r>
            <a:r>
              <a:rPr lang="zh-TW" altLang="en-US" sz="3400" u="sng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義人羅得</a:t>
            </a:r>
            <a:r>
              <a:rPr lang="en-US" altLang="zh-TW" sz="3400" dirty="0" smtClean="0">
                <a:solidFill>
                  <a:srgbClr val="4472C4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...</a:t>
            </a:r>
            <a:r>
              <a:rPr lang="zh-TW" altLang="en-US" sz="3400" dirty="0" smtClean="0">
                <a:solidFill>
                  <a:srgbClr val="4472C4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」</a:t>
            </a:r>
            <a:endParaRPr lang="en-US" altLang="zh-TW" sz="3400" dirty="0" smtClean="0">
              <a:solidFill>
                <a:srgbClr val="4472C4">
                  <a:lumMod val="50000"/>
                </a:srgbClr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sz="3400" dirty="0">
                <a:solidFill>
                  <a:srgbClr val="4472C4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altLang="zh-TW" sz="3400" dirty="0" smtClean="0">
                <a:solidFill>
                  <a:srgbClr val="4472C4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                                            </a:t>
            </a:r>
            <a:r>
              <a:rPr lang="en-US" altLang="zh-TW" sz="3000" dirty="0" smtClean="0">
                <a:solidFill>
                  <a:srgbClr val="4472C4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3000" dirty="0" smtClean="0">
                <a:solidFill>
                  <a:srgbClr val="4472C4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彼</a:t>
            </a:r>
            <a:r>
              <a:rPr lang="zh-TW" altLang="en-US" sz="3000" dirty="0">
                <a:solidFill>
                  <a:srgbClr val="4472C4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後</a:t>
            </a:r>
            <a:r>
              <a:rPr lang="zh-TW" altLang="en-US" sz="3000" dirty="0" smtClean="0">
                <a:solidFill>
                  <a:srgbClr val="4472C4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altLang="zh-TW" sz="3000" dirty="0" smtClean="0">
                <a:solidFill>
                  <a:srgbClr val="4472C4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2:7)</a:t>
            </a:r>
            <a:endParaRPr lang="en-US" sz="3000" dirty="0">
              <a:solidFill>
                <a:srgbClr val="4472C4">
                  <a:lumMod val="50000"/>
                </a:srgbClr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49976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  <p:sndAc>
          <p:stSnd>
            <p:snd r:embed="rId2" name="explode.wav"/>
          </p:stSnd>
        </p:sndAc>
      </p:transition>
    </mc:Choice>
    <mc:Fallback xmlns="">
      <p:transition spd="slow">
        <p:dissolve/>
        <p:sndAc>
          <p:stSnd>
            <p:snd r:embed="rId5" name="explode.wav"/>
          </p:stSnd>
        </p:sndAc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age result for burning wood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0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17984" y="291931"/>
            <a:ext cx="566373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4472C4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一</a:t>
            </a:r>
            <a:r>
              <a:rPr lang="en-US" altLang="zh-TW" sz="3400" dirty="0" smtClean="0">
                <a:solidFill>
                  <a:srgbClr val="4472C4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</a:t>
            </a:r>
            <a:r>
              <a:rPr lang="zh-TW" altLang="en-US" sz="3400" dirty="0" smtClean="0">
                <a:solidFill>
                  <a:srgbClr val="4472C4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「憑眼見」 不「憑信心」</a:t>
            </a:r>
            <a:endParaRPr lang="en-US" sz="3000" dirty="0">
              <a:solidFill>
                <a:srgbClr val="4472C4">
                  <a:lumMod val="50000"/>
                </a:srgbClr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pic>
        <p:nvPicPr>
          <p:cNvPr id="4098" name="Picture 2" descr="Image result for abraham and lo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881" y="1199415"/>
            <a:ext cx="4225069" cy="5432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9822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countrysidefellowship.com/monkimage.php?mediaDirectory=mediafiles&amp;mediaId=4247199&amp;fileName=lightstock1647smallterrydawson--adjusted-0-0-3200-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899" y="4223519"/>
            <a:ext cx="5729078" cy="2992802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76200" y="152400"/>
            <a:ext cx="876300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TW" sz="3400" dirty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</a:t>
            </a:r>
            <a:r>
              <a:rPr lang="en-US" altLang="zh-TW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zh-TW" altLang="en-US" sz="3400" dirty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亞伯蘭帶著他的妻子與羅得，並一切所有的，都從埃及上南地去</a:t>
            </a:r>
            <a:r>
              <a:rPr lang="zh-TW" altLang="en-US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。</a:t>
            </a:r>
            <a:r>
              <a:rPr lang="en-US" altLang="zh-TW" sz="34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2 </a:t>
            </a:r>
            <a:r>
              <a:rPr lang="zh-TW" altLang="en-US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亞伯</a:t>
            </a:r>
            <a:r>
              <a:rPr lang="zh-TW" altLang="en-US" sz="3400" dirty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蘭的金、銀、牲畜極多</a:t>
            </a:r>
            <a:r>
              <a:rPr lang="zh-TW" altLang="en-US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。</a:t>
            </a:r>
            <a:endParaRPr lang="en-US" altLang="zh-TW" sz="3400" dirty="0" smtClean="0">
              <a:solidFill>
                <a:prstClr val="black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pPr algn="just"/>
            <a:r>
              <a:rPr lang="en-US" altLang="zh-TW" sz="34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5</a:t>
            </a:r>
            <a:r>
              <a:rPr lang="en-US" altLang="zh-TW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zh-TW" altLang="en-US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與亞伯蘭同行的羅得也有牛群、羊群、帳棚。</a:t>
            </a:r>
            <a:r>
              <a:rPr lang="en-US" altLang="zh-TW" sz="34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6</a:t>
            </a:r>
            <a:r>
              <a:rPr lang="en-US" altLang="zh-TW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zh-TW" altLang="en-US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那地容不下他們；因為他們的財物甚多，使他們不能同居。</a:t>
            </a:r>
            <a:r>
              <a:rPr lang="en-US" altLang="zh-TW" sz="34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7</a:t>
            </a:r>
            <a:r>
              <a:rPr lang="en-US" altLang="zh-TW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...</a:t>
            </a:r>
            <a:r>
              <a:rPr lang="zh-TW" altLang="en-US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亞伯蘭的牧人和羅得的牧人相爭。</a:t>
            </a:r>
            <a:r>
              <a:rPr lang="en-US" altLang="zh-TW" sz="34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8</a:t>
            </a:r>
            <a:r>
              <a:rPr lang="en-US" altLang="zh-TW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zh-TW" altLang="en-US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亞伯蘭就對羅得說：「你我不可相爭，</a:t>
            </a:r>
            <a:r>
              <a:rPr lang="en-US" altLang="zh-TW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... </a:t>
            </a:r>
            <a:r>
              <a:rPr lang="zh-TW" altLang="en-US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因為我們是骨肉。」</a:t>
            </a:r>
            <a:r>
              <a:rPr lang="en-US" altLang="zh-TW" sz="34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9</a:t>
            </a:r>
            <a:r>
              <a:rPr lang="en-US" altLang="zh-TW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zh-TW" altLang="en-US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遍地不都在你眼前麼？請你離開我：你向左，我就向右；你向右，我就向左。」</a:t>
            </a:r>
            <a:endParaRPr lang="en-US" sz="3400" dirty="0">
              <a:solidFill>
                <a:prstClr val="black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4952" y="5874658"/>
            <a:ext cx="31101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400" dirty="0" smtClean="0">
                <a:solidFill>
                  <a:srgbClr val="4BACC6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創世記 </a:t>
            </a:r>
            <a:r>
              <a:rPr lang="en-US" altLang="zh-TW" sz="3400" dirty="0" smtClean="0">
                <a:solidFill>
                  <a:srgbClr val="4BACC6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13</a:t>
            </a:r>
            <a:r>
              <a:rPr lang="zh-TW" altLang="en-US" sz="3400" dirty="0" smtClean="0">
                <a:solidFill>
                  <a:srgbClr val="4BACC6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章</a:t>
            </a:r>
            <a:r>
              <a:rPr lang="zh-TW" altLang="en-US" sz="34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</a:t>
            </a:r>
            <a:endParaRPr lang="en-US" sz="3400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55240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countrysidefellowship.com/monkimage.php?mediaDirectory=mediafiles&amp;mediaId=4247199&amp;fileName=lightstock1647smallterrydawson--adjusted-0-0-3200-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899" y="4223519"/>
            <a:ext cx="5729078" cy="2992802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76200" y="152400"/>
            <a:ext cx="8763000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TW" sz="34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10</a:t>
            </a:r>
            <a:r>
              <a:rPr lang="en-US" altLang="zh-TW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zh-TW" altLang="en-US" sz="3400" dirty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羅得舉目看見約但河的全平原，直到瑣珥，都是滋潤的，那地在耶和華未滅所多瑪、蛾摩拉以先如同耶和華的園子，也像埃及地</a:t>
            </a:r>
            <a:r>
              <a:rPr lang="zh-TW" altLang="en-US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。</a:t>
            </a:r>
            <a:r>
              <a:rPr lang="en-US" altLang="zh-TW" sz="34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11</a:t>
            </a:r>
            <a:r>
              <a:rPr lang="en-US" altLang="zh-TW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zh-TW" altLang="en-US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於是羅得選擇約但河的全平原，往東遷移；他們就彼此分離了。</a:t>
            </a:r>
            <a:r>
              <a:rPr lang="en-US" altLang="zh-TW" sz="34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12 </a:t>
            </a:r>
            <a:r>
              <a:rPr lang="zh-TW" altLang="en-US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亞伯蘭住在迦南地，羅得住在平原的城邑，漸漸挪移帳棚，直到所多瑪。</a:t>
            </a:r>
            <a:r>
              <a:rPr lang="en-US" altLang="zh-TW" sz="34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13 </a:t>
            </a:r>
            <a:r>
              <a:rPr lang="zh-TW" altLang="en-US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所多瑪人在耶和華面前罪大惡極。</a:t>
            </a:r>
            <a:endParaRPr lang="en-US" sz="3400" dirty="0">
              <a:solidFill>
                <a:prstClr val="black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4952" y="5874658"/>
            <a:ext cx="31101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400" dirty="0" smtClean="0">
                <a:solidFill>
                  <a:srgbClr val="4BACC6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創世記 </a:t>
            </a:r>
            <a:r>
              <a:rPr lang="en-US" altLang="zh-TW" sz="3400" dirty="0" smtClean="0">
                <a:solidFill>
                  <a:srgbClr val="4BACC6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13</a:t>
            </a:r>
            <a:r>
              <a:rPr lang="zh-TW" altLang="en-US" sz="3400" dirty="0" smtClean="0">
                <a:solidFill>
                  <a:srgbClr val="4BACC6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章</a:t>
            </a:r>
            <a:r>
              <a:rPr lang="zh-TW" altLang="en-US" sz="34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</a:t>
            </a:r>
            <a:endParaRPr lang="en-US" sz="3400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26515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e result for benjamin frankli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2"/>
          <a:stretch/>
        </p:blipFill>
        <p:spPr bwMode="auto">
          <a:xfrm>
            <a:off x="387803" y="816716"/>
            <a:ext cx="2857500" cy="2748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454400" y="667657"/>
            <a:ext cx="5109091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人類事務中，兩件慾望最有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影響力：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野心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和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貪念</a:t>
            </a:r>
            <a:r>
              <a:rPr lang="zh-TW" alt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、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權力</a:t>
            </a:r>
            <a:endParaRPr lang="en-US" altLang="zh-TW" sz="3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與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名利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。若兩樣分開來，能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促進人上進的動力，但若合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在一起，成為共同目標，就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會產生最兇暴的效應！</a:t>
            </a:r>
            <a:endParaRPr 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26981" y="3860799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～</a:t>
            </a:r>
            <a:r>
              <a:rPr lang="zh-TW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富蘭克林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88299188"/>
      </p:ext>
    </p:extLst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age result for burning wood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0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17984" y="291931"/>
            <a:ext cx="566373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4472C4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一</a:t>
            </a:r>
            <a:r>
              <a:rPr lang="en-US" altLang="zh-TW" sz="3400" dirty="0" smtClean="0">
                <a:solidFill>
                  <a:srgbClr val="4472C4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</a:t>
            </a:r>
            <a:r>
              <a:rPr lang="zh-TW" altLang="en-US" sz="3400" dirty="0" smtClean="0">
                <a:solidFill>
                  <a:srgbClr val="4472C4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「憑眼見」 不「憑信心」</a:t>
            </a:r>
            <a:endParaRPr lang="en-US" sz="3000" dirty="0">
              <a:solidFill>
                <a:srgbClr val="4472C4">
                  <a:lumMod val="50000"/>
                </a:srgbClr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10612" y="1039417"/>
            <a:ext cx="781727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試探是從「看見」開始的 </a:t>
            </a:r>
            <a:endParaRPr lang="en-US" altLang="zh-TW" sz="3400" dirty="0">
              <a:solidFill>
                <a:prstClr val="black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= </a:t>
            </a:r>
            <a:r>
              <a:rPr lang="zh-TW" altLang="en-US" sz="34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眼目的情慾</a:t>
            </a:r>
            <a:r>
              <a:rPr lang="zh-TW" altLang="en-US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altLang="zh-TW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約壹 </a:t>
            </a:r>
            <a:r>
              <a:rPr lang="en-US" altLang="zh-TW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2:16)</a:t>
            </a:r>
            <a:r>
              <a:rPr lang="zh-TW" altLang="en-US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endParaRPr lang="en-US" sz="3000" dirty="0">
              <a:solidFill>
                <a:prstClr val="black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pic>
        <p:nvPicPr>
          <p:cNvPr id="8194" name="Picture 2" descr="Image result for real estate drea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0743" y="2863552"/>
            <a:ext cx="4768215" cy="36807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8196" name="Picture 4" descr="Image result for location location loca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4497">
            <a:off x="3053209" y="2948435"/>
            <a:ext cx="3858946" cy="14032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1930694"/>
      </p:ext>
    </p:extLst>
  </p:cSld>
  <p:clrMapOvr>
    <a:masterClrMapping/>
  </p:clrMapOvr>
  <p:transition xmlns:p14="http://schemas.microsoft.com/office/powerpoint/2010/main" spd="slow">
    <p:push dir="d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Image result for the price is righ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481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484525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p14:dur="10">
        <p15:prstTrans prst="wind"/>
      </p:transition>
    </mc:Choice>
    <mc:Fallback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Image result for lot in the bib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0950" y="320842"/>
            <a:ext cx="4264459" cy="53420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92463" y="320842"/>
            <a:ext cx="781727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平原隱伏「危機」</a:t>
            </a:r>
            <a:endParaRPr lang="en-US" altLang="zh-TW" sz="3400" dirty="0" smtClean="0">
              <a:solidFill>
                <a:prstClr val="black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endParaRPr lang="en-US" altLang="zh-TW" sz="3400" dirty="0">
              <a:solidFill>
                <a:prstClr val="black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8950" y="1136449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TW" altLang="en-US" sz="3200" dirty="0" smtClean="0">
                <a:solidFill>
                  <a:srgbClr val="4472C4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「在耶和華未滅所多瑪、    </a:t>
            </a:r>
            <a:endParaRPr lang="en-US" altLang="zh-TW" sz="3200" dirty="0" smtClean="0">
              <a:solidFill>
                <a:srgbClr val="4472C4">
                  <a:lumMod val="50000"/>
                </a:srgbClr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sz="3200" dirty="0">
                <a:solidFill>
                  <a:srgbClr val="4472C4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altLang="zh-TW" sz="3200" dirty="0" smtClean="0">
                <a:solidFill>
                  <a:srgbClr val="4472C4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</a:t>
            </a:r>
            <a:r>
              <a:rPr lang="zh-TW" altLang="en-US" sz="3200" dirty="0" smtClean="0">
                <a:solidFill>
                  <a:srgbClr val="4472C4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俄摩拉之前」</a:t>
            </a:r>
            <a:r>
              <a:rPr lang="en-US" altLang="zh-TW" sz="3200" dirty="0" smtClean="0">
                <a:solidFill>
                  <a:srgbClr val="4472C4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(10</a:t>
            </a:r>
            <a:r>
              <a:rPr lang="zh-TW" altLang="en-US" sz="3200" dirty="0" smtClean="0">
                <a:solidFill>
                  <a:srgbClr val="4472C4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節</a:t>
            </a:r>
            <a:r>
              <a:rPr lang="en-US" altLang="zh-TW" sz="3200" dirty="0" smtClean="0">
                <a:solidFill>
                  <a:srgbClr val="4472C4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)</a:t>
            </a:r>
          </a:p>
        </p:txBody>
      </p:sp>
      <p:sp>
        <p:nvSpPr>
          <p:cNvPr id="5" name="Rectangle 4"/>
          <p:cNvSpPr/>
          <p:nvPr/>
        </p:nvSpPr>
        <p:spPr>
          <a:xfrm>
            <a:off x="18950" y="2378584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TW" altLang="en-US" sz="3200" dirty="0" smtClean="0">
                <a:solidFill>
                  <a:srgbClr val="4472C4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「羅得漸漸挪移帳棚</a:t>
            </a:r>
            <a:endParaRPr lang="en-US" altLang="zh-TW" sz="3200" dirty="0" smtClean="0">
              <a:solidFill>
                <a:srgbClr val="4472C4">
                  <a:lumMod val="50000"/>
                </a:srgbClr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sz="3200" dirty="0">
                <a:solidFill>
                  <a:srgbClr val="4472C4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altLang="zh-TW" sz="3200" dirty="0" smtClean="0">
                <a:solidFill>
                  <a:srgbClr val="4472C4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</a:t>
            </a:r>
            <a:r>
              <a:rPr lang="zh-TW" altLang="en-US" sz="3200" dirty="0" smtClean="0">
                <a:solidFill>
                  <a:srgbClr val="4472C4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直到所多瑪」</a:t>
            </a:r>
            <a:r>
              <a:rPr lang="en-US" altLang="zh-TW" sz="3200" dirty="0" smtClean="0">
                <a:solidFill>
                  <a:srgbClr val="4472C4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(13</a:t>
            </a:r>
            <a:r>
              <a:rPr lang="zh-TW" altLang="en-US" sz="3200" dirty="0" smtClean="0">
                <a:solidFill>
                  <a:srgbClr val="4472C4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節</a:t>
            </a:r>
            <a:r>
              <a:rPr lang="en-US" altLang="zh-TW" sz="3200" dirty="0" smtClean="0">
                <a:solidFill>
                  <a:srgbClr val="4472C4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)</a:t>
            </a:r>
          </a:p>
        </p:txBody>
      </p:sp>
      <p:pic>
        <p:nvPicPr>
          <p:cNvPr id="10244" name="Picture 4" descr="Image result for wrong values in lif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723" y="4154906"/>
            <a:ext cx="3874454" cy="2169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 rot="20751159">
            <a:off x="838042" y="3769490"/>
            <a:ext cx="293381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>
                <a:solidFill>
                  <a:srgbClr val="C00000"/>
                </a:solidFill>
                <a:latin typeface="Jagger SF" pitchFamily="2" charset="0"/>
              </a:rPr>
              <a:t>wrong</a:t>
            </a:r>
            <a:endParaRPr lang="en-US" sz="6000" dirty="0">
              <a:solidFill>
                <a:srgbClr val="C00000"/>
              </a:solidFill>
              <a:latin typeface="Jagger SF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93858" y="5827779"/>
            <a:ext cx="413304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錯誤的「價值觀」</a:t>
            </a:r>
            <a:endParaRPr lang="en-US" altLang="zh-TW" sz="3400" dirty="0" smtClean="0">
              <a:solidFill>
                <a:prstClr val="black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endParaRPr lang="en-US" altLang="zh-TW" sz="3400" dirty="0">
              <a:solidFill>
                <a:prstClr val="black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29607263"/>
      </p:ext>
    </p:extLst>
  </p:cSld>
  <p:clrMapOvr>
    <a:masterClrMapping/>
  </p:clrMapOvr>
  <p:transition xmlns:p14="http://schemas.microsoft.com/office/powerpoint/2010/main" spd="slow">
    <p:randomBar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4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mage result for sick pelica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43429"/>
            <a:ext cx="9154691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mirag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00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1671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 dir="in"/>
      </p:transition>
    </mc:Choice>
    <mc:Fallback xmlns="">
      <p:transition spd="slow">
        <p:zoom dir="in"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abraha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99160"/>
            <a:ext cx="9174480" cy="458724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Image result for vis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631" y="324507"/>
            <a:ext cx="8756196" cy="6174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6419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countrysidefellowship.com/monkimage.php?mediaDirectory=mediafiles&amp;mediaId=4247199&amp;fileName=lightstock1647smallterrydawson--adjusted-0-0-3200-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899" y="4223519"/>
            <a:ext cx="5729078" cy="2992802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76200" y="152400"/>
            <a:ext cx="876300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TW" sz="34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15</a:t>
            </a:r>
            <a:r>
              <a:rPr lang="en-US" altLang="zh-TW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zh-TW" altLang="en-US" sz="3400" dirty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天明了，天使催逼羅得說：「起來！帶著你的妻子和你在這裡的兩個女兒出去，免得你因這城裡的罪惡同被剿滅</a:t>
            </a:r>
            <a:r>
              <a:rPr lang="zh-TW" altLang="en-US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。」</a:t>
            </a:r>
            <a:r>
              <a:rPr lang="en-US" altLang="zh-TW" sz="34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16</a:t>
            </a:r>
            <a:r>
              <a:rPr lang="en-US" altLang="zh-TW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zh-TW" altLang="en-US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但</a:t>
            </a:r>
            <a:r>
              <a:rPr lang="zh-TW" altLang="en-US" sz="3400" dirty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羅得遲延不走。二人因為耶和華憐恤羅得，就拉著他的手和他妻子的手，並他兩個女兒的手，把他們領出來，安置在城外</a:t>
            </a:r>
            <a:r>
              <a:rPr lang="zh-TW" altLang="en-US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；</a:t>
            </a:r>
            <a:r>
              <a:rPr lang="en-US" altLang="zh-TW" sz="34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17</a:t>
            </a:r>
            <a:r>
              <a:rPr lang="en-US" altLang="zh-TW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zh-TW" altLang="en-US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領</a:t>
            </a:r>
            <a:r>
              <a:rPr lang="zh-TW" altLang="en-US" sz="3400" dirty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他們出來以後，就說：「逃命吧！不可回頭看，也不可在平原站住。要往山上逃跑，免得你被剿滅</a:t>
            </a:r>
            <a:r>
              <a:rPr lang="zh-TW" altLang="en-US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。」</a:t>
            </a:r>
            <a:r>
              <a:rPr lang="en-US" altLang="zh-TW" sz="34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18</a:t>
            </a:r>
            <a:r>
              <a:rPr lang="en-US" altLang="zh-TW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zh-TW" altLang="en-US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羅</a:t>
            </a:r>
            <a:r>
              <a:rPr lang="zh-TW" altLang="en-US" sz="3400" dirty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得對他們說：「我主啊，不要如此！</a:t>
            </a:r>
            <a:endParaRPr lang="en-US" sz="3400" dirty="0">
              <a:solidFill>
                <a:prstClr val="black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4952" y="5874658"/>
            <a:ext cx="31101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400" dirty="0" smtClean="0">
                <a:solidFill>
                  <a:srgbClr val="4BACC6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創世記 </a:t>
            </a:r>
            <a:r>
              <a:rPr lang="en-US" altLang="zh-TW" sz="3400" dirty="0" smtClean="0">
                <a:solidFill>
                  <a:srgbClr val="4BACC6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19</a:t>
            </a:r>
            <a:r>
              <a:rPr lang="zh-TW" altLang="en-US" sz="3400" dirty="0" smtClean="0">
                <a:solidFill>
                  <a:srgbClr val="4BACC6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章</a:t>
            </a:r>
            <a:r>
              <a:rPr lang="zh-TW" altLang="en-US" sz="34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</a:t>
            </a:r>
            <a:endParaRPr lang="en-US" sz="3400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95695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countrysidefellowship.com/monkimage.php?mediaDirectory=mediafiles&amp;mediaId=4247199&amp;fileName=lightstock1647smallterrydawson--adjusted-0-0-3200-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899" y="4223519"/>
            <a:ext cx="5729078" cy="2992802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76200" y="152400"/>
            <a:ext cx="87630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TW" sz="34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19</a:t>
            </a:r>
            <a:r>
              <a:rPr lang="en-US" altLang="zh-TW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zh-TW" altLang="en-US" sz="3400" dirty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你僕人已經在你眼前蒙恩；你又向我顯出莫大的慈愛，救我的性命。我不能逃到山上去，恐怕這災禍臨到我，我便死了</a:t>
            </a:r>
            <a:r>
              <a:rPr lang="zh-TW" altLang="en-US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。</a:t>
            </a:r>
            <a:r>
              <a:rPr lang="en-US" altLang="zh-TW" sz="34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20</a:t>
            </a:r>
            <a:r>
              <a:rPr lang="en-US" altLang="zh-TW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zh-TW" altLang="en-US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看</a:t>
            </a:r>
            <a:r>
              <a:rPr lang="zh-TW" altLang="en-US" sz="3400" dirty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哪，這座城又小又近，容易逃到，這不是一個小的麼？求你容我逃到那裡，我的性命就得存活</a:t>
            </a:r>
            <a:r>
              <a:rPr lang="zh-TW" altLang="en-US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。」</a:t>
            </a:r>
            <a:r>
              <a:rPr lang="en-US" altLang="zh-TW" sz="34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21 </a:t>
            </a:r>
            <a:r>
              <a:rPr lang="zh-TW" altLang="en-US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天</a:t>
            </a:r>
            <a:r>
              <a:rPr lang="zh-TW" altLang="en-US" sz="3400" dirty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使對他說：「這事我也應允你；我不傾覆你所說的這城</a:t>
            </a:r>
            <a:r>
              <a:rPr lang="zh-TW" altLang="en-US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。</a:t>
            </a:r>
            <a:r>
              <a:rPr lang="en-US" altLang="zh-TW" sz="34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22</a:t>
            </a:r>
            <a:r>
              <a:rPr lang="en-US" altLang="zh-TW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zh-TW" altLang="en-US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你</a:t>
            </a:r>
            <a:r>
              <a:rPr lang="zh-TW" altLang="en-US" sz="3400" dirty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要速速的逃到那城；因為你還沒有到那裡，我不能作甚麼。」因此那城名叫瑣珥（就是小的意思）。</a:t>
            </a:r>
            <a:endParaRPr lang="en-US" sz="3400" dirty="0">
              <a:solidFill>
                <a:prstClr val="black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4952" y="5874658"/>
            <a:ext cx="31101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400" dirty="0" smtClean="0">
                <a:solidFill>
                  <a:srgbClr val="4BACC6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創世記 </a:t>
            </a:r>
            <a:r>
              <a:rPr lang="en-US" altLang="zh-TW" sz="3400" dirty="0" smtClean="0">
                <a:solidFill>
                  <a:srgbClr val="4BACC6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19</a:t>
            </a:r>
            <a:r>
              <a:rPr lang="zh-TW" altLang="en-US" sz="3400" dirty="0" smtClean="0">
                <a:solidFill>
                  <a:srgbClr val="4BACC6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章</a:t>
            </a:r>
            <a:r>
              <a:rPr lang="zh-TW" altLang="en-US" sz="34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</a:t>
            </a:r>
            <a:endParaRPr lang="en-US" sz="3400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96957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countrysidefellowship.com/monkimage.php?mediaDirectory=mediafiles&amp;mediaId=4247199&amp;fileName=lightstock1647smallterrydawson--adjusted-0-0-3200-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899" y="4223519"/>
            <a:ext cx="5729078" cy="2992802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76200" y="152400"/>
            <a:ext cx="876300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TW" sz="34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35</a:t>
            </a:r>
            <a:r>
              <a:rPr lang="en-US" altLang="zh-TW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zh-TW" altLang="en-US" sz="3400" dirty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於是，那夜他們又叫父親喝酒，小女兒起來與他父親同寢；他幾時躺下，幾時起來，父親都不知道</a:t>
            </a:r>
            <a:r>
              <a:rPr lang="zh-TW" altLang="en-US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。</a:t>
            </a:r>
            <a:r>
              <a:rPr lang="en-US" altLang="zh-TW" sz="3400" dirty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3</a:t>
            </a:r>
            <a:r>
              <a:rPr lang="en-US" altLang="zh-TW" sz="34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6</a:t>
            </a:r>
            <a:r>
              <a:rPr lang="en-US" altLang="zh-TW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zh-TW" altLang="en-US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這</a:t>
            </a:r>
            <a:r>
              <a:rPr lang="zh-TW" altLang="en-US" sz="3400" dirty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樣，羅得的兩個女兒都從他父親懷了孕。</a:t>
            </a:r>
            <a:endParaRPr lang="en-US" sz="3400" dirty="0">
              <a:solidFill>
                <a:prstClr val="black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4952" y="5874658"/>
            <a:ext cx="31101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</a:t>
            </a:r>
            <a:r>
              <a:rPr lang="zh-TW" altLang="en-US" sz="3400" dirty="0" smtClean="0">
                <a:solidFill>
                  <a:srgbClr val="4BACC6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創世記 </a:t>
            </a:r>
            <a:r>
              <a:rPr lang="en-US" altLang="zh-TW" sz="3400" dirty="0" smtClean="0">
                <a:solidFill>
                  <a:srgbClr val="4BACC6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19</a:t>
            </a:r>
            <a:r>
              <a:rPr lang="zh-TW" altLang="en-US" sz="3400" dirty="0" smtClean="0">
                <a:solidFill>
                  <a:srgbClr val="4BACC6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章</a:t>
            </a:r>
            <a:r>
              <a:rPr lang="zh-TW" altLang="en-US" sz="34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  <a:sym typeface="Wingdings" panose="05000000000000000000" pitchFamily="2" charset="2"/>
              </a:rPr>
              <a:t></a:t>
            </a:r>
            <a:endParaRPr lang="en-US" sz="3400" dirty="0">
              <a:solidFill>
                <a:srgbClr val="C0000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22308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age result for burning wood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0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17984" y="291931"/>
            <a:ext cx="5227713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>
                <a:solidFill>
                  <a:srgbClr val="4BACC6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二</a:t>
            </a:r>
            <a:r>
              <a:rPr lang="en-US" altLang="zh-TW" sz="3400" dirty="0" smtClean="0">
                <a:solidFill>
                  <a:srgbClr val="4BACC6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</a:t>
            </a:r>
            <a:r>
              <a:rPr lang="zh-TW" altLang="en-US" sz="3400" dirty="0" smtClean="0">
                <a:solidFill>
                  <a:srgbClr val="4BACC6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「定居」 不是「寄居」</a:t>
            </a:r>
            <a:endParaRPr lang="en-US" sz="3000" dirty="0">
              <a:solidFill>
                <a:srgbClr val="4BACC6">
                  <a:lumMod val="50000"/>
                </a:srgbClr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pic>
        <p:nvPicPr>
          <p:cNvPr id="4098" name="Picture 2" descr="Image result for citizenship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768"/>
          <a:stretch/>
        </p:blipFill>
        <p:spPr bwMode="auto">
          <a:xfrm>
            <a:off x="1000156" y="1071446"/>
            <a:ext cx="3020301" cy="2853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Image result for asian buying hom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0456" y="1071446"/>
            <a:ext cx="4071811" cy="2836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70234" y="3985019"/>
            <a:ext cx="828143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基督徒在世是「</a:t>
            </a:r>
            <a:r>
              <a:rPr lang="zh-TW" altLang="en-US" sz="3200" dirty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寄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居」、是「客旅」</a:t>
            </a:r>
            <a:r>
              <a:rPr lang="en-US" altLang="zh-TW" sz="32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... 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因為</a:t>
            </a:r>
            <a:endParaRPr lang="en-US" altLang="zh-TW" sz="3200" dirty="0" smtClean="0">
              <a:solidFill>
                <a:prstClr val="black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2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有更美的家鄉在天上 </a:t>
            </a:r>
            <a:r>
              <a:rPr lang="en-US" altLang="zh-TW" sz="30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30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彼前</a:t>
            </a:r>
            <a:r>
              <a:rPr lang="en-US" altLang="zh-TW" sz="30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2:11</a:t>
            </a:r>
            <a:r>
              <a:rPr lang="zh-TW" altLang="en-US" sz="30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、來</a:t>
            </a:r>
            <a:r>
              <a:rPr lang="en-US" altLang="zh-TW" sz="30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11:13)</a:t>
            </a:r>
            <a:endParaRPr lang="en-US" sz="3000" dirty="0">
              <a:solidFill>
                <a:prstClr val="black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3882" y="5122050"/>
            <a:ext cx="66287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人的天性喜歡「安頓」、「囤積」</a:t>
            </a:r>
            <a:r>
              <a:rPr lang="en-US" altLang="zh-TW" sz="32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705753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Image result for self storage facilit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74800"/>
            <a:ext cx="9160504" cy="528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75772" y="290286"/>
            <a:ext cx="618150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美國有超過 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46,000</a:t>
            </a:r>
            <a:r>
              <a:rPr lang="zh-TW" alt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自助倉儲設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施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總寄存量超過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23.5</a:t>
            </a:r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億平方呎</a:t>
            </a:r>
            <a:endParaRPr 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6669598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Image result for settle dow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4000"/>
            <a:ext cx="9144000" cy="53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48343" y="272475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定居心態：</a:t>
            </a:r>
            <a:endParaRPr 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09661" y="272474"/>
            <a:ext cx="634019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囤積物質、依戀世界、忽視永恆、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遠離上帝</a:t>
            </a:r>
            <a:r>
              <a:rPr lang="en-US" altLang="zh-TW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...</a:t>
            </a:r>
            <a:endParaRPr 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4205"/>
            <a:ext cx="9144000" cy="1590509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8343" y="179327"/>
            <a:ext cx="743504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羅得漸漸挪移帳棚，直到所多瑪 </a:t>
            </a:r>
            <a:r>
              <a:rPr lang="en-US" altLang="zh-TW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(13:12)</a:t>
            </a:r>
          </a:p>
          <a:p>
            <a:r>
              <a:rPr lang="zh-TW" alt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後來就住進了所多瑪 </a:t>
            </a:r>
            <a:r>
              <a:rPr lang="en-US" altLang="zh-TW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(19:1)</a:t>
            </a:r>
            <a:endParaRPr 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2804656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crush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animBg="1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Image result for lot in sod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500914" cy="688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180874" y="177150"/>
            <a:ext cx="371608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眾弟兄，</a:t>
            </a:r>
            <a:endParaRPr lang="en-US" altLang="zh-TW" sz="3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不要作這惡事 </a:t>
            </a:r>
            <a:r>
              <a:rPr lang="en-US" altLang="zh-TW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(7</a:t>
            </a:r>
            <a:r>
              <a:rPr lang="zh-TW" alt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節</a:t>
            </a:r>
            <a:r>
              <a:rPr lang="en-US" altLang="zh-TW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180874" y="1431518"/>
            <a:ext cx="346761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你這個人來寄居，</a:t>
            </a:r>
            <a:endParaRPr lang="en-US" altLang="zh-TW" sz="3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zh-TW" alt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還想要作官哪！</a:t>
            </a:r>
            <a:endParaRPr lang="en-US" altLang="zh-TW" sz="3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en-US" altLang="zh-TW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9</a:t>
            </a:r>
            <a:r>
              <a:rPr lang="zh-TW" alt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節</a:t>
            </a:r>
            <a:r>
              <a:rPr lang="en-US" altLang="zh-TW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012476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Image result for abraham and alt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4" y="449317"/>
            <a:ext cx="3456306" cy="4999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627120" y="449317"/>
            <a:ext cx="47227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在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示劍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築了一座壇 </a:t>
            </a:r>
            <a:r>
              <a:rPr lang="en-US" altLang="zh-TW" sz="32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(12:7)</a:t>
            </a:r>
            <a:endParaRPr lang="en-US" sz="3200" dirty="0">
              <a:solidFill>
                <a:prstClr val="black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11880" y="1034092"/>
            <a:ext cx="55435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遷到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伯特利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又築一座壇 </a:t>
            </a:r>
            <a:r>
              <a:rPr lang="en-US" altLang="zh-TW" sz="32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(13:4)</a:t>
            </a:r>
            <a:endParaRPr lang="en-US" sz="3200" dirty="0">
              <a:solidFill>
                <a:prstClr val="black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11880" y="1664587"/>
            <a:ext cx="53832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到</a:t>
            </a:r>
            <a:r>
              <a:rPr lang="zh-TW" altLang="en-US" sz="32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希伯倫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又築一座壇 </a:t>
            </a:r>
            <a:r>
              <a:rPr lang="en-US" altLang="zh-TW" sz="32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(13:18)</a:t>
            </a:r>
            <a:endParaRPr lang="en-US" sz="3200" dirty="0">
              <a:solidFill>
                <a:prstClr val="black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pic>
        <p:nvPicPr>
          <p:cNvPr id="10244" name="Picture 4" descr="Image result for tent clipar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583" y="3060365"/>
            <a:ext cx="7125231" cy="3831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160168" y="2737199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「帳棚人生」</a:t>
            </a:r>
            <a:endParaRPr lang="en-US" sz="3600" dirty="0">
              <a:solidFill>
                <a:srgbClr val="C0000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12828" y="3286592"/>
            <a:ext cx="22493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</a:t>
            </a:r>
            <a:r>
              <a:rPr lang="zh-TW" altLang="en-US" sz="32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彼後 </a:t>
            </a:r>
            <a:r>
              <a:rPr lang="en-US" altLang="zh-TW" sz="32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1:13)</a:t>
            </a:r>
            <a:endParaRPr lang="en-US" sz="3200" dirty="0">
              <a:solidFill>
                <a:prstClr val="black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0927793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3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age result for burning wood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0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17984" y="291931"/>
            <a:ext cx="5227713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4BACC6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三</a:t>
            </a:r>
            <a:r>
              <a:rPr lang="en-US" altLang="zh-TW" sz="3400" dirty="0" smtClean="0">
                <a:solidFill>
                  <a:srgbClr val="4BACC6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</a:t>
            </a:r>
            <a:r>
              <a:rPr lang="zh-TW" altLang="en-US" sz="3400" dirty="0" smtClean="0">
                <a:solidFill>
                  <a:srgbClr val="4BACC6">
                    <a:lumMod val="50000"/>
                  </a:srgbClr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「妥協」 不是「委身」</a:t>
            </a:r>
            <a:endParaRPr lang="en-US" sz="3000" dirty="0">
              <a:solidFill>
                <a:srgbClr val="4BACC6">
                  <a:lumMod val="50000"/>
                </a:srgbClr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9541" y="1037888"/>
            <a:ext cx="8032968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「那兩個天使晚上到了所多瑪，羅得正在</a:t>
            </a:r>
            <a:endParaRPr lang="en-US" altLang="zh-TW" sz="3400" dirty="0" smtClean="0">
              <a:solidFill>
                <a:prstClr val="black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  <a:p>
            <a:r>
              <a:rPr lang="en-US" altLang="zh-TW" sz="3400" dirty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</a:t>
            </a:r>
            <a:r>
              <a:rPr lang="en-US" altLang="zh-TW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 </a:t>
            </a:r>
            <a:r>
              <a:rPr lang="zh-TW" altLang="en-US" sz="3400" dirty="0" smtClean="0">
                <a:solidFill>
                  <a:srgbClr val="C0000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城門口</a:t>
            </a:r>
            <a:r>
              <a:rPr lang="zh-TW" altLang="en-US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」 </a:t>
            </a:r>
            <a:r>
              <a:rPr lang="en-US" altLang="zh-TW" sz="3400" dirty="0" smtClean="0">
                <a:solidFill>
                  <a:prstClr val="black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(19:1)</a:t>
            </a:r>
            <a:endParaRPr lang="en-US" sz="3000" dirty="0">
              <a:solidFill>
                <a:prstClr val="black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67090" y="2176661"/>
            <a:ext cx="323678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作了當地官員？</a:t>
            </a:r>
            <a:endParaRPr lang="en-US" sz="30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45725" y="2176660"/>
            <a:ext cx="323678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騎牆派的信徒？</a:t>
            </a:r>
            <a:endParaRPr lang="en-US" sz="3000" dirty="0">
              <a:solidFill>
                <a:srgbClr val="002060"/>
              </a:solidFill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46046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Image result for world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1" y="2036609"/>
            <a:ext cx="2677432" cy="2677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Image result for hand 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12040"/>
            <a:ext cx="4395250" cy="3645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Image result for cross 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901" y="1371601"/>
            <a:ext cx="2619006" cy="3081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Image result for hand 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972194" y="3217859"/>
            <a:ext cx="4171806" cy="3645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86891" y="536775"/>
            <a:ext cx="48013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又想得到上帝的祝福</a:t>
            </a:r>
            <a:endParaRPr lang="en-US" altLang="zh-TW" sz="3600" dirty="0" smtClean="0">
              <a:solidFill>
                <a:prstClr val="black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3600" dirty="0" smtClean="0">
                <a:solidFill>
                  <a:prstClr val="black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又不願放棄世界的追求</a:t>
            </a:r>
            <a:endParaRPr lang="en-US" sz="3600" dirty="0">
              <a:solidFill>
                <a:prstClr val="black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8256877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racture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Image result for tiger wood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7085" y="0"/>
            <a:ext cx="923108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900058" y="457200"/>
            <a:ext cx="223651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沒有立場</a:t>
            </a:r>
            <a:endParaRPr lang="en-US" altLang="zh-TW" sz="40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4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缺乏原則</a:t>
            </a:r>
            <a:endParaRPr lang="en-US" altLang="zh-TW" sz="40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4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討人喜歡</a:t>
            </a:r>
            <a:endParaRPr lang="en-US" sz="4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79896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lot in sod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2794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Picture 2" descr="Image result for short cut in lif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467600" y="2741631"/>
            <a:ext cx="954107" cy="137473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5000" dirty="0" smtClean="0">
                <a:solidFill>
                  <a:srgbClr val="C00000"/>
                </a:solidFill>
                <a:latin typeface="華康POP2體 Std W9" panose="040B0900000000000000" pitchFamily="82" charset="-120"/>
                <a:ea typeface="華康POP2體 Std W9" panose="040B0900000000000000" pitchFamily="82" charset="-120"/>
              </a:rPr>
              <a:t>捷徑</a:t>
            </a:r>
            <a:endParaRPr lang="en-US" sz="5000" dirty="0">
              <a:solidFill>
                <a:srgbClr val="C00000"/>
              </a:solidFill>
              <a:latin typeface="華康POP2體 Std W9" panose="040B0900000000000000" pitchFamily="82" charset="-120"/>
              <a:ea typeface="華康POP2體 Std W9" panose="040B09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18000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Image result for lot in sod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" y="0"/>
            <a:ext cx="914245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5025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Image result for j wilbur chapm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918" y="347890"/>
            <a:ext cx="2152196" cy="2898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80377" y="2661121"/>
            <a:ext cx="33245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J. Wilbur Chapman</a:t>
            </a:r>
            <a:endParaRPr lang="en-US" sz="32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52057" y="347890"/>
            <a:ext cx="5852884" cy="21852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不是船在水裡面，而是</a:t>
            </a:r>
            <a:r>
              <a:rPr lang="zh-TW" altLang="en-US" sz="3400" dirty="0" smtClean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水在船</a:t>
            </a:r>
            <a:endParaRPr lang="en-US" altLang="zh-TW" sz="3400" dirty="0" smtClean="0">
              <a:solidFill>
                <a:srgbClr val="C0000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3400" dirty="0" smtClean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裡面</a:t>
            </a:r>
            <a:r>
              <a:rPr lang="zh-TW" altLang="en-US" sz="34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才使船下沉；同樣，不是</a:t>
            </a:r>
            <a:endParaRPr lang="en-US" altLang="zh-TW" sz="3400" dirty="0" smtClean="0">
              <a:solidFill>
                <a:srgbClr val="00206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34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基督徒在世界，而是</a:t>
            </a:r>
            <a:r>
              <a:rPr lang="zh-TW" altLang="en-US" sz="3400" dirty="0" smtClean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世界在基</a:t>
            </a:r>
            <a:endParaRPr lang="en-US" altLang="zh-TW" sz="3400" dirty="0" smtClean="0">
              <a:solidFill>
                <a:srgbClr val="C0000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  <a:p>
            <a:r>
              <a:rPr lang="zh-TW" altLang="en-US" sz="3400" dirty="0" smtClean="0">
                <a:solidFill>
                  <a:srgbClr val="C0000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督徒裡面</a:t>
            </a:r>
            <a:r>
              <a:rPr lang="zh-TW" altLang="en-US" sz="3400" dirty="0" smtClean="0">
                <a:solidFill>
                  <a:srgbClr val="002060"/>
                </a:solidFill>
                <a:latin typeface="華康魏碑體 Std W7" panose="03000700000000000000" pitchFamily="66" charset="-120"/>
                <a:ea typeface="華康魏碑體 Std W7" panose="03000700000000000000" pitchFamily="66" charset="-120"/>
              </a:rPr>
              <a:t>而造成了生命的危機</a:t>
            </a:r>
            <a:endParaRPr lang="en-US" altLang="zh-TW" sz="3400" dirty="0" smtClean="0">
              <a:solidFill>
                <a:srgbClr val="002060"/>
              </a:solidFill>
              <a:latin typeface="華康魏碑體 Std W7" panose="03000700000000000000" pitchFamily="66" charset="-120"/>
              <a:ea typeface="華康魏碑體 Std W7" panose="03000700000000000000" pitchFamily="66" charset="-120"/>
            </a:endParaRPr>
          </a:p>
        </p:txBody>
      </p:sp>
      <p:pic>
        <p:nvPicPr>
          <p:cNvPr id="1026" name="Picture 2" descr="Image result for sinking boat clipart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8288" y="3548741"/>
            <a:ext cx="3339646" cy="333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/>
          <p:cNvSpPr/>
          <p:nvPr/>
        </p:nvSpPr>
        <p:spPr>
          <a:xfrm>
            <a:off x="3858760" y="6197600"/>
            <a:ext cx="2774270" cy="660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67574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lot in the bibl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46"/>
          <a:stretch/>
        </p:blipFill>
        <p:spPr bwMode="auto">
          <a:xfrm>
            <a:off x="1059545" y="973049"/>
            <a:ext cx="7111999" cy="5632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02137" y="270410"/>
            <a:ext cx="855394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400" dirty="0" smtClean="0">
                <a:solidFill>
                  <a:prstClr val="white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「為惡人淫行憂傷的</a:t>
            </a:r>
            <a:r>
              <a:rPr lang="zh-TW" altLang="en-US" sz="3400" u="sng" dirty="0" smtClean="0">
                <a:solidFill>
                  <a:prstClr val="white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義人羅得</a:t>
            </a:r>
            <a:r>
              <a:rPr lang="en-US" altLang="zh-TW" sz="3400" dirty="0" smtClean="0">
                <a:solidFill>
                  <a:prstClr val="white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...</a:t>
            </a:r>
            <a:r>
              <a:rPr lang="zh-TW" altLang="en-US" sz="3400" dirty="0" smtClean="0">
                <a:solidFill>
                  <a:prstClr val="white"/>
                </a:solidFill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」</a:t>
            </a:r>
            <a:r>
              <a:rPr lang="en-US" altLang="zh-TW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 (</a:t>
            </a:r>
            <a:r>
              <a:rPr lang="zh-TW" alt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彼後 </a:t>
            </a:r>
            <a:r>
              <a:rPr lang="en-US" altLang="zh-TW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9" panose="020B0900000000000000" pitchFamily="34" charset="-120"/>
                <a:ea typeface="華康黑體 Std W9" panose="020B0900000000000000" pitchFamily="34" charset="-120"/>
              </a:rPr>
              <a:t>2:7)</a:t>
            </a:r>
            <a:endParaRPr lang="en-US" altLang="zh-TW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9" panose="020B0900000000000000" pitchFamily="34" charset="-120"/>
              <a:ea typeface="華康黑體 Std W9" panose="020B09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63339566"/>
      </p:ext>
    </p:extLst>
  </p:cSld>
  <p:clrMapOvr>
    <a:masterClrMapping/>
  </p:clrMapOvr>
  <p:transition xmlns:p14="http://schemas.microsoft.com/office/powerpoint/2010/main" spd="slow">
    <p:strips dir="r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Image result for passing through fire bib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35463" y="213360"/>
            <a:ext cx="467307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抖抖體 Std W5" panose="040B0500000000000000" pitchFamily="82" charset="-120"/>
                <a:ea typeface="華康抖抖體 Std W5" panose="040B0500000000000000" pitchFamily="82" charset="-120"/>
                <a:cs typeface="文鼎荊棘體" panose="02010609010101010101" pitchFamily="49" charset="-120"/>
              </a:rPr>
              <a:t>僅僅得救的信徒</a:t>
            </a:r>
            <a:endParaRPr lang="en-US" sz="5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抖抖體 Std W5" panose="040B0500000000000000" pitchFamily="82" charset="-120"/>
              <a:ea typeface="華康抖抖體 Std W5" panose="040B0500000000000000" pitchFamily="82" charset="-120"/>
              <a:cs typeface="文鼎荊棘體" panose="02010609010101010101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0758933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crush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15983</TotalTime>
  <Words>783</Words>
  <Application>Microsoft Macintosh PowerPoint</Application>
  <PresentationFormat>On-screen Show (4:3)</PresentationFormat>
  <Paragraphs>77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28</vt:i4>
      </vt:variant>
    </vt:vector>
  </HeadingPairs>
  <TitlesOfParts>
    <vt:vector size="43" baseType="lpstr">
      <vt:lpstr>微軟正黑體</vt:lpstr>
      <vt:lpstr>Calibri Light</vt:lpstr>
      <vt:lpstr>Sprint SF</vt:lpstr>
      <vt:lpstr>Segoe Script</vt:lpstr>
      <vt:lpstr>Jagger SF</vt:lpstr>
      <vt:lpstr>Century Gothic</vt:lpstr>
      <vt:lpstr>Calibri</vt:lpstr>
      <vt:lpstr>Wingdings 2</vt:lpstr>
      <vt:lpstr>文鼎荊棘體</vt:lpstr>
      <vt:lpstr>Franklin Gothic Book</vt:lpstr>
      <vt:lpstr>A770-Roman</vt:lpstr>
      <vt:lpstr>Franklin Gothic Medium</vt:lpstr>
      <vt:lpstr>2_Office Theme</vt:lpstr>
      <vt:lpstr>2_Custom Design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Balex</dc:creator>
  <cp:lastModifiedBy>Elan Chen</cp:lastModifiedBy>
  <cp:revision>580</cp:revision>
  <dcterms:created xsi:type="dcterms:W3CDTF">2014-05-08T21:19:49Z</dcterms:created>
  <dcterms:modified xsi:type="dcterms:W3CDTF">2016-09-12T16:00:30Z</dcterms:modified>
</cp:coreProperties>
</file>