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32" r:id="rId2"/>
    <p:sldMasterId id="2147483756" r:id="rId3"/>
    <p:sldMasterId id="2147483769" r:id="rId4"/>
    <p:sldMasterId id="2147483781" r:id="rId5"/>
    <p:sldMasterId id="2147483793" r:id="rId6"/>
  </p:sldMasterIdLst>
  <p:notesMasterIdLst>
    <p:notesMasterId r:id="rId53"/>
  </p:notesMasterIdLst>
  <p:sldIdLst>
    <p:sldId id="256" r:id="rId7"/>
    <p:sldId id="259" r:id="rId8"/>
    <p:sldId id="260" r:id="rId9"/>
    <p:sldId id="717" r:id="rId10"/>
    <p:sldId id="706" r:id="rId11"/>
    <p:sldId id="724" r:id="rId12"/>
    <p:sldId id="725" r:id="rId13"/>
    <p:sldId id="726" r:id="rId14"/>
    <p:sldId id="731" r:id="rId15"/>
    <p:sldId id="732" r:id="rId16"/>
    <p:sldId id="327" r:id="rId17"/>
    <p:sldId id="737" r:id="rId18"/>
    <p:sldId id="738" r:id="rId19"/>
    <p:sldId id="739" r:id="rId20"/>
    <p:sldId id="740" r:id="rId21"/>
    <p:sldId id="741" r:id="rId22"/>
    <p:sldId id="742" r:id="rId23"/>
    <p:sldId id="743" r:id="rId24"/>
    <p:sldId id="744" r:id="rId25"/>
    <p:sldId id="745" r:id="rId26"/>
    <p:sldId id="746" r:id="rId27"/>
    <p:sldId id="747" r:id="rId28"/>
    <p:sldId id="748" r:id="rId29"/>
    <p:sldId id="749" r:id="rId30"/>
    <p:sldId id="750" r:id="rId31"/>
    <p:sldId id="751" r:id="rId32"/>
    <p:sldId id="752" r:id="rId33"/>
    <p:sldId id="753" r:id="rId34"/>
    <p:sldId id="754" r:id="rId35"/>
    <p:sldId id="755" r:id="rId36"/>
    <p:sldId id="756" r:id="rId37"/>
    <p:sldId id="757" r:id="rId38"/>
    <p:sldId id="758" r:id="rId39"/>
    <p:sldId id="759" r:id="rId40"/>
    <p:sldId id="760" r:id="rId41"/>
    <p:sldId id="761" r:id="rId42"/>
    <p:sldId id="762" r:id="rId43"/>
    <p:sldId id="763" r:id="rId44"/>
    <p:sldId id="728" r:id="rId45"/>
    <p:sldId id="295" r:id="rId46"/>
    <p:sldId id="736" r:id="rId47"/>
    <p:sldId id="733" r:id="rId48"/>
    <p:sldId id="734" r:id="rId49"/>
    <p:sldId id="735" r:id="rId50"/>
    <p:sldId id="297" r:id="rId51"/>
    <p:sldId id="690" r:id="rId52"/>
  </p:sldIdLst>
  <p:sldSz cx="9144000" cy="6858000" type="screen4x3"/>
  <p:notesSz cx="6858000" cy="9144000"/>
  <p:embeddedFontLst>
    <p:embeddedFont>
      <p:font typeface="文鼎圓立體" panose="02010609010101010101" pitchFamily="49" charset="-120"/>
      <p:regular r:id="rId54"/>
    </p:embeddedFont>
    <p:embeddedFont>
      <p:font typeface="Calibri Light" panose="020F0302020204030204" pitchFamily="34" charset="0"/>
      <p:regular r:id="rId55"/>
      <p:italic r:id="rId56"/>
    </p:embeddedFont>
    <p:embeddedFont>
      <p:font typeface="Monotype Corsiva" panose="03010101010201010101" pitchFamily="66" charset="0"/>
      <p:italic r:id="rId57"/>
    </p:embeddedFont>
    <p:embeddedFont>
      <p:font typeface="Wingdings 2" panose="05020102010507070707" pitchFamily="18" charset="2"/>
      <p:regular r:id="rId58"/>
    </p:embeddedFont>
    <p:embeddedFont>
      <p:font typeface="Accord Heavy SF" panose="020BE200000000000000" pitchFamily="34" charset="0"/>
      <p:bold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Franklin Gothic Book" panose="020B0503020102020204" pitchFamily="34" charset="0"/>
      <p:regular r:id="rId64"/>
      <p:italic r:id="rId65"/>
    </p:embeddedFont>
    <p:embeddedFont>
      <p:font typeface="Franklin Gothic Medium" panose="020B0603020102020204" pitchFamily="34" charset="0"/>
      <p:regular r:id="rId66"/>
      <p:italic r:id="rId67"/>
    </p:embeddedFont>
    <p:embeddedFont>
      <p:font typeface="SimSun" panose="02010600030101010101" pitchFamily="2" charset="-122"/>
      <p:regular r:id="rId68"/>
    </p:embeddedFont>
    <p:embeddedFont>
      <p:font typeface="微軟正黑體" panose="020B0604030504040204" pitchFamily="34" charset="-120"/>
      <p:regular r:id="rId69"/>
      <p:bold r:id="rId70"/>
    </p:embeddedFont>
    <p:embeddedFont>
      <p:font typeface="Sprint SF" pitchFamily="2" charset="0"/>
      <p:regular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A20000"/>
    <a:srgbClr val="7A0000"/>
    <a:srgbClr val="C00000"/>
    <a:srgbClr val="0000CC"/>
    <a:srgbClr val="700000"/>
    <a:srgbClr val="FFFFFF"/>
    <a:srgbClr val="FF00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2" autoAdjust="0"/>
    <p:restoredTop sz="94622" autoAdjust="0"/>
  </p:normalViewPr>
  <p:slideViewPr>
    <p:cSldViewPr>
      <p:cViewPr varScale="1">
        <p:scale>
          <a:sx n="66" d="100"/>
          <a:sy n="66" d="100"/>
        </p:scale>
        <p:origin x="13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7" Type="http://schemas.openxmlformats.org/officeDocument/2006/relationships/slide" Target="slides/slide1.xml"/><Relationship Id="rId71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Balex\Desktop\Tri-Valley\Financial%20CCIC,%20TV\Chart%20New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2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val>
            <c:numRef>
              <c:f>Sheet1!$A$3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ser>
          <c:idx val="2"/>
          <c:order val="2"/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val>
            <c:numRef>
              <c:f>Sheet1!$A$4</c:f>
              <c:numCache>
                <c:formatCode>General</c:formatCode>
                <c:ptCount val="1"/>
                <c:pt idx="0">
                  <c:v>12.4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322446776"/>
        <c:axId val="322443640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gradFill rotWithShape="1">
                    <a:gsLst>
                      <a:gs pos="0">
                        <a:schemeClr val="accent1">
                          <a:shade val="51000"/>
                          <a:satMod val="130000"/>
                        </a:schemeClr>
                      </a:gs>
                      <a:gs pos="80000">
                        <a:schemeClr val="accent1">
                          <a:shade val="93000"/>
                          <a:satMod val="130000"/>
                        </a:schemeClr>
                      </a:gs>
                      <a:gs pos="100000">
                        <a:schemeClr val="accent1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Pt>
                  <c:idx val="0"/>
                  <c:invertIfNegative val="0"/>
                  <c:bubble3D val="0"/>
                  <c:explosion val="6"/>
                </c:dPt>
                <c:dPt>
                  <c:idx val="1"/>
                  <c:invertIfNegative val="0"/>
                  <c:bubble3D val="0"/>
                  <c:explosion val="11"/>
                </c:dPt>
                <c:dPt>
                  <c:idx val="2"/>
                  <c:invertIfNegative val="0"/>
                  <c:bubble3D val="0"/>
                  <c:explosion val="3"/>
                </c:dPt>
                <c:dPt>
                  <c:idx val="3"/>
                  <c:invertIfNegative val="0"/>
                  <c:bubble3D val="0"/>
                  <c:explosion val="4"/>
                </c:dPt>
                <c:val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  <c15:filteredBarSeries>
              <c15:ser>
                <c:idx val="3"/>
                <c:order val="3"/>
                <c:spPr>
                  <a:gradFill rotWithShape="1">
                    <a:gsLst>
                      <a:gs pos="0">
                        <a:schemeClr val="accent4">
                          <a:shade val="51000"/>
                          <a:satMod val="130000"/>
                        </a:schemeClr>
                      </a:gs>
                      <a:gs pos="80000">
                        <a:schemeClr val="accent4">
                          <a:shade val="93000"/>
                          <a:satMod val="130000"/>
                        </a:schemeClr>
                      </a:gs>
                      <a:gs pos="100000">
                        <a:schemeClr val="accent4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Sheet1!$A$5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</c:ext>
        </c:extLst>
      </c:bar3DChart>
      <c:catAx>
        <c:axId val="322446776"/>
        <c:scaling>
          <c:orientation val="minMax"/>
        </c:scaling>
        <c:delete val="1"/>
        <c:axPos val="b"/>
        <c:majorTickMark val="none"/>
        <c:minorTickMark val="none"/>
        <c:tickLblPos val="nextTo"/>
        <c:crossAx val="322443640"/>
        <c:crosses val="autoZero"/>
        <c:auto val="1"/>
        <c:lblAlgn val="ctr"/>
        <c:lblOffset val="100"/>
        <c:noMultiLvlLbl val="0"/>
      </c:catAx>
      <c:valAx>
        <c:axId val="322443640"/>
        <c:scaling>
          <c:orientation val="minMax"/>
        </c:scaling>
        <c:delete val="0"/>
        <c:axPos val="l"/>
        <c:majorGridlines>
          <c:spPr>
            <a:ln w="381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46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21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34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19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779656-1514-4CF7-AA69-AF743F790C1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779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779656-1514-4CF7-AA69-AF743F790C1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779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45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1813-3BEA-449E-97DD-CAA111FF5BA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69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9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F86C-B13E-4F23-AE94-BDAC843DABBF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8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152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334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757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6551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71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276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3072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91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493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2468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171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4722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6284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3940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2912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8576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636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9434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036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630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291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67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516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39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69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706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9879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121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236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3567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737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9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5E51DD-4549-457B-A712-F5CE967B2696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38CAC8-88FB-4385-8604-3F75EA8B8E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91D87-8A4E-42AF-BA89-A6BEC2EE18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B724A-258F-4719-BE3D-CAF15AA60B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5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EC323-A126-4424-A7B8-853C673A41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0369A-D4EE-46D1-B65B-7DAE66A84D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5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79171-CDA8-4EC6-8CE1-2B5079BFE9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03A2E-DD1F-4D5E-B2B0-6C432F38C2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2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53.emf"/><Relationship Id="rId4" Type="http://schemas.openxmlformats.org/officeDocument/2006/relationships/oleObject" Target="file:///C:\public\&#20171;&#32057;&#26032;&#26379;&#21451;.ppt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048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圓體 Std W8" pitchFamily="50" charset="-120"/>
                <a:ea typeface="華康圓體 Std W8" pitchFamily="50" charset="-120"/>
              </a:rPr>
              <a:t>主日崇拜</a:t>
            </a:r>
            <a:endParaRPr lang="en-US" altLang="zh-TW" sz="4000" dirty="0" smtClean="0">
              <a:solidFill>
                <a:srgbClr val="002060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20536" y="366354"/>
            <a:ext cx="34932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10</a:t>
            </a:r>
            <a:r>
              <a:rPr lang="zh-TW" altLang="en-US" sz="3200" dirty="0" smtClean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200" dirty="0" smtClean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23</a:t>
            </a:r>
            <a:r>
              <a:rPr lang="zh-TW" altLang="en-US" sz="3200" dirty="0" smtClean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200" dirty="0" smtClean="0">
                <a:solidFill>
                  <a:srgbClr val="002060"/>
                </a:solidFill>
                <a:latin typeface="Sprint SF" pitchFamily="2" charset="0"/>
                <a:ea typeface="華康雅藝體 Std W6" pitchFamily="82" charset="-120"/>
              </a:rPr>
              <a:t>2016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1734" y="6073914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關</a:t>
            </a:r>
            <a:r>
              <a:rPr lang="zh-CN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閉</a:t>
            </a:r>
            <a:r>
              <a:rPr lang="zh-TW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手機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22743" y="5410200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安靜默禱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1201" y="1419135"/>
            <a:ext cx="80517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4200"/>
              </a:lnSpc>
            </a:pPr>
            <a:r>
              <a:rPr lang="zh-TW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知道你的行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為、勞碌、忍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耐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endParaRPr lang="en-US" altLang="zh-TW" sz="4000" dirty="0" smtClean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pPr algn="just">
              <a:lnSpc>
                <a:spcPts val="4200"/>
              </a:lnSpc>
            </a:pPr>
            <a:r>
              <a:rPr lang="zh-TW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然而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我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要責備你，就是你把起初的愛心離棄了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...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	       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啟</a:t>
            </a:r>
            <a:r>
              <a:rPr lang="zh-CN" altLang="en-US" sz="28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示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錄</a:t>
            </a:r>
            <a:r>
              <a:rPr lang="zh-SG" altLang="en-US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2</a:t>
            </a:r>
            <a:r>
              <a:rPr lang="en-US" altLang="zh-SG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:2-5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)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  </a:t>
            </a:r>
          </a:p>
          <a:p>
            <a:pPr>
              <a:lnSpc>
                <a:spcPts val="4200"/>
              </a:lnSpc>
            </a:pPr>
            <a:r>
              <a:rPr lang="en-US" altLang="zh-CN" sz="4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                     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 </a:t>
            </a:r>
            <a:endParaRPr lang="en-US" altLang="zh-CN" sz="4000" dirty="0" smtClean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4384834"/>
            <a:ext cx="3472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序樂：麥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鳳</a:t>
            </a:r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玲</a:t>
            </a:r>
            <a:r>
              <a:rPr lang="zh-CN" altLang="en-US" sz="32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lang="zh-CN" altLang="en-US" sz="28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姊妹</a:t>
            </a:r>
            <a:endParaRPr lang="en-US" altLang="zh-TW" sz="2800" dirty="0" smtClean="0">
              <a:solidFill>
                <a:schemeClr val="accent6">
                  <a:lumMod val="50000"/>
                </a:schemeClr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7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76200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宣召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3602503"/>
            <a:ext cx="3451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司會：陳 岩</a:t>
            </a:r>
            <a:r>
              <a:rPr lang="zh-CN" altLang="en-US" sz="36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 </a:t>
            </a:r>
            <a:r>
              <a:rPr lang="zh-TW" altLang="en-US" sz="28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altLang="zh-TW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461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90800" y="3602503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領詩：傅</a:t>
            </a:r>
            <a:r>
              <a:rPr lang="zh-TW" altLang="en-US" sz="36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玉</a:t>
            </a:r>
            <a:r>
              <a:rPr lang="zh-TW" altLang="en-US" sz="36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雲</a:t>
            </a:r>
            <a:r>
              <a:rPr lang="zh-CN" altLang="en-US" sz="36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  </a:t>
            </a:r>
            <a:r>
              <a:rPr lang="zh-TW" altLang="en-US" sz="2800" dirty="0" smtClean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姊妹</a:t>
            </a:r>
            <a:endParaRPr lang="en-US" altLang="zh-TW" sz="28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76200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會眾唱詩</a:t>
            </a:r>
            <a:endParaRPr lang="en-US" sz="44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80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uponthisrock.com/images/ppbacks/woodfishcross.jpg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0"/>
            <a:ext cx="81534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800" dirty="0">
                <a:solidFill>
                  <a:srgbClr val="0070C0"/>
                </a:solidFill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  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請翻開座位前的聖詩本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</a:t>
            </a:r>
            <a:endParaRPr lang="en-US" altLang="zh-TW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4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>
              <a:defRPr/>
            </a:pP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第 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226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首  </a:t>
            </a:r>
            <a:endParaRPr lang="en-US" altLang="zh-CN" sz="4000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>
              <a:defRPr/>
            </a:pPr>
            <a:r>
              <a:rPr lang="zh-CN" altLang="en-US" sz="4000" dirty="0" smtClean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r>
              <a:rPr lang="zh-TW" altLang="en-US" sz="4000" u="sng" dirty="0" smtClean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萬</a:t>
            </a:r>
            <a:r>
              <a:rPr lang="zh-TW" altLang="en-US" sz="4000" u="sng" dirty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福恩</a:t>
            </a:r>
            <a:r>
              <a:rPr lang="zh-TW" altLang="en-US" sz="4000" u="sng" dirty="0" smtClean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源</a:t>
            </a:r>
            <a:r>
              <a:rPr lang="zh-CN" altLang="en-US" sz="3600" dirty="0" smtClean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6005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uponthisrock.com/images/ppbacks/woodfishcross.jpg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0"/>
            <a:ext cx="815340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800" dirty="0">
                <a:solidFill>
                  <a:srgbClr val="0070C0"/>
                </a:solidFill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  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請翻開座位前的聖詩本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 </a:t>
            </a:r>
            <a:endParaRPr lang="en-US" altLang="zh-TW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40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第 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255 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首  </a:t>
            </a:r>
            <a:endParaRPr lang="en-US" altLang="zh-CN" sz="4000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  <a:cs typeface="Times New Roman"/>
              <a:sym typeface="Wingdings"/>
            </a:endParaRPr>
          </a:p>
          <a:p>
            <a:pPr algn="ctr">
              <a:defRPr/>
            </a:pPr>
            <a:r>
              <a:rPr lang="zh-CN" altLang="en-US" sz="4000" dirty="0" smtClean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r>
              <a:rPr lang="zh-TW" altLang="en-US" sz="4000" u="sng" dirty="0" smtClean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懇</a:t>
            </a:r>
            <a:r>
              <a:rPr lang="zh-TW" altLang="en-US" sz="4000" u="sng" dirty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求聖父來</a:t>
            </a:r>
            <a:r>
              <a:rPr lang="zh-TW" altLang="en-US" sz="4000" u="sng" dirty="0" smtClean="0">
                <a:solidFill>
                  <a:srgbClr val="FFFF99"/>
                </a:solidFill>
                <a:effectLst>
                  <a:glow rad="139700">
                    <a:srgbClr val="C6542D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/>
              </a:rPr>
              <a:t>臨</a:t>
            </a:r>
            <a:r>
              <a:rPr lang="zh-CN" altLang="en-US" sz="3600" dirty="0" smtClean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cs typeface="Times New Roman"/>
                <a:sym typeface="Wingdings"/>
              </a:rPr>
              <a:t></a:t>
            </a:r>
            <a:endParaRPr lang="en-US" altLang="zh-TW" sz="34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3026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Image result for submission to go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420" y="121146"/>
            <a:ext cx="88395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荒涼悽慘，在曠野地方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在悲傷中我多年遊蕩，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饑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寒交迫又充滿驚慌，我要起來回家。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舉步回家，心靈滿憂傷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見父面，我何等渴望，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只望待我像奴僕一樣，我要起來回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家。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33800" y="3581400"/>
            <a:ext cx="57062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回到我父的美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到我父的美家。</a:t>
            </a:r>
          </a:p>
          <a:p>
            <a:endParaRPr lang="zh-CN" altLang="en-US" sz="32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420" y="6015395"/>
            <a:ext cx="25058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SG" altLang="en-US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浪</a:t>
            </a:r>
            <a:r>
              <a:rPr lang="zh-SG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子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itchFamily="18" charset="-120"/>
              </a:rPr>
              <a:t>】  </a:t>
            </a:r>
            <a:r>
              <a:rPr lang="en-US" altLang="zh-TW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1/3</a:t>
            </a:r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992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Image result for submission to go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420" y="121146"/>
            <a:ext cx="88395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為何我在這裏等滅亡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？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無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人愛顧無人肯幫忙；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父家有蔭庇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所糧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滿倉，我要起來回家。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以往罪過，我深切痛悔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再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稱兒子，我實在不配，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望父赦免，接受我歸回，我要起來回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家。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0" y="3568700"/>
            <a:ext cx="57062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回到我父的美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到我父的美家。</a:t>
            </a:r>
          </a:p>
          <a:p>
            <a:endParaRPr lang="zh-CN" altLang="en-US" sz="32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420" y="6015395"/>
            <a:ext cx="25058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SG" altLang="en-US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浪</a:t>
            </a:r>
            <a:r>
              <a:rPr lang="zh-SG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子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itchFamily="18" charset="-120"/>
              </a:rPr>
              <a:t>】  </a:t>
            </a:r>
            <a:r>
              <a:rPr lang="en-US" altLang="zh-TW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/3</a:t>
            </a:r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71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Image result for submission to go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420" y="121146"/>
            <a:ext cx="88395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以前我生命何等美好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現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在已失去一切財寶，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雖我走錯，心無限懊惱，我要起來回家。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微聲說道：「主愛永不改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雖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然你曾踐踏主慈愛。」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黑夜漸深，不要再等待，我要起來回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家。</a:t>
            </a:r>
            <a:endParaRPr lang="en-US" altLang="zh-TW" sz="3400" dirty="0" smtClean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0" y="3568700"/>
            <a:ext cx="57062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回到我父的美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美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到我父的美家，</a:t>
            </a:r>
          </a:p>
          <a:p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我要起來回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回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到我父的美家。</a:t>
            </a:r>
          </a:p>
          <a:p>
            <a:endParaRPr lang="zh-CN" altLang="en-US" sz="32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420" y="6015395"/>
            <a:ext cx="25058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SG" altLang="en-US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浪</a:t>
            </a:r>
            <a:r>
              <a:rPr lang="zh-SG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子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itchFamily="18" charset="-120"/>
              </a:rPr>
              <a:t>】  </a:t>
            </a:r>
            <a:r>
              <a:rPr lang="en-US" altLang="zh-TW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3/3</a:t>
            </a:r>
            <a:endParaRPr lang="en-US" sz="2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32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ly spir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3" r="-476"/>
          <a:stretch/>
        </p:blipFill>
        <p:spPr bwMode="auto">
          <a:xfrm>
            <a:off x="0" y="0"/>
            <a:ext cx="9260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oly spir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2780" r="52591" b="21063"/>
          <a:stretch/>
        </p:blipFill>
        <p:spPr bwMode="auto">
          <a:xfrm>
            <a:off x="5950855" y="4427893"/>
            <a:ext cx="3164115" cy="268514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-152400"/>
            <a:ext cx="8708571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  <a:cs typeface="Times New Roman" panose="02020603050405020304" pitchFamily="18" charset="0"/>
              </a:rPr>
              <a:t> </a:t>
            </a: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聖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靈如風，無所不在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溫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暖傷痛的心靈；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聖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靈如火焰，降在我身上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洗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淨一切的不義；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聖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靈如水，流進我心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滿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足飢渴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的靈；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聖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靈如鴿子，溫柔的聲音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38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順</a:t>
            </a:r>
            <a:r>
              <a:rPr lang="zh-TW" altLang="en-US" sz="38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服和愛的安慰。</a:t>
            </a:r>
            <a:endParaRPr lang="en-US" sz="38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en-US" sz="33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  <a:cs typeface="Times New Roman" panose="02020603050405020304" pitchFamily="18" charset="0"/>
              </a:rPr>
              <a:t> </a:t>
            </a:r>
            <a:endParaRPr lang="en-US" sz="33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3428" y="5684207"/>
            <a:ext cx="24978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【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聖靈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】  1/2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023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ly spir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3" r="-476"/>
          <a:stretch/>
        </p:blipFill>
        <p:spPr bwMode="auto">
          <a:xfrm>
            <a:off x="0" y="0"/>
            <a:ext cx="9260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oly spir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2780" r="52591" b="21063"/>
          <a:stretch/>
        </p:blipFill>
        <p:spPr bwMode="auto">
          <a:xfrm>
            <a:off x="5950855" y="4427893"/>
            <a:ext cx="3164115" cy="268514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-152400"/>
            <a:ext cx="87085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  <a:cs typeface="Times New Roman" panose="02020603050405020304" pitchFamily="18" charset="0"/>
              </a:rPr>
              <a:t> </a:t>
            </a:r>
          </a:p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祢是訓誨師，改變我生命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40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為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罪我責備自己；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祢是保惠師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，祢來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引導我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40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帶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領我進入耶穌裡。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祢是訓誨師，改變我生命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40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為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義到父那裡去；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祢是保惠師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，祢來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引導我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，</a:t>
            </a:r>
            <a:endParaRPr lang="en-US" altLang="zh-TW" sz="4000" dirty="0" smtClean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帶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  <a:cs typeface="Times New Roman" panose="02020603050405020304" pitchFamily="18" charset="0"/>
              </a:rPr>
              <a:t>領我進入永生裡。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3428" y="5684207"/>
            <a:ext cx="24978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【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聖靈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】  2/2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671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mitchurch.org.uk/clientimages/sampleheartlight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 bwMode="auto">
          <a:xfrm>
            <a:off x="0" y="0"/>
            <a:ext cx="9144000" cy="68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" y="990600"/>
            <a:ext cx="91440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使我不再完整如故，惟願生命在我有出路；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將我種下，直到復活的萌芽，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結成滿穗，一粒擴增百倍。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我聽主一次次呼召，今願跟隨我主的腳步， </a:t>
            </a:r>
          </a:p>
          <a:p>
            <a:pPr algn="ctr"/>
            <a:r>
              <a:rPr lang="zh-TW" altLang="en-US" sz="3200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使我不再完整如故，惟願生命在我有出路。</a:t>
            </a:r>
            <a:r>
              <a:rPr lang="zh-TW" altLang="en-US" sz="315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　</a:t>
            </a:r>
          </a:p>
          <a:p>
            <a:pPr algn="ctr"/>
            <a:endParaRPr lang="zh-TW" altLang="en-US" sz="315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8538" y="177225"/>
            <a:ext cx="4198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zh-TW" altLang="en-US" sz="3200" u="sng" dirty="0">
                <a:solidFill>
                  <a:schemeClr val="bg1"/>
                </a:solidFill>
                <a:effectLst>
                  <a:glow rad="1270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我們是一粒粒麥子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endParaRPr lang="en-US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2220805"/>
            <a:ext cx="6721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路</a:t>
            </a:r>
            <a:r>
              <a:rPr lang="zh-CN" altLang="en-US" sz="4000" dirty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加福</a:t>
            </a:r>
            <a:r>
              <a:rPr lang="zh-CN" altLang="en-US" sz="40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音</a:t>
            </a:r>
            <a:r>
              <a:rPr lang="zh-TW" altLang="en-US" sz="4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CN" sz="3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15:25-32</a:t>
            </a:r>
            <a:endParaRPr lang="en-US" altLang="zh-CN" sz="3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738426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請翻閱座位前的聖經</a:t>
            </a:r>
            <a:endParaRPr lang="en-US" sz="5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6598" y="1600200"/>
            <a:ext cx="3272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新約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第 </a:t>
            </a:r>
            <a:r>
              <a:rPr lang="en-US" altLang="zh-CN" sz="4000" u="sng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89</a:t>
            </a:r>
            <a:r>
              <a:rPr lang="zh-CN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頁</a:t>
            </a:r>
            <a:endParaRPr lang="en-US" sz="4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6389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sharefaith.com/images/3/1341334276774_23/slide-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7920" y="3044279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兩類浪子</a:t>
            </a:r>
            <a:r>
              <a:rPr lang="en-US" altLang="zh-TW" sz="50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50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7520" y="3906053"/>
            <a:ext cx="2898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15:11-32)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" y="647544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" y="1195812"/>
            <a:ext cx="2970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10/23/2016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" y="5813904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973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59" y="566961"/>
            <a:ext cx="4314827" cy="526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55886" y="832756"/>
            <a:ext cx="454483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世上最精彩的短篇故事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是福</a:t>
            </a:r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音中的福音</a:t>
            </a:r>
            <a:endParaRPr lang="en-US" altLang="zh-TW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</a:t>
            </a:r>
          </a:p>
          <a:p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</a:t>
            </a:r>
            <a:r>
              <a:rPr lang="zh-TW" altLang="zh-TW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～</a:t>
            </a:r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查</a:t>
            </a:r>
            <a:r>
              <a:rPr lang="zh-TW" altLang="en-US" sz="2800" dirty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爾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士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迪更斯</a:t>
            </a:r>
            <a:endParaRPr lang="en-US" sz="2800" dirty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55886" y="2857499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</a:t>
            </a:r>
            <a:endParaRPr lang="en-US" sz="2800" dirty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238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digal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7" y="1283916"/>
            <a:ext cx="8382079" cy="55740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687" y="145143"/>
            <a:ext cx="470834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11-24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 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小兒子的失落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25-32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 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大兒子的失落</a:t>
            </a:r>
            <a:endParaRPr lang="en-US" sz="3400" dirty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6807" y="145143"/>
            <a:ext cx="352853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「遠方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 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家中</a:t>
            </a:r>
            <a:r>
              <a:rPr lang="zh-TW" altLang="en-US" sz="34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6050" y="1935396"/>
            <a:ext cx="115929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稅吏</a:t>
            </a:r>
            <a:endParaRPr lang="en-US" sz="3800" dirty="0">
              <a:solidFill>
                <a:srgbClr val="ED7D31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4525" y="1935396"/>
            <a:ext cx="769441" cy="20415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ED7D31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法利賽人</a:t>
            </a:r>
            <a:endParaRPr lang="en-US" sz="3800" dirty="0">
              <a:solidFill>
                <a:srgbClr val="ED7D31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61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the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9" y="1255294"/>
            <a:ext cx="7747907" cy="560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3531" y="470410"/>
            <a:ext cx="380104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申命記 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21:16-17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3759" y="208799"/>
            <a:ext cx="251062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長子得雙份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幼子得一份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080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312" y="174171"/>
            <a:ext cx="58833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小兒子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「遠方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altLang="zh-TW" sz="3400" dirty="0" smtClean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0957" y="882876"/>
            <a:ext cx="73532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請把我「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應得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」的家業分給我 </a:t>
            </a:r>
            <a:r>
              <a:rPr lang="en-US" altLang="zh-TW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(12</a:t>
            </a:r>
            <a:r>
              <a:rPr lang="zh-TW" altLang="en-US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</p:txBody>
      </p:sp>
      <p:pic>
        <p:nvPicPr>
          <p:cNvPr id="4098" name="Picture 2" descr="Image result for self cente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61" y="1794777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334499">
            <a:off x="1526052" y="2251580"/>
            <a:ext cx="3529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I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962029">
            <a:off x="3465820" y="2148167"/>
            <a:ext cx="8791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Me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436621">
            <a:off x="1738001" y="3949533"/>
            <a:ext cx="8759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My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29" y="3956495"/>
            <a:ext cx="13676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anose="020BE200000000000000" pitchFamily="34" charset="0"/>
              </a:rPr>
              <a:t>Mine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anose="020BE200000000000000" pitchFamily="34" charset="0"/>
            </a:endParaRPr>
          </a:p>
        </p:txBody>
      </p:sp>
      <p:pic>
        <p:nvPicPr>
          <p:cNvPr id="4100" name="Picture 4" descr="Chained Heart by CalicoKitt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219" y="1600027"/>
            <a:ext cx="4088851" cy="425922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newborn bab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61" y="1792385"/>
            <a:ext cx="4285959" cy="335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free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7022" cy="574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286" y="5439879"/>
            <a:ext cx="890500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真正的自由不是無拘無束地做自己喜歡的事，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而是給自己機會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成為「該成為</a:t>
            </a:r>
            <a:r>
              <a:rPr lang="en-US" altLang="zh-TW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的人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567324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opportun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3980"/>
            <a:ext cx="9115889" cy="607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50748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self discip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68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1200" y="5602515"/>
            <a:ext cx="5743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Self–discipline (</a:t>
            </a:r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自律</a:t>
            </a:r>
            <a:r>
              <a:rPr lang="en-US" altLang="zh-TW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76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figure ska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09370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斷線風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154" y="32824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black"/>
                </a:solidFill>
                <a:latin typeface="華康少女文字 Std W7" panose="04000700000000000000" pitchFamily="82" charset="-120"/>
                <a:ea typeface="華康少女文字 Std W7" panose="04000700000000000000" pitchFamily="82" charset="-120"/>
              </a:rPr>
              <a:t>斷線風箏</a:t>
            </a:r>
            <a:endParaRPr lang="en-US" sz="6000" dirty="0">
              <a:solidFill>
                <a:prstClr val="black"/>
              </a:solidFill>
              <a:latin typeface="華康少女文字 Std W7" panose="04000700000000000000" pitchFamily="82" charset="-120"/>
              <a:ea typeface="華康少女文字 Std W7" panose="0400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334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171"/>
            <a:ext cx="9219152" cy="50292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6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4062" y="70338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我要起來到我父親那裡去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!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(18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878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prodigal s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/>
          <a:stretch/>
        </p:blipFill>
        <p:spPr bwMode="auto">
          <a:xfrm>
            <a:off x="0" y="0"/>
            <a:ext cx="91662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prodigal 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37" y="1327232"/>
            <a:ext cx="4564648" cy="344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336"/>
            <a:ext cx="5951622" cy="394618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2926" y="4074523"/>
            <a:ext cx="4465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第一幕   </a:t>
            </a:r>
            <a:r>
              <a:rPr lang="en-US" altLang="zh-TW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  <a:ea typeface="華康黑體 Std W7" panose="020B0700000000000000" pitchFamily="34" charset="-120"/>
              </a:rPr>
              <a:t>Sick of Home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926" y="4720854"/>
            <a:ext cx="2922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</a:t>
            </a:r>
            <a:r>
              <a:rPr lang="zh-TW" altLang="en-US" sz="36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幕   </a:t>
            </a:r>
            <a:r>
              <a:rPr lang="en-US" altLang="zh-TW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  <a:ea typeface="華康黑體 Std W7" panose="020B0700000000000000" pitchFamily="34" charset="-120"/>
              </a:rPr>
              <a:t>Sick 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926" y="5367185"/>
            <a:ext cx="4142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第三幕   </a:t>
            </a:r>
            <a:r>
              <a:rPr lang="en-US" altLang="zh-TW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Home </a:t>
            </a:r>
            <a:r>
              <a:rPr lang="en-US" altLang="zh-TW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  <a:ea typeface="華康黑體 Std W7" panose="020B0700000000000000" pitchFamily="34" charset="-120"/>
              </a:rPr>
              <a:t>Sick 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926" y="6013516"/>
            <a:ext cx="3187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第四幕   </a:t>
            </a:r>
            <a:r>
              <a:rPr lang="en-US" altLang="zh-TW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  <a:ea typeface="華康黑體 Std W7" panose="020B0700000000000000" pitchFamily="34" charset="-120"/>
              </a:rPr>
              <a:t>Home</a:t>
            </a:r>
            <a:r>
              <a:rPr lang="en-US" altLang="zh-TW" sz="3600" dirty="0" smtClean="0">
                <a:solidFill>
                  <a:prstClr val="black"/>
                </a:solidFill>
                <a:latin typeface="Tekton Pro" panose="020F0603020208020904" pitchFamily="34" charset="0"/>
                <a:ea typeface="華康黑體 Std W7" panose="020B0700000000000000" pitchFamily="34" charset="-120"/>
              </a:rPr>
              <a:t> </a:t>
            </a:r>
            <a:endParaRPr lang="en-US" sz="3600" dirty="0">
              <a:solidFill>
                <a:prstClr val="black"/>
              </a:solidFill>
              <a:latin typeface="Tekton Pro" panose="020F0603020208020904" pitchFamily="34" charset="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7994" y="4010355"/>
            <a:ext cx="1107996" cy="2759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200"/>
              </a:lnSpc>
            </a:pPr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厭家</a:t>
            </a:r>
            <a:endParaRPr lang="en-US" altLang="zh-TW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5200"/>
              </a:lnSpc>
            </a:pPr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厭倦</a:t>
            </a:r>
            <a:endParaRPr lang="en-US" altLang="zh-TW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5200"/>
              </a:lnSpc>
            </a:pPr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想家</a:t>
            </a:r>
            <a:endParaRPr lang="en-US" altLang="zh-TW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5200"/>
              </a:lnSpc>
            </a:pPr>
            <a:r>
              <a:rPr lang="zh-TW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歸家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AutoShape 2" descr="Image result for ernest hemingw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79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upload.wikimedia.org/wikipedia/commons/2/28/ErnestHemingw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31" y="703993"/>
            <a:ext cx="4027168" cy="50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3729" y="5055514"/>
            <a:ext cx="34852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Ernest Hemingway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 descr="Image result for 尋人啟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9" y="0"/>
            <a:ext cx="9172133" cy="573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9740" y="5645267"/>
            <a:ext cx="77684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親愛的 </a:t>
            </a:r>
            <a:r>
              <a:rPr lang="en-US" altLang="zh-TW" sz="3600" dirty="0" err="1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Paco</a:t>
            </a:r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，明天中午請到報社</a:t>
            </a:r>
            <a:r>
              <a:rPr lang="en-US" altLang="zh-TW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   </a:t>
            </a: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我原諒你的一切，我愛你！  </a:t>
            </a:r>
            <a:r>
              <a:rPr lang="zh-TW" altLang="en-US" sz="3200" dirty="0" smtClean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父親</a:t>
            </a:r>
            <a:endParaRPr lang="en-US" sz="32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2052" name="Picture 4" descr="Image result for young people lining 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876" y="4232815"/>
            <a:ext cx="8678213" cy="469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young men lining u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9" y="0"/>
            <a:ext cx="9205691" cy="569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509" y="5369169"/>
            <a:ext cx="2214460" cy="2760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50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ost she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274" cy="587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3940" y="5620436"/>
            <a:ext cx="8920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我們都如羊走迷，各人偏行己路  </a:t>
            </a:r>
            <a:r>
              <a:rPr lang="en-US" altLang="zh-TW" sz="32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賽 </a:t>
            </a:r>
            <a:r>
              <a:rPr lang="en-US" altLang="zh-TW" sz="3200" dirty="0" smtClean="0">
                <a:solidFill>
                  <a:srgbClr val="FFFF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53:6)</a:t>
            </a:r>
            <a:endParaRPr lang="en-US" sz="3200" dirty="0">
              <a:solidFill>
                <a:srgbClr val="FFFF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4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312" y="174171"/>
            <a:ext cx="232146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兒子</a:t>
            </a:r>
            <a:endParaRPr lang="en-US" altLang="zh-TW" sz="3400" dirty="0" smtClean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0191" y="842479"/>
            <a:ext cx="520046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FFFF66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小兒子</a:t>
            </a:r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「空間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altLang="zh-TW" sz="3400" dirty="0" smtClean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 smtClean="0">
                <a:solidFill>
                  <a:srgbClr val="FFFF66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大兒子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「時間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altLang="zh-TW" sz="3400" dirty="0" smtClean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403" y="2000354"/>
            <a:ext cx="858921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「用</a:t>
            </a:r>
            <a:r>
              <a:rPr lang="zh-TW" altLang="en-US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嘴唇尊敬我，心卻遠離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賽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29:13)</a:t>
            </a:r>
            <a:endParaRPr lang="en-US" altLang="zh-TW" sz="3400" dirty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</a:t>
            </a:r>
          </a:p>
          <a:p>
            <a:r>
              <a:rPr lang="en-US" altLang="zh-TW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</a:t>
            </a:r>
            <a:r>
              <a:rPr lang="zh-TW" altLang="en-US" sz="4000" dirty="0" smtClean="0">
                <a:solidFill>
                  <a:srgbClr val="FFFF66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另類浪子</a:t>
            </a:r>
            <a:endParaRPr lang="en-US" altLang="zh-TW" sz="4000" dirty="0" smtClean="0">
              <a:solidFill>
                <a:srgbClr val="FFFF66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altLang="zh-TW" sz="3400" dirty="0" smtClean="0">
              <a:solidFill>
                <a:prstClr val="white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100" name="Picture 4" descr="Image result for the prodigal 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86" y="2711327"/>
            <a:ext cx="5122214" cy="40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89988" y="207168"/>
            <a:ext cx="360066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「家中</a:t>
            </a:r>
            <a:r>
              <a:rPr lang="zh-TW" altLang="en-US" sz="34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sz="3400" dirty="0">
              <a:solidFill>
                <a:prstClr val="black"/>
              </a:solidFill>
            </a:endParaRPr>
          </a:p>
        </p:txBody>
      </p:sp>
      <p:pic>
        <p:nvPicPr>
          <p:cNvPr id="4098" name="Picture 2" descr="Image result for the prodigal s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73" y="2823075"/>
            <a:ext cx="3840040" cy="38400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887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he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6" y="1368159"/>
            <a:ext cx="8119718" cy="548984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107312" y="174171"/>
            <a:ext cx="58833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大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兒子 </a:t>
            </a:r>
            <a:r>
              <a:rPr lang="en-US" altLang="zh-TW" sz="3400" dirty="0" smtClean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「家中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的浪子</a:t>
            </a:r>
            <a:endParaRPr lang="en-US" altLang="zh-TW" sz="3400" dirty="0" smtClean="0">
              <a:solidFill>
                <a:srgbClr val="ED7D31">
                  <a:lumMod val="50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012" y="789724"/>
            <a:ext cx="46939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忠心服事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卻沒有喜樂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011" y="1405277"/>
            <a:ext cx="46586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</a:t>
            </a:r>
            <a:r>
              <a:rPr lang="zh-TW" altLang="en-US" sz="3400" dirty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</a:t>
            </a:r>
            <a:r>
              <a:rPr lang="zh-TW" altLang="en-US" sz="3400" dirty="0" smtClean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孝子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卻不體貼父親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5444" y="1983712"/>
            <a:ext cx="48157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400" dirty="0">
                <a:solidFill>
                  <a:srgbClr val="ED7D31">
                    <a:lumMod val="50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C.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自以為義、忿忿不平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Curved Up Arrow 6"/>
          <p:cNvSpPr/>
          <p:nvPr/>
        </p:nvSpPr>
        <p:spPr>
          <a:xfrm rot="2675449" flipH="1" flipV="1">
            <a:off x="5739397" y="667718"/>
            <a:ext cx="3238663" cy="928328"/>
          </a:xfrm>
          <a:prstGeom prst="curvedUpArrow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20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protesting in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68" y="1733550"/>
            <a:ext cx="9157668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protesting in in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42900"/>
            <a:ext cx="5619751" cy="4209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704850" y="257175"/>
            <a:ext cx="3028950" cy="2057400"/>
          </a:xfrm>
          <a:prstGeom prst="wedgeRoundRectCallout">
            <a:avLst>
              <a:gd name="adj1" fmla="val 55887"/>
              <a:gd name="adj2" fmla="val 66848"/>
              <a:gd name="adj3" fmla="val 1666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我們的糞便</a:t>
            </a:r>
            <a:endParaRPr lang="en-US" altLang="zh-TW" sz="4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比他們的</a:t>
            </a:r>
            <a:endParaRPr lang="en-US" altLang="zh-TW" sz="4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糞便更好！</a:t>
            </a:r>
            <a:endParaRPr lang="en-US" sz="4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067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saiah 64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1" y="1430337"/>
            <a:ext cx="7055539" cy="4680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4831" y="128408"/>
            <a:ext cx="7595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我們都像不潔淨的人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</a:t>
            </a:r>
            <a:endParaRPr lang="en-US" altLang="zh-TW" sz="3600" dirty="0" smtClean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所</a:t>
            </a:r>
            <a:r>
              <a:rPr lang="zh-TW" altLang="en-US" sz="3600" dirty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有的義都像污穢的衣</a:t>
            </a:r>
            <a:r>
              <a:rPr lang="zh-TW" altLang="en-US" sz="36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服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賽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64:6)</a:t>
            </a:r>
            <a:endParaRPr lang="en-US" sz="3200" dirty="0">
              <a:solidFill>
                <a:srgbClr val="4472C4">
                  <a:lumMod val="50000"/>
                </a:srgbClr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67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mage result for the rebellious teena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056310"/>
            <a:ext cx="4705350" cy="3658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the rebellious teena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6" y="457200"/>
            <a:ext cx="4898785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683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boredom during wo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0" y="182562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bored in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3862467"/>
            <a:ext cx="4397375" cy="279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sleeping in chur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182562"/>
            <a:ext cx="2841279" cy="28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Image result for texting in chur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4" y="3205093"/>
            <a:ext cx="2644775" cy="344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Image result for cell phone during worshi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spiritual vegeta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76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19050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屬靈植物人</a:t>
            </a:r>
            <a:endParaRPr lang="en-US" sz="60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510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stone in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8490" y="495300"/>
            <a:ext cx="736611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石頭雖在水裡，水卻不在石頭裡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同樣，我們可以在教會裡面，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而基督卻未必在我們裡面。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72086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rodigal 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18330" y="970180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小兒子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2085" y="970180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大兒子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8330" y="1634875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遠方的浪子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2085" y="1635561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家中的浪子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8330" y="2299570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迷失在私慾中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2085" y="2300942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迷失在自義中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8330" y="2964265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需要父親赦免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2085" y="2966323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需要父親勸勉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8330" y="3631015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悔改回到家中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32085" y="3637458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生氣不肯回來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8330" y="4297765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我得罪了父親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32085" y="4296396"/>
            <a:ext cx="299085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父親得罪了我</a:t>
            </a:r>
            <a:endParaRPr lang="en-US" sz="36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05300" y="12772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兩類浪子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11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robert robinson come thou fou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6" y="176212"/>
            <a:ext cx="4495800" cy="509041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29778" y="3924300"/>
            <a:ext cx="32995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Robinson</a:t>
            </a:r>
          </a:p>
          <a:p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(1735 – 1790)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70" name="Picture 6" descr="http://www.hymnalaccompanist.com/Story/images/robinson_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157" y="361950"/>
            <a:ext cx="25908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2542" y="5266631"/>
            <a:ext cx="7931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563C1"/>
              </a:buClr>
            </a:pPr>
            <a:r>
              <a:rPr lang="zh-TW" altLang="en-US" sz="3600" dirty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我曾漂流迷失正路，主用大愛尋找</a:t>
            </a:r>
            <a:r>
              <a:rPr lang="zh-TW" altLang="en-US" sz="36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我</a:t>
            </a:r>
            <a:r>
              <a:rPr lang="en-US" altLang="zh-TW" sz="3600" dirty="0" smtClean="0">
                <a:solidFill>
                  <a:srgbClr val="C00000"/>
                </a:solidFill>
                <a:latin typeface="華康POP1體 Std W9" panose="040B0900000000000000" pitchFamily="82" charset="-120"/>
                <a:ea typeface="華康POP1體 Std W9" panose="040B0900000000000000" pitchFamily="82" charset="-120"/>
              </a:rPr>
              <a:t>...</a:t>
            </a:r>
            <a:endParaRPr lang="zh-TW" altLang="en-US" sz="3600" dirty="0">
              <a:solidFill>
                <a:srgbClr val="C00000"/>
              </a:solidFill>
              <a:latin typeface="華康POP1體 Std W9" panose="040B0900000000000000" pitchFamily="82" charset="-120"/>
              <a:ea typeface="華康POP1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67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64486"/>
            <a:ext cx="8553450" cy="278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563C1"/>
              </a:buClr>
            </a:pPr>
            <a:r>
              <a:rPr lang="zh-TW" altLang="en-US" sz="38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每日主賜恩典無限，負主恩債有萬千；</a:t>
            </a:r>
          </a:p>
          <a:p>
            <a:pPr>
              <a:spcBef>
                <a:spcPct val="20000"/>
              </a:spcBef>
              <a:buClr>
                <a:srgbClr val="0563C1"/>
              </a:buClr>
            </a:pPr>
            <a:r>
              <a:rPr lang="zh-TW" altLang="en-US" sz="38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願主恩典如鍊牽連，繫我心在主身邊。</a:t>
            </a:r>
          </a:p>
          <a:p>
            <a:pPr>
              <a:spcBef>
                <a:spcPct val="20000"/>
              </a:spcBef>
              <a:buClr>
                <a:srgbClr val="0563C1"/>
              </a:buClr>
            </a:pPr>
            <a:r>
              <a:rPr lang="zh-TW" altLang="en-US" sz="3800" dirty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我深知道我心易變</a:t>
            </a:r>
            <a:r>
              <a:rPr lang="zh-TW" altLang="en-US" sz="38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，</a:t>
            </a:r>
            <a:r>
              <a:rPr lang="zh-TW" altLang="en-US" sz="3800" dirty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常離主愛行己路</a:t>
            </a:r>
            <a:r>
              <a:rPr lang="zh-TW" altLang="en-US" sz="38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，</a:t>
            </a:r>
          </a:p>
          <a:p>
            <a:pPr>
              <a:spcBef>
                <a:spcPct val="20000"/>
              </a:spcBef>
              <a:buClr>
                <a:srgbClr val="0563C1"/>
              </a:buClr>
            </a:pPr>
            <a:r>
              <a:rPr lang="zh-TW" altLang="en-US" sz="38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今將身心完全奉獻，從今以後永屬主。</a:t>
            </a:r>
          </a:p>
        </p:txBody>
      </p:sp>
      <p:pic>
        <p:nvPicPr>
          <p:cNvPr id="3" name="Picture 4" descr="Image result for fount of every bless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3" t="31250" r="31630" b="17000"/>
          <a:stretch/>
        </p:blipFill>
        <p:spPr bwMode="auto">
          <a:xfrm>
            <a:off x="1914525" y="3146786"/>
            <a:ext cx="5486400" cy="371121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72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2.gstatic.com/images?q=tbn:ANd9GcQxYOmLo6dCPXxosEuUYt7l4vyTgFnRrXMP3lmpchFsOJxtvnWow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10"/>
            <a:ext cx="9144000" cy="686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4435" y="60960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奉獻禱告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4435" y="4262229"/>
            <a:ext cx="3637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143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楊</a:t>
            </a:r>
            <a:r>
              <a:rPr lang="zh-TW" altLang="en-US" sz="4000" dirty="0">
                <a:solidFill>
                  <a:prstClr val="white"/>
                </a:solidFill>
                <a:effectLst>
                  <a:glow rad="1143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尊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143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德 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弟兄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429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86914"/>
              </p:ext>
            </p:extLst>
          </p:nvPr>
        </p:nvGraphicFramePr>
        <p:xfrm>
          <a:off x="2920905" y="2971800"/>
          <a:ext cx="314996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86" name="Presentation" r:id="rId4" imgW="4570378" imgH="3427437" progId="PowerPoint.Show.8">
                  <p:link updateAutomatic="1"/>
                </p:oleObj>
              </mc:Choice>
              <mc:Fallback>
                <p:oleObj name="Presentation" r:id="rId4" imgW="4570378" imgH="3427437" progId="PowerPoint.Show.8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0905" y="2971800"/>
                        <a:ext cx="3149965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0" name="Picture 2" descr="http://www.uponthisrock.com/powerpointbacks/autumnfish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1" y="762000"/>
            <a:ext cx="3390672" cy="861774"/>
          </a:xfrm>
          <a:prstGeom prst="rect">
            <a:avLst/>
          </a:prstGeom>
          <a:noFill/>
        </p:spPr>
        <p:txBody>
          <a:bodyPr wrap="none" lIns="91373" tIns="45687" rIns="91373" bIns="45687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迎新及報告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8800" y="3810001"/>
            <a:ext cx="2287670" cy="707819"/>
          </a:xfrm>
          <a:prstGeom prst="rect">
            <a:avLst/>
          </a:prstGeom>
        </p:spPr>
        <p:txBody>
          <a:bodyPr wrap="none" lIns="91373" tIns="45687" rIns="91373" bIns="45687">
            <a:spAutoFit/>
          </a:bodyPr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陳 岩 </a:t>
            </a:r>
            <a:r>
              <a:rPr lang="zh-TW" altLang="en-US" sz="3200" dirty="0">
                <a:solidFill>
                  <a:srgbClr val="002060"/>
                </a:solidFill>
                <a:latin typeface="華康圓體 Std W9" pitchFamily="50" charset="-120"/>
                <a:ea typeface="華康圓體 Std W9" pitchFamily="50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76297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3.googleusercontent.com/-yGOx7GfJzL183UO8qOpNrqUtpXQ8Wqjs901R9g371VgvaaJWaSEfZhG360EwNfk91fAZHwNLidNlGEAveLzbc-dULMgZ4YlEc4a1tYYrRUHkuXU8NzpH6-Vk1LJQpNHalikxWIcpVZoehTTpmMbpayEaGa55dGjLESgp_xfY_RPHMH_pZTVeNS2QCVwp-dwk-2TpEoFdtZ9M4Z0aWqLv2tRS2fGd5o18jcbcZkN-U612l1quTLfih6PEamejgI3O34cl9Ar8-SGQU5Ugj_r2-FX3QVYg9bq7ekLrCQRdK1QHETJv5vTLKTMEg_JVeDxqydLfGseRgRf95pbkVs7rFk4ti859fZWbRObaDgBKUNLAOTw8BPzDiL5aVkmUKc2C_HxzBrVCtOuQUBeoTJS8NY7Q-qnKYW59pnGMJzLcQD0tYO6Tca5pi37dA1zAnzYleREUfqVEj5yazk8cEnwzSFXAQ3O8-NRYKdWBr4XEico1QPNKjfItEOyIHDoSsAYHKaZeVN6sg0UANgwCrJKMZPn5AhpIWvi7EagkRBitAnoig1mmR2X5V8f7Iivu8j_MvLRll_ikeFRsSS018Yx8t4BF-KISjOt_tErEv0nA4bmXOrk=s613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9967">
            <a:off x="503124" y="409514"/>
            <a:ext cx="2578325" cy="2578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8" name="Picture 8" descr="https://lh3.googleusercontent.com/QClLUe8zIloeL2d3yzw-EWlkPoye5V25bU9f5fhzLTvbjA5FWsn6toYYEpbhhFQVWWDYzyBjFK4mn45FSHMflLPOAJd5tEaDIbXwAe50cyIkN7JW0JuZ13Ja798qwjpNbE2Z7TQRB7Z5jARb_1iLuV1BUuggBZ7xgiAE4wB9GKDrQVURFR9AeGjwSnbM3B5liyUnxKjOE1hWQpJm3erc-KeakhM8c2sE5MHKpCRysTDY2PtoVF_WTtwPBgFILIY_sUyjn2iDUK-R2ub2urRVykhMsA_IWt5ouxOsmAZpnxXU9VOedECA81aPyhPv-3b6xlMmXu1Sy9hlobC5rcPDCBSzYfzk93ehhuuoAkjDTS9W6afYDsmZgPi8MtioojKgBFuT1AUvAJGLxW8ak3U7SPyGFmqv4NDg6cPvVVQpB40us4xiqJnZhU5c7MST--XTP_1c6f_eAgB_fSjTXB5XDM1JSKTzzsG_N9yVdQwdMXgZPl4ZqTZFelo_q2bjkrA7lxHxtwvuRfywpklp-oDBSVaqsQITLhbgkyWGXbx7hh38L_YcMQP9wLXxU0v9PtqQ-Q4MoRjHvh1Kig7RxqiWI5_V1bYmgRcFTV6e9z3ZNPgyQvYa=w409-h613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41" y="381000"/>
            <a:ext cx="2230484" cy="334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52" name="Picture 12" descr="Image result for harvest festiv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" y="4495800"/>
            <a:ext cx="6155778" cy="20579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lh3.googleusercontent.com/8tOG5pyQS8Lbshhf6D-8q4JeRfJC1USviJmAiG3xB8ZA87QFqKn_c9Z7ppH-XbpEzWmI2fzwWeqgvqvzgNALHsP2fKtZv9Zn2UGie4UcwfoVLRfRCxyZKAS2fb52UCJDFL29_SnSdLPtCw6gm-qhHTtBsLfdrTugOQJBiPbEMNuW66VdS8xnnJykPivHfNeCl303f1MJsT7WCmX2wI7FXgE2wrhFjsAkEjYrD92PZAxKeV4s6iezrxxjhIp58RSCJNocGE3mRkLpmPgprHFr5vW--GFluPoLhOaWPDWwnzLF5aBoJkxWkV738xksSiC06f0XfyZc5Yps9orj_AnL2a3GhGNq8GiuxUIx2i2Co9TO3xrDt7GR0TlbfkFjImhHMk5zL_p5P5DyECCXwe7N6BAUMdXwX0gQB5rnXFfIMfXK_a2oQaz042ReSyd9c1W2Jm1LGMbyHNsX-uWjxNiDe3DS4xBQeZddIIWsV9_x_Obn5zyIjltAoJ77hUjkvx4JKakjQMlnoHIrSC_oEIzFZaSBES2oNqMRdYF0cx0L4yrsYJtoZidw6LQb0ds7Vcsqpwb2a7mcETgtL4NRHwsUSCoJc_sOH5FjFMHWiBYRSn3pZ3q4=w409-h613-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4756">
            <a:off x="3688426" y="1673878"/>
            <a:ext cx="2047575" cy="3068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50" name="Picture 10" descr="https://lh3.googleusercontent.com/zqGhb3crIq2fsrEC1THtz66GErdvoBnTIQslgYqCAs6aStk0V5cRw42q_YSSqMwC1A3APBshKTn5OUFvq-A3-ZHI2jlxEWTZHvVLG7oSBavjKfauDQmrq2P_dKD9RX-fUNtIycURwjfjkuz8wySAWbFgBoFO_Ik1F4SJ6P2M3whJDF-T2QlL1fQj07E2YQqb-G4cVdo4EC6UYjCQZFQB79HX47LG1gXETuwNJ5Oo4nKrf1tUZZBTsVEyr-upI39PhFfEA90mzVl5SF9SqaZJNbFNinL_gxLM0DRz1ic7EVeodA0uro6KCi74XoDpqgR-ZVFdU-f3C_t0C9IigUkHCTyhO0V6xq3V3BQchmlcvKGmVcH8afx9tT9Hd8ZuCpVvbXOa3LgOfZ23yuVuuZMEyNUxkctO6CEIVPtk2ms9Dqir370aOa9nvhtGKRWfA97VJHdBIxFys-B5dDKZgE2jW1b8rB8__suYNlm-Guvcdleu5kcIbLVDSC5gknftT5AMgnoUzfGJfTTGodXQWZbuYZchKxT_EwZ3Y2r1XaL2f8C1iifZmnq1x7XeGoG9cxryfHLs3wraFPv9aveidyPZdiv37UxhI-hjAiGQt0mJJpGKf3R5=w593-h613-n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608" y="3956520"/>
            <a:ext cx="2508250" cy="2597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2973830" y="163824"/>
            <a:ext cx="3403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ccord Heavy SF" panose="020BE200000000000000" pitchFamily="34" charset="0"/>
              </a:rPr>
              <a:t>10/28 (</a:t>
            </a:r>
            <a:r>
              <a:rPr lang="zh-TW" alt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週五</a:t>
            </a:r>
            <a:r>
              <a:rPr lang="en-US" altLang="zh-TW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ccord Heavy SF" panose="020BE200000000000000" pitchFamily="34" charset="0"/>
              </a:rPr>
              <a:t>)</a:t>
            </a:r>
            <a:r>
              <a:rPr lang="zh-TW" alt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ccord Heavy SF" panose="020BE200000000000000" pitchFamily="34" charset="0"/>
              </a:rPr>
              <a:t> </a:t>
            </a:r>
            <a:endParaRPr lang="en-US" altLang="zh-TW" sz="40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ccord Heavy SF" panose="020BE200000000000000" pitchFamily="34" charset="0"/>
            </a:endParaRPr>
          </a:p>
          <a:p>
            <a:r>
              <a:rPr lang="en-US" altLang="zh-TW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ccord Heavy SF" panose="020BE200000000000000" pitchFamily="34" charset="0"/>
              </a:rPr>
              <a:t>      8 PM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ccord Heavy SF" panose="020BE200000000000000" pitchFamily="34" charset="0"/>
            </a:endParaRPr>
          </a:p>
        </p:txBody>
      </p:sp>
      <p:pic>
        <p:nvPicPr>
          <p:cNvPr id="10244" name="Picture 4" descr="https://lh3.googleusercontent.com/ujwwYhK7_3KAv1gchy1t9ml1MyOT2wIxDYfmdT4TkwU0Dv9q9cu2TQNE5Eu8W6nKZ94Y6PIPNiJVs5m_dHpYf6eiGPZOS6jiuJ0rwdMO_sKzX10McDYwLd_zHnQkrA1Jo2_DHE6_p4OmdbU_V4iSuodUFZBqDijOOC6TcOTY3jKC3Rh-tyY3-Oopi9B5Z6dXzwzA9qmYC4oyA5I_UjsRflSZ3bR99PSp1zpQp-UevbJUwS5MT09O-fCvy18jaPTAASeNDx-6FuAMOgCWFPJklNveQr5iSt4eJW8w6O6O51UQXh6yCPU1JJlnBLsHnJUHmUbbpexzxXRLY6ZvHmgVZ0GulCzIBQm9mWaIPWPWqmcflHwiTHzQcOSTPDLw6Fc6aen_lcUGuoDwu4bOdjbZYIDOQ08ptJxEXNpK7jT-OnFtEMRgQt1Fnv-NamX6AUmIe1ujkK-SxYIOoVCq2W7B9tcIHfOrpNWKpY-fK67yYAcQLRvNjOo1KWaUO88WUSmFsTEPv5TfTzNLYMHu5YpQhQevf2nzPWKmtgHk1iQadXWO1Z0DzFZfDWET_sQfaC1Kn2bNDH7V9EdSTxhUk3vBBJewQ0auTWXq6_svAZwvMF3wFwr2=w920-h613-n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2822575" cy="1880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Flowchart: Punched Tape 2"/>
          <p:cNvSpPr/>
          <p:nvPr/>
        </p:nvSpPr>
        <p:spPr>
          <a:xfrm>
            <a:off x="267567" y="6266937"/>
            <a:ext cx="5580463" cy="514863"/>
          </a:xfrm>
          <a:prstGeom prst="flowChartPunchedTap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Home Groups   </a:t>
            </a:r>
            <a:r>
              <a:rPr lang="zh-TW" altLang="en-US" sz="2600" dirty="0" smtClean="0">
                <a:solidFill>
                  <a:srgbClr val="00206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聯合於教會</a:t>
            </a:r>
            <a:endParaRPr lang="en-US" sz="2600" dirty="0">
              <a:solidFill>
                <a:srgbClr val="00206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123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lost and found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71487"/>
            <a:ext cx="3438525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mage result for lost and found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08" y="2096035"/>
            <a:ext cx="33528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2667268"/>
            <a:ext cx="46297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solidFill>
                  <a:srgbClr val="C00000"/>
                </a:solidFill>
                <a:latin typeface="華康海報體 Std W12" panose="040B0C00000000000000" pitchFamily="82" charset="-120"/>
                <a:ea typeface="華康海報體 Std W12" panose="040B0C00000000000000" pitchFamily="82" charset="-120"/>
              </a:rPr>
              <a:t>失 物認領</a:t>
            </a:r>
            <a:endParaRPr lang="en-US" sz="8000" dirty="0">
              <a:solidFill>
                <a:srgbClr val="C00000"/>
              </a:solidFill>
              <a:latin typeface="華康海報體 Std W12" panose="040B0C00000000000000" pitchFamily="82" charset="-120"/>
              <a:ea typeface="華康海報體 Std W12" panose="040B0C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5410200"/>
            <a:ext cx="68563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墨字體 Std W9" panose="040B0900000000000000" pitchFamily="82" charset="-120"/>
                <a:ea typeface="華康墨字體 Std W9" panose="040B0900000000000000" pitchFamily="82" charset="-120"/>
              </a:rPr>
              <a:t>明天</a:t>
            </a:r>
            <a:r>
              <a:rPr lang="zh-TW" altLang="en-US" sz="5000" dirty="0" smtClean="0">
                <a:solidFill>
                  <a:srgbClr val="0000CC"/>
                </a:solidFill>
                <a:latin typeface="華康墨字體 Std W9" panose="040B0900000000000000" pitchFamily="82" charset="-120"/>
                <a:ea typeface="華康墨字體 Std W9" panose="040B0900000000000000" pitchFamily="82" charset="-120"/>
              </a:rPr>
              <a:t>將全捐到 </a:t>
            </a:r>
            <a:r>
              <a:rPr lang="en-US" altLang="zh-TW" sz="5000" dirty="0" smtClean="0">
                <a:solidFill>
                  <a:srgbClr val="0000CC"/>
                </a:solidFill>
                <a:latin typeface="華康墨字體 Std W9" panose="040B0900000000000000" pitchFamily="82" charset="-120"/>
                <a:ea typeface="華康墨字體 Std W9" panose="040B0900000000000000" pitchFamily="82" charset="-120"/>
              </a:rPr>
              <a:t>Goodwill</a:t>
            </a:r>
            <a:endParaRPr lang="en-US" sz="5000" dirty="0">
              <a:solidFill>
                <a:srgbClr val="0000CC"/>
              </a:solidFill>
              <a:latin typeface="華康墨字體 Std W9" panose="040B0900000000000000" pitchFamily="82" charset="-120"/>
              <a:ea typeface="華康墨字體 Std W9" panose="040B0900000000000000" pitchFamily="82" charset="-120"/>
            </a:endParaRPr>
          </a:p>
        </p:txBody>
      </p:sp>
      <p:pic>
        <p:nvPicPr>
          <p:cNvPr id="11272" name="Picture 8" descr="Image result for lost and found 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8" r="28355"/>
          <a:stretch/>
        </p:blipFill>
        <p:spPr bwMode="auto">
          <a:xfrm>
            <a:off x="5524499" y="25874"/>
            <a:ext cx="3124201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2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 result for reviv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b="1112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reviv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6064" r="24259"/>
          <a:stretch/>
        </p:blipFill>
        <p:spPr bwMode="auto">
          <a:xfrm>
            <a:off x="152401" y="4722071"/>
            <a:ext cx="2667000" cy="258070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727" y="52386"/>
            <a:ext cx="10278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更</a:t>
            </a:r>
            <a:endParaRPr lang="en-US" altLang="zh-TW" sz="64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  <a:p>
            <a:r>
              <a:rPr lang="zh-TW" altLang="en-US" sz="64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新</a:t>
            </a:r>
            <a:endParaRPr lang="en-US" sz="64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86188"/>
            <a:ext cx="11063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復</a:t>
            </a:r>
            <a:endParaRPr lang="en-US" altLang="zh-TW" sz="7000" b="1" dirty="0" smtClean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  <a:p>
            <a:r>
              <a:rPr lang="zh-TW" altLang="en-US" sz="70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  <a:outerShdw dist="38100" dir="2700000" algn="tl" rotWithShape="0">
                    <a:srgbClr val="C0504D"/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興</a:t>
            </a:r>
            <a:endParaRPr lang="en-US" sz="70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  <a:outerShdw dist="38100" dir="2700000" algn="tl" rotWithShape="0">
                  <a:srgbClr val="C0504D"/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761" y="2041412"/>
            <a:ext cx="6206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與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2294" name="Picture 6" descr="Image result for reviva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r="15565"/>
          <a:stretch/>
        </p:blipFill>
        <p:spPr bwMode="auto">
          <a:xfrm rot="271901">
            <a:off x="6115727" y="360368"/>
            <a:ext cx="2986605" cy="24908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r="2722"/>
          <a:stretch/>
        </p:blipFill>
        <p:spPr bwMode="auto">
          <a:xfrm rot="21308542">
            <a:off x="6255627" y="2215149"/>
            <a:ext cx="1685671" cy="18542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Image result for 蘇文峰牧師夫婦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00"/>
          <a:stretch/>
        </p:blipFill>
        <p:spPr bwMode="auto">
          <a:xfrm rot="21162548">
            <a:off x="7465006" y="2192068"/>
            <a:ext cx="1644489" cy="18351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77000" y="388620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蘇文峰牧師夫婦</a:t>
            </a:r>
            <a:endParaRPr lang="en-US" sz="2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0785" y="51829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感恩節退修會</a:t>
            </a:r>
            <a:endParaRPr lang="en-US" sz="4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3801" y="518294"/>
            <a:ext cx="646331" cy="861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聯合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19479" y="1125403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11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月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24-26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日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1463" y="1725567"/>
            <a:ext cx="5101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Alliance Redwoods Conference Ground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0732" y="472207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英語講員：</a:t>
            </a:r>
            <a:endParaRPr lang="en-US" sz="2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2302" name="Picture 14" descr="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615" y="5050275"/>
            <a:ext cx="1120998" cy="14267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46551" y="6310639"/>
            <a:ext cx="1407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Huynh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1" y="2747427"/>
            <a:ext cx="323678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請向劉廣立報名</a:t>
            </a:r>
            <a:endParaRPr lang="en-US" altLang="zh-TW" sz="3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altLang="zh-TW" sz="3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11/13</a:t>
            </a:r>
            <a:r>
              <a:rPr lang="zh-TW" altLang="en-US" sz="3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截止</a:t>
            </a:r>
            <a:endParaRPr lang="en-US" sz="34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41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://images.sharefaith.com/images/3/1234219054510_220/slide-3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88897" y="374497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《</a:t>
            </a:r>
            <a:r>
              <a:rPr lang="zh-TW" altLang="en-US" sz="38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還貸及維修計劃</a:t>
            </a:r>
            <a:r>
              <a:rPr lang="en-US" altLang="zh-TW" sz="38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》</a:t>
            </a:r>
            <a:endParaRPr lang="en-US" sz="38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01" y="160552"/>
            <a:ext cx="1613093" cy="160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05501" y="1743233"/>
            <a:ext cx="1384995" cy="47602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神能照著運行在我們心裡的大力</a:t>
            </a:r>
            <a:endParaRPr lang="en-US" altLang="zh-TW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充充足足的成就一切，</a:t>
            </a:r>
            <a:endParaRPr lang="en-US" altLang="zh-TW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2600" dirty="0">
                <a:solidFill>
                  <a:srgbClr val="44546A">
                    <a:lumMod val="75000"/>
                  </a:srgbClr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超過我們所求所想的。</a:t>
            </a:r>
            <a:endParaRPr lang="en-US" sz="2600" dirty="0">
              <a:solidFill>
                <a:srgbClr val="44546A">
                  <a:lumMod val="75000"/>
                </a:srgbClr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236" y="4276785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>
                <a:solidFill>
                  <a:srgbClr val="44546A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以弗所書三章二十節</a:t>
            </a:r>
            <a:endParaRPr lang="en-US" dirty="0">
              <a:solidFill>
                <a:srgbClr val="44546A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4893" y="5983626"/>
            <a:ext cx="33009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*建堂還貸尚需</a:t>
            </a:r>
            <a:r>
              <a:rPr lang="en-US" altLang="zh-TW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113</a:t>
            </a:r>
            <a:r>
              <a:rPr lang="zh-TW" altLang="en-US" sz="2600" dirty="0">
                <a:solidFill>
                  <a:srgbClr val="ED7D31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萬</a:t>
            </a:r>
            <a:endParaRPr lang="en-US" sz="2600" dirty="0">
              <a:solidFill>
                <a:srgbClr val="ED7D31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8" name="Picture 4" descr="http://vus.ir/wp-content/uploads/2014/09/target-r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19200"/>
            <a:ext cx="1306451" cy="130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6908264"/>
              </p:ext>
            </p:extLst>
          </p:nvPr>
        </p:nvGraphicFramePr>
        <p:xfrm>
          <a:off x="4004040" y="1235467"/>
          <a:ext cx="4355339" cy="4723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43550" y="3072825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70C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12.4</a:t>
            </a:r>
            <a:r>
              <a:rPr lang="zh-TW" altLang="en-US" sz="3200" dirty="0" smtClean="0">
                <a:solidFill>
                  <a:srgbClr val="0070C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萬</a:t>
            </a:r>
            <a:endParaRPr lang="en-US" sz="3200" dirty="0">
              <a:solidFill>
                <a:srgbClr val="0070C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00036" y="1967011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2016</a:t>
            </a:r>
            <a:endParaRPr lang="en-US" sz="2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11604" y="2354289"/>
            <a:ext cx="769441" cy="106695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目標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1645" y="3889429"/>
            <a:ext cx="97975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累積</a:t>
            </a:r>
            <a:endParaRPr lang="en-US" sz="3400" spc="-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040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76200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祝</a:t>
            </a:r>
            <a:r>
              <a:rPr lang="zh-TW" altLang="en-US" sz="50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福</a:t>
            </a:r>
            <a:endParaRPr lang="en-US" sz="50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600" y="27432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薛</a:t>
            </a:r>
            <a:r>
              <a:rPr lang="zh-CN" altLang="en-US" sz="4000" dirty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忠</a:t>
            </a:r>
            <a:r>
              <a:rPr lang="zh-CN" altLang="en-US" sz="40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勇 </a:t>
            </a:r>
            <a:r>
              <a:rPr lang="zh-CN" altLang="en-US" sz="32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弟兄</a:t>
            </a:r>
            <a:r>
              <a:rPr lang="zh-CN" altLang="en-US" sz="40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 </a:t>
            </a:r>
            <a:r>
              <a:rPr lang="zh-CN" altLang="en-US" sz="3600" dirty="0" smtClean="0">
                <a:solidFill>
                  <a:srgbClr val="00206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 </a:t>
            </a:r>
            <a:endParaRPr lang="en-US" altLang="zh-TW" sz="2800" dirty="0">
              <a:solidFill>
                <a:srgbClr val="002060"/>
              </a:solidFill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0500" y="433626"/>
            <a:ext cx="8763000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en-US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願神保守你</a:t>
            </a:r>
            <a:r>
              <a:rPr lang="zh-TW" altLang="en-US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的</a:t>
            </a:r>
            <a:r>
              <a:rPr lang="zh-TW" altLang="en-US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心懷意念</a:t>
            </a:r>
            <a:endParaRPr lang="en-US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5600" y="4763869"/>
            <a:ext cx="465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殿樂：麥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鳳</a:t>
            </a:r>
            <a:r>
              <a:rPr lang="zh-TW" altLang="en-US" sz="36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玲</a:t>
            </a:r>
            <a:r>
              <a:rPr lang="zh-CN" altLang="en-US" sz="36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 </a:t>
            </a:r>
            <a:r>
              <a:rPr lang="zh-CN" altLang="en-US" sz="2800" dirty="0" smtClean="0">
                <a:solidFill>
                  <a:schemeClr val="accent6">
                    <a:lumMod val="50000"/>
                  </a:schemeClr>
                </a:solidFill>
                <a:latin typeface="華康圓體 Std W9" pitchFamily="50" charset="-120"/>
                <a:ea typeface="華康圓體 Std W9" pitchFamily="50" charset="-120"/>
              </a:rPr>
              <a:t>姊妹</a:t>
            </a:r>
            <a:endParaRPr lang="en-US" altLang="zh-TW" sz="2800" dirty="0" smtClean="0">
              <a:solidFill>
                <a:schemeClr val="accent6">
                  <a:lumMod val="50000"/>
                </a:schemeClr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6090" y="22860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主日崇拜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2993886"/>
            <a:ext cx="2305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10</a:t>
            </a:r>
            <a:r>
              <a:rPr lang="en-US" altLang="zh-TW" sz="32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  <a:sym typeface="Wingdings"/>
              </a:rPr>
              <a:t>23</a:t>
            </a:r>
            <a:r>
              <a:rPr lang="en-US" altLang="zh-TW" sz="3200" dirty="0" smtClean="0">
                <a:solidFill>
                  <a:srgbClr val="002060"/>
                </a:solidFill>
                <a:latin typeface="華康正顏楷體 Std W9" pitchFamily="66" charset="-120"/>
                <a:ea typeface="華康正顏楷體 Std W9" pitchFamily="66" charset="-120"/>
              </a:rPr>
              <a:t>2016</a:t>
            </a:r>
            <a:endParaRPr lang="en-US" sz="3200" dirty="0">
              <a:solidFill>
                <a:srgbClr val="002060"/>
              </a:solidFill>
              <a:latin typeface="華康正顏楷體 Std W9" pitchFamily="66" charset="-120"/>
              <a:ea typeface="華康正顏楷體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23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14796</TotalTime>
  <Words>1458</Words>
  <Application>Microsoft Office PowerPoint</Application>
  <PresentationFormat>On-screen Show (4:3)</PresentationFormat>
  <Paragraphs>218</Paragraphs>
  <Slides>46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34</vt:i4>
      </vt:variant>
      <vt:variant>
        <vt:lpstr>Theme</vt:lpstr>
      </vt:variant>
      <vt:variant>
        <vt:i4>6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87" baseType="lpstr">
      <vt:lpstr>華康宗楷體 Std W7</vt:lpstr>
      <vt:lpstr>文鼎圓立體</vt:lpstr>
      <vt:lpstr>華康華綜體 Std W5</vt:lpstr>
      <vt:lpstr>Arial</vt:lpstr>
      <vt:lpstr>Tekton Pro</vt:lpstr>
      <vt:lpstr>華康正顏楷體 Std W9</vt:lpstr>
      <vt:lpstr>Times New Roman</vt:lpstr>
      <vt:lpstr>Wingdings</vt:lpstr>
      <vt:lpstr>Calibri Light</vt:lpstr>
      <vt:lpstr>新細明體</vt:lpstr>
      <vt:lpstr>華康海報體 Std W12</vt:lpstr>
      <vt:lpstr>華康黑體 Std W9</vt:lpstr>
      <vt:lpstr>華康POP1體 Std W7</vt:lpstr>
      <vt:lpstr>華康雅藝體 Std W6</vt:lpstr>
      <vt:lpstr>Monotype Corsiva</vt:lpstr>
      <vt:lpstr>華康龍門石碑 Std W9</vt:lpstr>
      <vt:lpstr>Wingdings 2</vt:lpstr>
      <vt:lpstr>華康勘亭流 Std W9</vt:lpstr>
      <vt:lpstr>Accord Heavy SF</vt:lpstr>
      <vt:lpstr>華康黑體 Std W7</vt:lpstr>
      <vt:lpstr>華康魏碑體 Std W7</vt:lpstr>
      <vt:lpstr>華康少女文字 Std W7</vt:lpstr>
      <vt:lpstr>Calibri</vt:lpstr>
      <vt:lpstr>華康墨字體 Std W9</vt:lpstr>
      <vt:lpstr>華康榜書體 Std W8</vt:lpstr>
      <vt:lpstr>華康圓體 Std W8</vt:lpstr>
      <vt:lpstr>Franklin Gothic Book</vt:lpstr>
      <vt:lpstr>Franklin Gothic Medium</vt:lpstr>
      <vt:lpstr>華康圓體 Std W9</vt:lpstr>
      <vt:lpstr>華康飾藝體 Std W5</vt:lpstr>
      <vt:lpstr>SimSun</vt:lpstr>
      <vt:lpstr>華康POP1體 Std W9</vt:lpstr>
      <vt:lpstr>微軟正黑體</vt:lpstr>
      <vt:lpstr>Sprint SF</vt:lpstr>
      <vt:lpstr>2_Office Theme</vt:lpstr>
      <vt:lpstr>Trek</vt:lpstr>
      <vt:lpstr>2_Custom Design</vt:lpstr>
      <vt:lpstr>Office Theme</vt:lpstr>
      <vt:lpstr>4_Office Theme</vt:lpstr>
      <vt:lpstr>1_Office Theme</vt:lpstr>
      <vt:lpstr>C:\public\介紹新朋友.ppt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832</cp:revision>
  <dcterms:created xsi:type="dcterms:W3CDTF">2014-05-08T21:19:49Z</dcterms:created>
  <dcterms:modified xsi:type="dcterms:W3CDTF">2016-10-20T18:14:06Z</dcterms:modified>
</cp:coreProperties>
</file>