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732" r:id="rId2"/>
    <p:sldMasterId id="2147483756" r:id="rId3"/>
    <p:sldMasterId id="2147483769" r:id="rId4"/>
    <p:sldMasterId id="2147483781" r:id="rId5"/>
  </p:sldMasterIdLst>
  <p:notesMasterIdLst>
    <p:notesMasterId r:id="rId37"/>
  </p:notesMasterIdLst>
  <p:sldIdLst>
    <p:sldId id="256" r:id="rId6"/>
    <p:sldId id="259" r:id="rId7"/>
    <p:sldId id="260" r:id="rId8"/>
    <p:sldId id="706" r:id="rId9"/>
    <p:sldId id="782" r:id="rId10"/>
    <p:sldId id="793" r:id="rId11"/>
    <p:sldId id="794" r:id="rId12"/>
    <p:sldId id="796" r:id="rId13"/>
    <p:sldId id="327" r:id="rId14"/>
    <p:sldId id="798" r:id="rId15"/>
    <p:sldId id="799" r:id="rId16"/>
    <p:sldId id="800" r:id="rId17"/>
    <p:sldId id="801" r:id="rId18"/>
    <p:sldId id="802" r:id="rId19"/>
    <p:sldId id="803" r:id="rId20"/>
    <p:sldId id="804" r:id="rId21"/>
    <p:sldId id="805" r:id="rId22"/>
    <p:sldId id="806" r:id="rId23"/>
    <p:sldId id="807" r:id="rId24"/>
    <p:sldId id="808" r:id="rId25"/>
    <p:sldId id="809" r:id="rId26"/>
    <p:sldId id="810" r:id="rId27"/>
    <p:sldId id="786" r:id="rId28"/>
    <p:sldId id="755" r:id="rId29"/>
    <p:sldId id="811" r:id="rId30"/>
    <p:sldId id="812" r:id="rId31"/>
    <p:sldId id="816" r:id="rId32"/>
    <p:sldId id="813" r:id="rId33"/>
    <p:sldId id="814" r:id="rId34"/>
    <p:sldId id="297" r:id="rId35"/>
    <p:sldId id="690" r:id="rId36"/>
  </p:sldIdLst>
  <p:sldSz cx="9144000" cy="6858000" type="screen4x3"/>
  <p:notesSz cx="6858000" cy="9144000"/>
  <p:embeddedFontLst>
    <p:embeddedFont>
      <p:font typeface="Calibri Light" panose="020F0302020204030204" pitchFamily="34" charset="0"/>
      <p:regular r:id="rId38"/>
      <p:italic r:id="rId39"/>
    </p:embeddedFont>
    <p:embeddedFont>
      <p:font typeface="Sprint SF" pitchFamily="2" charset="0"/>
      <p:regular r:id="rId40"/>
    </p:embeddedFont>
    <p:embeddedFont>
      <p:font typeface="Constantia" panose="02030602050306030303" pitchFamily="18" charset="0"/>
      <p:regular r:id="rId41"/>
      <p:bold r:id="rId42"/>
      <p:italic r:id="rId43"/>
      <p:boldItalic r:id="rId44"/>
    </p:embeddedFont>
    <p:embeddedFont>
      <p:font typeface="Monotype Corsiva" panose="03010101010201010101" pitchFamily="66" charset="0"/>
      <p:italic r:id="rId45"/>
    </p:embeddedFont>
    <p:embeddedFont>
      <p:font typeface="Wingdings 2" panose="05020102010507070707" pitchFamily="18" charset="2"/>
      <p:regular r:id="rId46"/>
    </p:embeddedFont>
    <p:embeddedFont>
      <p:font typeface="Calibri" panose="020F0502020204030204" pitchFamily="34" charset="0"/>
      <p:regular r:id="rId47"/>
      <p:bold r:id="rId48"/>
      <p:italic r:id="rId49"/>
      <p:boldItalic r:id="rId50"/>
    </p:embeddedFont>
    <p:embeddedFont>
      <p:font typeface="Franklin Gothic Book" panose="020B0503020102020204" pitchFamily="34" charset="0"/>
      <p:regular r:id="rId51"/>
      <p:italic r:id="rId52"/>
    </p:embeddedFont>
    <p:embeddedFont>
      <p:font typeface="Franklin Gothic Medium" panose="020B0603020102020204" pitchFamily="34" charset="0"/>
      <p:regular r:id="rId53"/>
      <p:italic r:id="rId54"/>
    </p:embeddedFont>
    <p:embeddedFont>
      <p:font typeface="文鼎圓立體" panose="02010609010101010101" pitchFamily="49" charset="-120"/>
      <p:regular r:id="rId55"/>
    </p:embeddedFont>
    <p:embeddedFont>
      <p:font typeface="微軟正黑體" panose="020B0604030504040204" pitchFamily="34" charset="-120"/>
      <p:regular r:id="rId56"/>
      <p:bold r:id="rId5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993300"/>
    <a:srgbClr val="0000CC"/>
    <a:srgbClr val="CC3300"/>
    <a:srgbClr val="CC0066"/>
    <a:srgbClr val="FFFFCC"/>
    <a:srgbClr val="C00000"/>
    <a:srgbClr val="005426"/>
    <a:srgbClr val="FFFF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472" autoAdjust="0"/>
    <p:restoredTop sz="94622" autoAdjust="0"/>
  </p:normalViewPr>
  <p:slideViewPr>
    <p:cSldViewPr>
      <p:cViewPr varScale="1">
        <p:scale>
          <a:sx n="66" d="100"/>
          <a:sy n="66" d="100"/>
        </p:scale>
        <p:origin x="62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2.fntdata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font" Target="fonts/font5.fntdata"/><Relationship Id="rId47" Type="http://schemas.openxmlformats.org/officeDocument/2006/relationships/font" Target="fonts/font10.fntdata"/><Relationship Id="rId50" Type="http://schemas.openxmlformats.org/officeDocument/2006/relationships/font" Target="fonts/font13.fntdata"/><Relationship Id="rId55" Type="http://schemas.openxmlformats.org/officeDocument/2006/relationships/font" Target="fonts/font18.fntdata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font" Target="fonts/font4.fntdata"/><Relationship Id="rId54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3" Type="http://schemas.openxmlformats.org/officeDocument/2006/relationships/font" Target="fonts/font16.fntdata"/><Relationship Id="rId58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font" Target="fonts/font12.fntdata"/><Relationship Id="rId57" Type="http://schemas.openxmlformats.org/officeDocument/2006/relationships/font" Target="fonts/font20.fntdata"/><Relationship Id="rId61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font" Target="fonts/font7.fntdata"/><Relationship Id="rId52" Type="http://schemas.openxmlformats.org/officeDocument/2006/relationships/font" Target="fonts/font15.fntdata"/><Relationship Id="rId6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font" Target="fonts/font6.fntdata"/><Relationship Id="rId48" Type="http://schemas.openxmlformats.org/officeDocument/2006/relationships/font" Target="fonts/font11.fntdata"/><Relationship Id="rId56" Type="http://schemas.openxmlformats.org/officeDocument/2006/relationships/font" Target="fonts/font19.fntdata"/><Relationship Id="rId8" Type="http://schemas.openxmlformats.org/officeDocument/2006/relationships/slide" Target="slides/slide3.xml"/><Relationship Id="rId51" Type="http://schemas.openxmlformats.org/officeDocument/2006/relationships/font" Target="fonts/font14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5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Balex\Desktop\Tri-Valley\Financial%20CCIC,%20TV\Chart%20New%20Dat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0"/>
      <c:rotY val="20"/>
      <c:rAngAx val="0"/>
      <c:perspective val="2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1"/>
          <c:order val="1"/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val>
            <c:numRef>
              <c:f>Sheet1!$A$3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</c:ser>
        <c:ser>
          <c:idx val="2"/>
          <c:order val="2"/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val>
            <c:numRef>
              <c:f>Sheet1!$A$4</c:f>
              <c:numCache>
                <c:formatCode>General</c:formatCode>
                <c:ptCount val="1"/>
                <c:pt idx="0">
                  <c:v>12.9</c:v>
                </c:pt>
              </c:numCache>
            </c:numRef>
          </c:val>
          <c:shape val="cylinder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box"/>
        <c:axId val="545846552"/>
        <c:axId val="545844984"/>
        <c:axId val="0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spPr>
                  <a:gradFill rotWithShape="1">
                    <a:gsLst>
                      <a:gs pos="0">
                        <a:schemeClr val="accent1">
                          <a:shade val="51000"/>
                          <a:satMod val="130000"/>
                        </a:schemeClr>
                      </a:gs>
                      <a:gs pos="80000">
                        <a:schemeClr val="accent1">
                          <a:shade val="93000"/>
                          <a:satMod val="130000"/>
                        </a:schemeClr>
                      </a:gs>
                      <a:gs pos="100000">
                        <a:schemeClr val="accent1">
                          <a:shade val="94000"/>
                          <a:satMod val="135000"/>
                        </a:schemeClr>
                      </a:gs>
                    </a:gsLst>
                    <a:lin ang="16200000" scaled="0"/>
                  </a:gradFill>
                  <a:ln>
                    <a:noFill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>
                    <a:bevelT w="63500" h="25400"/>
                  </a:sp3d>
                </c:spPr>
                <c:invertIfNegative val="0"/>
                <c:dPt>
                  <c:idx val="0"/>
                  <c:invertIfNegative val="0"/>
                  <c:bubble3D val="0"/>
                  <c:explosion val="6"/>
                </c:dPt>
                <c:dPt>
                  <c:idx val="1"/>
                  <c:invertIfNegative val="0"/>
                  <c:bubble3D val="0"/>
                  <c:explosion val="11"/>
                </c:dPt>
                <c:dPt>
                  <c:idx val="2"/>
                  <c:invertIfNegative val="0"/>
                  <c:bubble3D val="0"/>
                  <c:explosion val="3"/>
                </c:dPt>
                <c:dPt>
                  <c:idx val="3"/>
                  <c:invertIfNegative val="0"/>
                  <c:bubble3D val="0"/>
                  <c:explosion val="4"/>
                </c:dPt>
                <c:val>
                  <c:num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numCache>
                      <c:formatCode>General</c:formatCode>
                      <c:ptCount val="1"/>
                    </c:numCache>
                  </c:numRef>
                </c:val>
              </c15:ser>
            </c15:filteredBarSeries>
            <c15:filteredBarSeries>
              <c15:ser>
                <c:idx val="3"/>
                <c:order val="3"/>
                <c:spPr>
                  <a:gradFill rotWithShape="1">
                    <a:gsLst>
                      <a:gs pos="0">
                        <a:schemeClr val="accent4">
                          <a:shade val="51000"/>
                          <a:satMod val="130000"/>
                        </a:schemeClr>
                      </a:gs>
                      <a:gs pos="80000">
                        <a:schemeClr val="accent4">
                          <a:shade val="93000"/>
                          <a:satMod val="130000"/>
                        </a:schemeClr>
                      </a:gs>
                      <a:gs pos="100000">
                        <a:schemeClr val="accent4">
                          <a:shade val="94000"/>
                          <a:satMod val="135000"/>
                        </a:schemeClr>
                      </a:gs>
                    </a:gsLst>
                    <a:lin ang="16200000" scaled="0"/>
                  </a:gradFill>
                  <a:ln>
                    <a:noFill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>
                    <a:bevelT w="63500" h="25400"/>
                  </a:sp3d>
                </c:spPr>
                <c:invertIfNegative val="0"/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Sheet1!$A$5</c15:sqref>
                        </c15:formulaRef>
                      </c:ext>
                    </c:extLst>
                    <c:numCache>
                      <c:formatCode>General</c:formatCode>
                      <c:ptCount val="1"/>
                    </c:numCache>
                  </c:numRef>
                </c:val>
              </c15:ser>
            </c15:filteredBarSeries>
          </c:ext>
        </c:extLst>
      </c:bar3DChart>
      <c:catAx>
        <c:axId val="545846552"/>
        <c:scaling>
          <c:orientation val="minMax"/>
        </c:scaling>
        <c:delete val="1"/>
        <c:axPos val="b"/>
        <c:majorTickMark val="none"/>
        <c:minorTickMark val="none"/>
        <c:tickLblPos val="nextTo"/>
        <c:crossAx val="545844984"/>
        <c:crosses val="autoZero"/>
        <c:auto val="1"/>
        <c:lblAlgn val="ctr"/>
        <c:lblOffset val="100"/>
        <c:noMultiLvlLbl val="0"/>
      </c:catAx>
      <c:valAx>
        <c:axId val="545844984"/>
        <c:scaling>
          <c:orientation val="minMax"/>
        </c:scaling>
        <c:delete val="0"/>
        <c:axPos val="l"/>
        <c:majorGridlines>
          <c:spPr>
            <a:ln w="38100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5846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051AAE-7AEF-4CF9-862C-B90164D43022}" type="datetimeFigureOut">
              <a:rPr lang="en-US" smtClean="0"/>
              <a:t>10/27/2016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A7F86C-B13E-4F23-AE94-BDAC843DAB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333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7F86C-B13E-4F23-AE94-BDAC843DABB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9213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7F86C-B13E-4F23-AE94-BDAC843DABB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2346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7F86C-B13E-4F23-AE94-BDAC843DABB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9192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4779656-1514-4CF7-AA69-AF743F790C18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47791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7F86C-B13E-4F23-AE94-BDAC843DABBF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5455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C1813-3BEA-449E-97DD-CAA111FF5BA9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3083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7F86C-B13E-4F23-AE94-BDAC843DABBF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394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7F86C-B13E-4F23-AE94-BDAC843DABBF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189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038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872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574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0131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763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677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030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494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838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290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574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1DD-4549-457B-A712-F5CE967B2696}" type="datetimeFigureOut">
              <a:rPr lang="en-US" smtClean="0"/>
              <a:t>10/27/2016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F38CAC8-88FB-4385-8604-3F75EA8B8E2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1DD-4549-457B-A712-F5CE967B2696}" type="datetimeFigureOut">
              <a:rPr lang="en-US" smtClean="0"/>
              <a:t>10/27/2016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F38CAC8-88FB-4385-8604-3F75EA8B8E2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1DD-4549-457B-A712-F5CE967B2696}" type="datetimeFigureOut">
              <a:rPr lang="en-US" smtClean="0"/>
              <a:t>10/27/2016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8CAC8-88FB-4385-8604-3F75EA8B8E2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1DD-4549-457B-A712-F5CE967B2696}" type="datetimeFigureOut">
              <a:rPr lang="en-US" smtClean="0"/>
              <a:t>10/27/2016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8CAC8-88FB-4385-8604-3F75EA8B8E2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1DD-4549-457B-A712-F5CE967B2696}" type="datetimeFigureOut">
              <a:rPr lang="en-US" smtClean="0"/>
              <a:t>10/27/2016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3F38CAC8-88FB-4385-8604-3F75EA8B8E2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1DD-4549-457B-A712-F5CE967B2696}" type="datetimeFigureOut">
              <a:rPr lang="en-US" smtClean="0"/>
              <a:t>10/27/2016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8CAC8-88FB-4385-8604-3F75EA8B8E2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1DD-4549-457B-A712-F5CE967B2696}" type="datetimeFigureOut">
              <a:rPr lang="en-US" smtClean="0"/>
              <a:t>10/27/2016</a:t>
            </a:fld>
            <a:endParaRPr lang="en-US" dirty="0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8CAC8-88FB-4385-8604-3F75EA8B8E2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1DD-4549-457B-A712-F5CE967B2696}" type="datetimeFigureOut">
              <a:rPr lang="en-US" smtClean="0"/>
              <a:t>10/27/2016</a:t>
            </a:fld>
            <a:endParaRPr lang="en-US" dirty="0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8CAC8-88FB-4385-8604-3F75EA8B8E2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1DD-4549-457B-A712-F5CE967B2696}" type="datetimeFigureOut">
              <a:rPr lang="en-US" smtClean="0"/>
              <a:t>10/27/2016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8CAC8-88FB-4385-8604-3F75EA8B8E2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1DD-4549-457B-A712-F5CE967B2696}" type="datetimeFigureOut">
              <a:rPr lang="en-US" smtClean="0"/>
              <a:t>10/27/2016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8CAC8-88FB-4385-8604-3F75EA8B8E2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1DD-4549-457B-A712-F5CE967B2696}" type="datetimeFigureOut">
              <a:rPr lang="en-US" smtClean="0"/>
              <a:t>10/27/2016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8CAC8-88FB-4385-8604-3F75EA8B8E2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4A90D46-C67F-461B-933A-8654CB20B268}" type="datetimeFigureOut">
              <a:rPr lang="en-US"/>
              <a:pPr>
                <a:defRPr/>
              </a:pPr>
              <a:t>10/27/2016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B24774C-C409-4A69-94E3-F89806EBE8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1097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EADE894-2BA1-44E5-93A7-BC320FF76407}" type="datetimeFigureOut">
              <a:rPr lang="en-US"/>
              <a:pPr>
                <a:defRPr/>
              </a:pPr>
              <a:t>10/27/2016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86031C3-ED48-4112-824B-C7E81A7BCB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3736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2756A1B-CBA8-4F4A-B5B5-877006859E35}" type="datetimeFigureOut">
              <a:rPr lang="en-US"/>
              <a:pPr>
                <a:defRPr/>
              </a:pPr>
              <a:t>10/27/2016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B7CA1CB-8904-43B4-A8E8-FFE1E9C078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5702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72044CF-8D22-4606-8DCB-7F96B7FC1C34}" type="datetimeFigureOut">
              <a:rPr lang="en-US"/>
              <a:pPr>
                <a:defRPr/>
              </a:pPr>
              <a:t>10/27/2016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5F9CE55-5670-47A7-9FB2-65ABD58DF3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3774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6DACB74-87E6-4DC5-9CEE-F8FA15128E11}" type="datetimeFigureOut">
              <a:rPr lang="en-US"/>
              <a:pPr>
                <a:defRPr/>
              </a:pPr>
              <a:t>10/27/2016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42BC73B-36A9-4BB1-9757-E0597BB65DA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6061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5F733D0-BC1F-4D60-970C-6FF30EC0BE0B}" type="datetimeFigureOut">
              <a:rPr lang="en-US"/>
              <a:pPr>
                <a:defRPr/>
              </a:pPr>
              <a:t>10/27/2016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365901A-4124-4A03-80A9-2897A66CCA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1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CFC2451-13F7-414E-84C6-9EB9560D3350}" type="datetimeFigureOut">
              <a:rPr lang="en-US"/>
              <a:pPr>
                <a:defRPr/>
              </a:pPr>
              <a:t>10/27/2016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12E0E88-3371-418C-A629-0A83BBBEF43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4911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7CE30B-530E-4B15-92A1-A98DEFA74F26}" type="datetimeFigureOut">
              <a:rPr lang="en-US"/>
              <a:pPr>
                <a:defRPr/>
              </a:pPr>
              <a:t>10/27/2016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B099E57-87A2-4736-B78A-54B4605025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46092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F5EB0C8-B787-44A2-A6FE-21299F4018FB}" type="datetimeFigureOut">
              <a:rPr lang="en-US"/>
              <a:pPr>
                <a:defRPr/>
              </a:pPr>
              <a:t>10/27/2016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94F2F1F-3FD2-4ABA-BF85-D2453494155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5612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3250131-8067-4981-8A8C-DDC79A1C95F0}" type="datetimeFigureOut">
              <a:rPr lang="en-US"/>
              <a:pPr>
                <a:defRPr/>
              </a:pPr>
              <a:t>10/27/2016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F93EA59-9A97-4759-A4B8-76BCD6DD33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51071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0569E36-F096-4401-BD8B-07243E704A35}" type="datetimeFigureOut">
              <a:rPr lang="en-US"/>
              <a:pPr>
                <a:defRPr/>
              </a:pPr>
              <a:t>10/27/2016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DA6080B-5D32-48B2-8097-1F638C8500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3471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F06B2E1-3EB5-478C-8B49-C867CE68C325}" type="datetimeFigureOut">
              <a:rPr lang="en-US"/>
              <a:pPr>
                <a:defRPr/>
              </a:pPr>
              <a:t>10/27/2016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347C1E-A967-4A9A-A56A-94203BE805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6781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D261B-81E5-4E64-B476-ABB994D3DE1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5C4EE-E63E-42B7-A0DE-D669D6010C7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4033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D261B-81E5-4E64-B476-ABB994D3DE1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5C4EE-E63E-42B7-A0DE-D669D6010C7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7441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D261B-81E5-4E64-B476-ABB994D3DE1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5C4EE-E63E-42B7-A0DE-D669D6010C7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92885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D261B-81E5-4E64-B476-ABB994D3DE1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5C4EE-E63E-42B7-A0DE-D669D6010C7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984337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D261B-81E5-4E64-B476-ABB994D3DE1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5C4EE-E63E-42B7-A0DE-D669D6010C7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90387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D261B-81E5-4E64-B476-ABB994D3DE1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5C4EE-E63E-42B7-A0DE-D669D6010C7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03099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D261B-81E5-4E64-B476-ABB994D3DE1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5C4EE-E63E-42B7-A0DE-D669D6010C7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4019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D261B-81E5-4E64-B476-ABB994D3DE1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5C4EE-E63E-42B7-A0DE-D669D6010C7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54216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D261B-81E5-4E64-B476-ABB994D3DE1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5C4EE-E63E-42B7-A0DE-D669D6010C7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64285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D261B-81E5-4E64-B476-ABB994D3DE1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5C4EE-E63E-42B7-A0DE-D669D6010C7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99498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D261B-81E5-4E64-B476-ABB994D3DE1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5C4EE-E63E-42B7-A0DE-D669D6010C7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72292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sp>
        <p:nvSpPr>
          <p:cNvPr id="28" name="标题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cxnSp>
        <p:nvCxnSpPr>
          <p:cNvPr id="8" name="直接连接符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椭圆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日期占位符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736A0-3527-4757-82A7-D1B27FF2D7D5}" type="datetimeFigureOut">
              <a:rPr lang="zh-CN" altLang="en-US" smtClean="0"/>
              <a:t>2016/10/27</a:t>
            </a:fld>
            <a:endParaRPr lang="zh-CN" altLang="en-US"/>
          </a:p>
        </p:txBody>
      </p:sp>
      <p:sp>
        <p:nvSpPr>
          <p:cNvPr id="16" name="灯片编号占位符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DF619D-01A3-441F-B765-79BD15FA5E5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374708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内容占位符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14" name="日期占位符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40736A0-3527-4757-82A7-D1B27FF2D7D5}" type="datetimeFigureOut">
              <a:rPr lang="zh-CN" altLang="en-US" smtClean="0"/>
              <a:t>2016/10/27</a:t>
            </a:fld>
            <a:endParaRPr lang="zh-CN" altLang="en-US"/>
          </a:p>
        </p:txBody>
      </p:sp>
      <p:sp>
        <p:nvSpPr>
          <p:cNvPr id="15" name="灯片编号占位符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D4DF619D-01A3-441F-B765-79BD15FA5E5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6" name="页脚占位符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7" name="标题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69451420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736A0-3527-4757-82A7-D1B27FF2D7D5}" type="datetimeFigureOut">
              <a:rPr lang="zh-CN" altLang="en-US" smtClean="0"/>
              <a:t>2016/10/27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F619D-01A3-441F-B765-79BD15FA5E5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299108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736A0-3527-4757-82A7-D1B27FF2D7D5}" type="datetimeFigureOut">
              <a:rPr lang="zh-CN" altLang="en-US" smtClean="0"/>
              <a:t>2016/10/27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F619D-01A3-441F-B765-79BD15FA5E5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1" name="内容占位符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13" name="内容占位符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01473187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F619D-01A3-441F-B765-79BD15FA5E5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736A0-3527-4757-82A7-D1B27FF2D7D5}" type="datetimeFigureOut">
              <a:rPr lang="zh-CN" altLang="en-US" smtClean="0"/>
              <a:t>2016/10/27</a:t>
            </a:fld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32" name="内容占位符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34" name="内容占位符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2" name="文本占位符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003011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736A0-3527-4757-82A7-D1B27FF2D7D5}" type="datetimeFigureOut">
              <a:rPr lang="zh-CN" altLang="en-US" smtClean="0"/>
              <a:t>2016/10/27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F619D-01A3-441F-B765-79BD15FA5E5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81149534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736A0-3527-4757-82A7-D1B27FF2D7D5}" type="datetimeFigureOut">
              <a:rPr lang="zh-CN" altLang="en-US" smtClean="0"/>
              <a:t>2016/10/27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F619D-01A3-441F-B765-79BD15FA5E5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908074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内容占位符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31" name="标题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40736A0-3527-4757-82A7-D1B27FF2D7D5}" type="datetimeFigureOut">
              <a:rPr lang="zh-CN" altLang="en-US" smtClean="0"/>
              <a:t>2016/10/27</a:t>
            </a:fld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4DF619D-01A3-441F-B765-79BD15FA5E5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15813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zh-CN" altLang="en-US"/>
              <a:t>单击图标添加图片</a:t>
            </a:r>
            <a:endParaRPr kumimoji="0"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736A0-3527-4757-82A7-D1B27FF2D7D5}" type="datetimeFigureOut">
              <a:rPr lang="zh-CN" altLang="en-US" smtClean="0"/>
              <a:t>2016/10/27</a:t>
            </a:fld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DF619D-01A3-441F-B765-79BD15FA5E5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022631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736A0-3527-4757-82A7-D1B27FF2D7D5}" type="datetimeFigureOut">
              <a:rPr lang="zh-CN" altLang="en-US" smtClean="0"/>
              <a:t>2016/10/27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F619D-01A3-441F-B765-79BD15FA5E5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357242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736A0-3527-4757-82A7-D1B27FF2D7D5}" type="datetimeFigureOut">
              <a:rPr lang="zh-CN" altLang="en-US" smtClean="0"/>
              <a:t>2016/10/27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F619D-01A3-441F-B765-79BD15FA5E5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1781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823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C5E51DD-4549-457B-A712-F5CE967B2696}" type="datetimeFigureOut">
              <a:rPr lang="en-US" smtClean="0"/>
              <a:t>10/27/2016</a:t>
            </a:fld>
            <a:endParaRPr lang="en-US" dirty="0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F38CAC8-88FB-4385-8604-3F75EA8B8E2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2E535F44-8F9E-43AB-AEE6-15FC854AC8B9}" type="datetimeFigureOut">
              <a:rPr lang="en-US"/>
              <a:pPr>
                <a:defRPr/>
              </a:pPr>
              <a:t>10/27/2016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342EAE0B-F28A-419B-9DF7-905291E22F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972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D261B-81E5-4E64-B476-ABB994D3DE1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95C4EE-E63E-42B7-A0DE-D669D6010C7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204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占位符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  <a:p>
            <a:pPr lvl="1" eaLnBrk="1" latinLnBrk="0" hangingPunct="1"/>
            <a:r>
              <a:rPr kumimoji="0" lang="zh-CN" altLang="en-US"/>
              <a:t>第二级</a:t>
            </a:r>
          </a:p>
          <a:p>
            <a:pPr lvl="2" eaLnBrk="1" latinLnBrk="0" hangingPunct="1"/>
            <a:r>
              <a:rPr kumimoji="0" lang="zh-CN" altLang="en-US"/>
              <a:t>第三级</a:t>
            </a:r>
          </a:p>
          <a:p>
            <a:pPr lvl="3" eaLnBrk="1" latinLnBrk="0" hangingPunct="1"/>
            <a:r>
              <a:rPr kumimoji="0" lang="zh-CN" altLang="en-US"/>
              <a:t>第四级</a:t>
            </a:r>
          </a:p>
          <a:p>
            <a:pPr lvl="4" eaLnBrk="1" latinLnBrk="0" hangingPunct="1"/>
            <a:r>
              <a:rPr kumimoji="0" lang="zh-CN" altLang="en-US"/>
              <a:t>第五级</a:t>
            </a:r>
            <a:endParaRPr kumimoji="0" lang="en-US"/>
          </a:p>
        </p:txBody>
      </p:sp>
      <p:sp>
        <p:nvSpPr>
          <p:cNvPr id="24" name="日期占位符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40736A0-3527-4757-82A7-D1B27FF2D7D5}" type="datetimeFigureOut">
              <a:rPr lang="zh-CN" altLang="en-US" smtClean="0"/>
              <a:t>2016/10/27</a:t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2" name="灯片编号占位符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D4DF619D-01A3-441F-B765-79BD15FA5E5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标题占位符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0351861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jpeg"/><Relationship Id="rId5" Type="http://schemas.openxmlformats.org/officeDocument/2006/relationships/image" Target="../media/image23.emf"/><Relationship Id="rId4" Type="http://schemas.openxmlformats.org/officeDocument/2006/relationships/oleObject" Target="file:///C:\public\&#20171;&#32057;&#26032;&#26379;&#21451;.ppt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5.xml"/><Relationship Id="rId6" Type="http://schemas.openxmlformats.org/officeDocument/2006/relationships/chart" Target="../charts/chart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77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" y="304800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>
                <a:solidFill>
                  <a:srgbClr val="002060"/>
                </a:solidFill>
                <a:latin typeface="華康圓體 Std W8" pitchFamily="50" charset="-120"/>
                <a:ea typeface="華康圓體 Std W8" pitchFamily="50" charset="-120"/>
              </a:rPr>
              <a:t>主日崇拜</a:t>
            </a:r>
            <a:endParaRPr lang="en-US" altLang="zh-TW" sz="4000" dirty="0">
              <a:solidFill>
                <a:srgbClr val="002060"/>
              </a:solidFill>
              <a:latin typeface="華康圓體 Std W8" pitchFamily="50" charset="-120"/>
              <a:ea typeface="華康圓體 Std W8" pitchFamily="50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410200" y="366354"/>
            <a:ext cx="34932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002060"/>
                </a:solidFill>
                <a:latin typeface="Sprint SF" pitchFamily="2" charset="0"/>
                <a:ea typeface="華康雅藝體 Std W6" pitchFamily="82" charset="-120"/>
                <a:sym typeface="Wingdings"/>
              </a:rPr>
              <a:t>10</a:t>
            </a:r>
            <a:r>
              <a:rPr lang="zh-TW" altLang="en-US" sz="3200" dirty="0">
                <a:solidFill>
                  <a:srgbClr val="002060"/>
                </a:solidFill>
                <a:latin typeface="Sprint SF" pitchFamily="2" charset="0"/>
                <a:ea typeface="華康雅藝體 Std W6" pitchFamily="82" charset="-120"/>
                <a:sym typeface="Wingdings"/>
              </a:rPr>
              <a:t></a:t>
            </a:r>
            <a:r>
              <a:rPr lang="en-US" altLang="zh-CN" sz="3200" dirty="0">
                <a:solidFill>
                  <a:srgbClr val="002060"/>
                </a:solidFill>
                <a:latin typeface="Sprint SF" pitchFamily="2" charset="0"/>
                <a:ea typeface="華康雅藝體 Std W6" pitchFamily="82" charset="-120"/>
                <a:sym typeface="Wingdings"/>
              </a:rPr>
              <a:t>30</a:t>
            </a:r>
            <a:r>
              <a:rPr lang="zh-TW" altLang="en-US" sz="3200" dirty="0">
                <a:solidFill>
                  <a:srgbClr val="002060"/>
                </a:solidFill>
                <a:latin typeface="Sprint SF" pitchFamily="2" charset="0"/>
                <a:ea typeface="華康雅藝體 Std W6" pitchFamily="82" charset="-120"/>
                <a:sym typeface="Wingdings"/>
              </a:rPr>
              <a:t></a:t>
            </a:r>
            <a:r>
              <a:rPr lang="en-US" altLang="zh-TW" sz="3200" dirty="0">
                <a:solidFill>
                  <a:srgbClr val="002060"/>
                </a:solidFill>
                <a:latin typeface="Sprint SF" pitchFamily="2" charset="0"/>
                <a:ea typeface="華康雅藝體 Std W6" pitchFamily="82" charset="-120"/>
              </a:rPr>
              <a:t>2016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71734" y="6073914"/>
            <a:ext cx="2319866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zh-TW" altLang="en-US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華康正顏楷體 Std W9" pitchFamily="66" charset="-120"/>
                <a:ea typeface="華康正顏楷體 Std W9" pitchFamily="66" charset="-120"/>
              </a:rPr>
              <a:t>關</a:t>
            </a:r>
            <a:r>
              <a:rPr lang="zh-CN" altLang="en-US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華康正顏楷體 Std W9" pitchFamily="66" charset="-120"/>
                <a:ea typeface="華康正顏楷體 Std W9" pitchFamily="66" charset="-120"/>
              </a:rPr>
              <a:t>閉</a:t>
            </a:r>
            <a:r>
              <a:rPr lang="zh-TW" altLang="en-US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華康正顏楷體 Std W9" pitchFamily="66" charset="-120"/>
                <a:ea typeface="華康正顏楷體 Std W9" pitchFamily="66" charset="-120"/>
              </a:rPr>
              <a:t>手機</a:t>
            </a:r>
            <a:endParaRPr lang="en-US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華康正顏楷體 Std W9" pitchFamily="66" charset="-120"/>
              <a:ea typeface="華康正顏楷體 Std W9" pitchFamily="66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22743" y="5410200"/>
            <a:ext cx="2319866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zh-TW" altLang="en-US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華康正顏楷體 Std W9" pitchFamily="66" charset="-120"/>
                <a:ea typeface="華康正顏楷體 Std W9" pitchFamily="66" charset="-120"/>
              </a:rPr>
              <a:t>安靜默禱</a:t>
            </a:r>
            <a:endParaRPr lang="en-US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華康正顏楷體 Std W9" pitchFamily="66" charset="-120"/>
              <a:ea typeface="華康正顏楷體 Std W9" pitchFamily="66" charset="-12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19200" y="1144703"/>
            <a:ext cx="6934200" cy="24776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4000" dirty="0">
                <a:solidFill>
                  <a:schemeClr val="bg1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信就是所望之事的實底，</a:t>
            </a:r>
            <a:endParaRPr lang="en-US" altLang="zh-TW" sz="4000" dirty="0">
              <a:solidFill>
                <a:schemeClr val="bg1"/>
              </a:solidFill>
              <a:effectLst>
                <a:glow rad="1270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pPr algn="r"/>
            <a:r>
              <a:rPr lang="zh-TW" altLang="en-US" sz="4000" dirty="0">
                <a:solidFill>
                  <a:schemeClr val="bg1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是未見之事的確據。</a:t>
            </a:r>
            <a:r>
              <a:rPr lang="en-US" altLang="zh-CN" sz="4000" dirty="0">
                <a:solidFill>
                  <a:schemeClr val="bg1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  </a:t>
            </a:r>
            <a:r>
              <a:rPr lang="en-US" altLang="zh-CN" sz="2800" dirty="0">
                <a:solidFill>
                  <a:schemeClr val="bg1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	      </a:t>
            </a:r>
          </a:p>
          <a:p>
            <a:pPr algn="ctr"/>
            <a:r>
              <a:rPr lang="en-US" altLang="zh-CN" sz="2800" dirty="0">
                <a:solidFill>
                  <a:schemeClr val="bg1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(</a:t>
            </a:r>
            <a:r>
              <a:rPr lang="zh-CN" altLang="en-US" sz="2800" dirty="0">
                <a:solidFill>
                  <a:schemeClr val="bg1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希伯來書 </a:t>
            </a:r>
            <a:r>
              <a:rPr lang="en-US" altLang="zh-CN" sz="2800" dirty="0">
                <a:solidFill>
                  <a:schemeClr val="bg1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11:1)</a:t>
            </a:r>
            <a:r>
              <a:rPr lang="zh-CN" altLang="en-US" sz="2800" dirty="0">
                <a:solidFill>
                  <a:schemeClr val="bg1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 </a:t>
            </a:r>
            <a:r>
              <a:rPr lang="en-US" altLang="zh-CN" sz="4000" dirty="0">
                <a:solidFill>
                  <a:schemeClr val="bg1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                         </a:t>
            </a:r>
          </a:p>
          <a:p>
            <a:pPr>
              <a:lnSpc>
                <a:spcPts val="4200"/>
              </a:lnSpc>
            </a:pPr>
            <a:r>
              <a:rPr lang="en-US" altLang="zh-CN" sz="4000" dirty="0">
                <a:solidFill>
                  <a:schemeClr val="bg1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                       	     </a:t>
            </a:r>
            <a:r>
              <a:rPr lang="zh-CN" altLang="en-US" sz="4000" dirty="0">
                <a:solidFill>
                  <a:schemeClr val="bg1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   </a:t>
            </a:r>
            <a:endParaRPr lang="en-US" altLang="zh-CN" sz="4000" dirty="0">
              <a:solidFill>
                <a:schemeClr val="bg1"/>
              </a:solidFill>
              <a:effectLst>
                <a:glow rad="1270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95600" y="4384834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chemeClr val="accent6">
                    <a:lumMod val="50000"/>
                  </a:schemeClr>
                </a:solidFill>
                <a:latin typeface="華康圓體 Std W9" pitchFamily="50" charset="-120"/>
                <a:ea typeface="華康圓體 Std W9" pitchFamily="50" charset="-120"/>
              </a:rPr>
              <a:t>序樂：麥鳳玲 </a:t>
            </a:r>
            <a:r>
              <a:rPr lang="zh-CN" altLang="en-US" sz="2800" dirty="0">
                <a:solidFill>
                  <a:schemeClr val="accent6">
                    <a:lumMod val="50000"/>
                  </a:schemeClr>
                </a:solidFill>
                <a:latin typeface="華康圓體 Std W9" pitchFamily="50" charset="-120"/>
                <a:ea typeface="華康圓體 Std W9" pitchFamily="50" charset="-120"/>
              </a:rPr>
              <a:t>姊妹</a:t>
            </a:r>
            <a:endParaRPr lang="en-US" altLang="zh-TW" sz="2800" dirty="0">
              <a:solidFill>
                <a:schemeClr val="accent6">
                  <a:lumMod val="50000"/>
                </a:schemeClr>
              </a:solidFill>
              <a:latin typeface="華康圓體 Std W9" pitchFamily="50" charset="-120"/>
              <a:ea typeface="華康圓體 Std W9" pitchFamily="50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37156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23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38200" y="762000"/>
            <a:ext cx="146706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>
                <a:solidFill>
                  <a:srgbClr val="002060"/>
                </a:solidFill>
                <a:latin typeface="華康正顏楷體 Std W9" pitchFamily="66" charset="-120"/>
                <a:ea typeface="華康正顏楷體 Std W9" pitchFamily="66" charset="-120"/>
              </a:rPr>
              <a:t>宣召</a:t>
            </a:r>
            <a:endParaRPr lang="en-US" sz="5000" dirty="0">
              <a:solidFill>
                <a:srgbClr val="002060"/>
              </a:solidFill>
              <a:latin typeface="華康正顏楷體 Std W9" pitchFamily="66" charset="-120"/>
              <a:ea typeface="華康正顏楷體 Std W9" pitchFamily="66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90800" y="3602503"/>
            <a:ext cx="37930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dirty="0">
                <a:solidFill>
                  <a:srgbClr val="002060"/>
                </a:solidFill>
                <a:latin typeface="華康圓體 Std W9" pitchFamily="50" charset="-120"/>
                <a:ea typeface="華康圓體 Std W9" pitchFamily="50" charset="-120"/>
              </a:rPr>
              <a:t>司會：李南海</a:t>
            </a:r>
            <a:r>
              <a:rPr lang="zh-CN" altLang="en-US" sz="3600" dirty="0">
                <a:solidFill>
                  <a:srgbClr val="002060"/>
                </a:solidFill>
                <a:latin typeface="華康圓體 Std W9" panose="02000900000000000000" pitchFamily="50" charset="-120"/>
                <a:ea typeface="華康圓體 Std W9" panose="02000900000000000000" pitchFamily="50" charset="-120"/>
              </a:rPr>
              <a:t> </a:t>
            </a:r>
            <a:r>
              <a:rPr lang="zh-TW" altLang="en-US" sz="2800" dirty="0">
                <a:solidFill>
                  <a:srgbClr val="002060"/>
                </a:solidFill>
                <a:latin typeface="華康圓體 Std W9" pitchFamily="50" charset="-120"/>
                <a:ea typeface="華康圓體 Std W9" pitchFamily="50" charset="-120"/>
              </a:rPr>
              <a:t>弟兄</a:t>
            </a:r>
            <a:endParaRPr lang="en-US" altLang="zh-TW" sz="2800" dirty="0">
              <a:solidFill>
                <a:srgbClr val="002060"/>
              </a:solidFill>
              <a:latin typeface="華康圓體 Std W9" pitchFamily="50" charset="-120"/>
              <a:ea typeface="華康圓體 Std W9" pitchFamily="50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4461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23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2590800" y="3602503"/>
            <a:ext cx="4038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dirty="0">
                <a:solidFill>
                  <a:srgbClr val="002060"/>
                </a:solidFill>
                <a:latin typeface="華康圓體 Std W9" pitchFamily="50" charset="-120"/>
                <a:ea typeface="華康圓體 Std W9" pitchFamily="50" charset="-120"/>
              </a:rPr>
              <a:t>領詩：趙家驥 </a:t>
            </a:r>
            <a:r>
              <a:rPr lang="zh-TW" altLang="en-US" sz="2800" dirty="0">
                <a:solidFill>
                  <a:srgbClr val="002060"/>
                </a:solidFill>
                <a:latin typeface="華康圓體 Std W9" pitchFamily="50" charset="-120"/>
                <a:ea typeface="華康圓體 Std W9" pitchFamily="50" charset="-120"/>
              </a:rPr>
              <a:t>弟兄</a:t>
            </a:r>
            <a:endParaRPr lang="en-US" altLang="zh-TW" sz="2800" dirty="0">
              <a:solidFill>
                <a:srgbClr val="002060"/>
              </a:solidFill>
              <a:latin typeface="華康圓體 Std W9" pitchFamily="50" charset="-120"/>
              <a:ea typeface="華康圓體 Std W9" pitchFamily="50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762000"/>
            <a:ext cx="274947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>
                <a:solidFill>
                  <a:srgbClr val="002060"/>
                </a:solidFill>
                <a:latin typeface="華康正顏楷體 Std W9" pitchFamily="66" charset="-120"/>
                <a:ea typeface="華康正顏楷體 Std W9" pitchFamily="66" charset="-120"/>
              </a:rPr>
              <a:t>會眾唱詩</a:t>
            </a:r>
            <a:endParaRPr lang="en-US" sz="4400" dirty="0">
              <a:solidFill>
                <a:srgbClr val="002060"/>
              </a:solidFill>
              <a:latin typeface="華康正顏楷體 Std W9" pitchFamily="66" charset="-120"/>
              <a:ea typeface="華康正顏楷體 Std W9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3801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http://www.uponthisrock.com/images/ppbacks/woodfishcross.jpg"/>
          <p:cNvPicPr>
            <a:picLocks noChangeAspect="1" noChangeArrowheads="1"/>
          </p:cNvPicPr>
          <p:nvPr/>
        </p:nvPicPr>
        <p:blipFill>
          <a:blip r:embed="rId3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533400" y="0"/>
            <a:ext cx="81534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2800" dirty="0">
                <a:solidFill>
                  <a:srgbClr val="0070C0"/>
                </a:solidFill>
                <a:latin typeface="華康宗楷體 Std W7" pitchFamily="66" charset="-120"/>
                <a:ea typeface="華康宗楷體 Std W7" pitchFamily="66" charset="-120"/>
                <a:cs typeface="Times New Roman"/>
                <a:sym typeface="Wingdings"/>
              </a:rPr>
              <a:t>            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5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cs typeface="Times New Roman"/>
                <a:sym typeface="Wingdings"/>
              </a:rPr>
              <a:t>請翻開座位前的聖詩本</a:t>
            </a:r>
            <a:r>
              <a:rPr lang="zh-TW" alt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cs typeface="Times New Roman"/>
                <a:sym typeface="Wingdings"/>
              </a:rPr>
              <a:t> </a:t>
            </a:r>
            <a:endParaRPr lang="en-US" altLang="zh-TW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  <a:cs typeface="Times New Roman"/>
              <a:sym typeface="Wingding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TW" sz="4000" dirty="0">
              <a:solidFill>
                <a:schemeClr val="bg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  <a:cs typeface="Times New Roman"/>
              <a:sym typeface="Wingding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4000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cs typeface="Times New Roman"/>
                <a:sym typeface="Wingdings"/>
              </a:rPr>
              <a:t>第 </a:t>
            </a:r>
            <a:r>
              <a:rPr lang="en-US" altLang="zh-CN" sz="4000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cs typeface="Times New Roman"/>
                <a:sym typeface="Wingdings"/>
              </a:rPr>
              <a:t>5 </a:t>
            </a:r>
            <a:r>
              <a:rPr lang="zh-TW" altLang="en-US" sz="4000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cs typeface="Times New Roman"/>
                <a:sym typeface="Wingdings"/>
              </a:rPr>
              <a:t>首  </a:t>
            </a:r>
            <a:endParaRPr lang="en-US" altLang="zh-CN" sz="4000" dirty="0">
              <a:solidFill>
                <a:schemeClr val="bg1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  <a:cs typeface="Times New Roman"/>
              <a:sym typeface="Wingdings"/>
            </a:endParaRPr>
          </a:p>
          <a:p>
            <a:pPr algn="ctr">
              <a:defRPr/>
            </a:pPr>
            <a:r>
              <a:rPr lang="zh-CN" altLang="en-US" sz="4000" dirty="0">
                <a:solidFill>
                  <a:srgbClr val="FFFF99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cs typeface="Times New Roman"/>
                <a:sym typeface="Wingdings"/>
              </a:rPr>
              <a:t></a:t>
            </a:r>
            <a:r>
              <a:rPr lang="zh-TW" altLang="en-US" sz="4000" u="sng" dirty="0">
                <a:solidFill>
                  <a:srgbClr val="FFFF99"/>
                </a:solidFill>
                <a:effectLst>
                  <a:glow rad="139700">
                    <a:srgbClr val="C6542D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/>
              </a:rPr>
              <a:t> 這是天父世界 </a:t>
            </a:r>
            <a:r>
              <a:rPr lang="zh-CN" altLang="en-US" sz="3600" dirty="0">
                <a:solidFill>
                  <a:srgbClr val="FFFF99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cs typeface="Times New Roman"/>
                <a:sym typeface="Wingdings"/>
              </a:rPr>
              <a:t></a:t>
            </a:r>
            <a:endParaRPr lang="en-US" altLang="zh-TW" sz="3400" dirty="0">
              <a:solidFill>
                <a:prstClr val="black"/>
              </a:solidFill>
              <a:latin typeface="華康宗楷體 Std W7" pitchFamily="66" charset="-120"/>
              <a:ea typeface="華康宗楷體 Std W7" pitchFamily="66" charset="-12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930263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939"/>
          <a:stretch/>
        </p:blipFill>
        <p:spPr>
          <a:xfrm>
            <a:off x="-76199" y="0"/>
            <a:ext cx="92202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445064" y="799436"/>
            <a:ext cx="6679693" cy="3877985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zh-TW" altLang="en-US" sz="3800" b="1" dirty="0">
                <a:ln/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800" b="1" dirty="0">
                <a:ln/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榮耀，榮</a:t>
            </a:r>
            <a:r>
              <a:rPr lang="zh-TW" altLang="en-US" sz="3800" b="1" dirty="0" smtClean="0">
                <a:ln/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耀，榮</a:t>
            </a:r>
            <a:r>
              <a:rPr lang="zh-TW" altLang="en-US" sz="3800" b="1" dirty="0">
                <a:ln/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耀神羔羊，</a:t>
            </a:r>
          </a:p>
          <a:p>
            <a:pPr algn="ctr"/>
            <a:r>
              <a:rPr lang="zh-TW" altLang="en-US" sz="3800" b="1" dirty="0" smtClean="0">
                <a:ln/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榮</a:t>
            </a:r>
            <a:r>
              <a:rPr lang="zh-TW" altLang="en-US" sz="3800" b="1" dirty="0">
                <a:ln/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耀，榮耀，榮耀神羔羊。</a:t>
            </a:r>
          </a:p>
          <a:p>
            <a:pPr algn="ctr"/>
            <a:r>
              <a:rPr lang="zh-TW" altLang="en-US" sz="3800" b="1" dirty="0">
                <a:ln/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惟有祂是榮耀、尊貴配得讚美，</a:t>
            </a:r>
          </a:p>
          <a:p>
            <a:pPr algn="ctr"/>
            <a:r>
              <a:rPr lang="zh-TW" altLang="en-US" sz="3800" b="1" dirty="0">
                <a:ln/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在寶座上的真神羔羊；</a:t>
            </a:r>
          </a:p>
          <a:p>
            <a:pPr algn="ctr"/>
            <a:r>
              <a:rPr lang="zh-TW" altLang="en-US" sz="3800" b="1" dirty="0">
                <a:ln/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來敬拜祂，高聲齊來頌揚</a:t>
            </a:r>
          </a:p>
          <a:p>
            <a:pPr algn="ctr"/>
            <a:r>
              <a:rPr lang="zh-TW" altLang="en-US" sz="3800" b="1" dirty="0">
                <a:ln/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在寶座上的羔羊。</a:t>
            </a:r>
            <a:r>
              <a:rPr lang="zh-TW" altLang="en-US" sz="3800" b="1" dirty="0">
                <a:ln/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　</a:t>
            </a:r>
          </a:p>
          <a:p>
            <a:pPr algn="ctr"/>
            <a:endParaRPr lang="zh-TW" altLang="en-US" b="1" dirty="0">
              <a:ln/>
              <a:solidFill>
                <a:schemeClr val="accent3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81301" y="144412"/>
            <a:ext cx="350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</a:t>
            </a:r>
            <a:r>
              <a:rPr lang="zh-CN" altLang="en-US" sz="3200" u="sng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榮耀神羔羊 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</a:t>
            </a:r>
            <a:endParaRPr lang="en-US" sz="3200" dirty="0">
              <a:solidFill>
                <a:schemeClr val="bg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146528" y="196738"/>
            <a:ext cx="6864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1/1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1693" y="3886200"/>
            <a:ext cx="2129606" cy="2438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290" name="Picture 2" descr="http://images.clipartpanda.com/colorful-musical-notes-png-4611381609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5106600"/>
            <a:ext cx="6218605" cy="179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313337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0"/>
            <a:ext cx="10973181" cy="685823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6200" y="762000"/>
            <a:ext cx="86106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600" b="1" dirty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耶和華的心是平安的意念</a:t>
            </a:r>
          </a:p>
          <a:p>
            <a:pPr algn="ctr"/>
            <a:r>
              <a:rPr lang="zh-TW" altLang="en-US" sz="3600" b="1" dirty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一生一</a:t>
            </a:r>
            <a:r>
              <a:rPr lang="zh-TW" altLang="en-US" sz="3600" b="1" dirty="0" smtClean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世祂定</a:t>
            </a:r>
            <a:r>
              <a:rPr lang="zh-TW" altLang="en-US" sz="3600" b="1" dirty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意用恩典為你冠冕</a:t>
            </a:r>
          </a:p>
          <a:p>
            <a:pPr algn="ctr"/>
            <a:r>
              <a:rPr lang="zh-TW" altLang="en-US" sz="3600" b="1" dirty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耶和華的心是賜福的意念</a:t>
            </a:r>
          </a:p>
          <a:p>
            <a:pPr algn="ctr"/>
            <a:r>
              <a:rPr lang="zh-TW" altLang="en-US" sz="3600" b="1" dirty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一生一</a:t>
            </a:r>
            <a:r>
              <a:rPr lang="zh-TW" altLang="en-US" sz="3600" b="1" dirty="0" smtClean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世祂已</a:t>
            </a:r>
            <a:r>
              <a:rPr lang="zh-TW" altLang="en-US" sz="3600" b="1" dirty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應許慈愛永不改變</a:t>
            </a:r>
          </a:p>
          <a:p>
            <a:pPr algn="ctr"/>
            <a:r>
              <a:rPr lang="zh-TW" altLang="en-US" sz="3600" b="1" dirty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當你遇苦難 </a:t>
            </a:r>
            <a:r>
              <a:rPr lang="zh-TW" altLang="en-US" sz="3600" b="1" dirty="0" smtClean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祂渴</a:t>
            </a:r>
            <a:r>
              <a:rPr lang="zh-TW" altLang="en-US" sz="3600" b="1" dirty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望與你共承擔</a:t>
            </a:r>
          </a:p>
          <a:p>
            <a:pPr algn="ctr"/>
            <a:r>
              <a:rPr lang="zh-TW" altLang="en-US" sz="3600" b="1" dirty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試探</a:t>
            </a:r>
            <a:r>
              <a:rPr lang="zh-TW" altLang="en-US" sz="3600" b="1" dirty="0" smtClean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中祂要</a:t>
            </a:r>
            <a:r>
              <a:rPr lang="zh-TW" altLang="en-US" sz="3600" b="1" dirty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更新你賜夠用恩典</a:t>
            </a:r>
          </a:p>
          <a:p>
            <a:pPr algn="ctr"/>
            <a:r>
              <a:rPr lang="zh-TW" altLang="en-US" sz="3600" b="1" dirty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憂傷與愁煩 </a:t>
            </a:r>
            <a:r>
              <a:rPr lang="zh-TW" altLang="en-US" sz="3600" b="1" dirty="0" smtClean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祂渴</a:t>
            </a:r>
            <a:r>
              <a:rPr lang="zh-TW" altLang="en-US" sz="3600" b="1" dirty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望為你來舒緩</a:t>
            </a:r>
          </a:p>
          <a:p>
            <a:pPr algn="ctr"/>
            <a:r>
              <a:rPr lang="zh-TW" altLang="en-US" sz="3600" b="1" dirty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唯願你全心交託 尋</a:t>
            </a:r>
            <a:r>
              <a:rPr lang="zh-TW" altLang="en-US" sz="3600" b="1" dirty="0" smtClean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求祂榮</a:t>
            </a:r>
            <a:r>
              <a:rPr lang="zh-TW" altLang="en-US" sz="3600" b="1" dirty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面</a:t>
            </a:r>
          </a:p>
          <a:p>
            <a:pPr algn="ctr"/>
            <a:r>
              <a:rPr lang="zh-TW" altLang="en-US" sz="3600" b="1" dirty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耶和華的心是慈愛的意念</a:t>
            </a:r>
          </a:p>
          <a:p>
            <a:pPr algn="ctr"/>
            <a:r>
              <a:rPr lang="zh-TW" altLang="en-US" sz="3600" b="1" dirty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一生一世我要讚美 信靠到永遠</a:t>
            </a:r>
            <a:r>
              <a:rPr lang="zh-TW" altLang="en-US" b="1" dirty="0">
                <a:effectLst>
                  <a:glow rad="101600">
                    <a:srgbClr val="0070C0">
                      <a:alpha val="60000"/>
                    </a:srgbClr>
                  </a:glow>
                </a:effectLst>
              </a:rPr>
              <a:t>　</a:t>
            </a:r>
          </a:p>
          <a:p>
            <a:pPr algn="ctr"/>
            <a:endParaRPr lang="zh-TW" altLang="en-US" dirty="0"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96794" y="152400"/>
            <a:ext cx="32468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</a:t>
            </a:r>
            <a:r>
              <a:rPr lang="zh-CN" altLang="en-US" sz="3200" u="sng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耶和華的心 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</a:t>
            </a:r>
            <a:endParaRPr lang="en-US" sz="3200" dirty="0">
              <a:solidFill>
                <a:schemeClr val="bg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146528" y="196738"/>
            <a:ext cx="6864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1/</a:t>
            </a:r>
            <a:r>
              <a:rPr lang="en-US" altLang="zh-C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8770581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4800" y="-228600"/>
            <a:ext cx="9753600" cy="73152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22334" y="1219200"/>
            <a:ext cx="8610600" cy="5637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600" b="1" dirty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哦主，求</a:t>
            </a:r>
            <a:r>
              <a:rPr lang="zh-TW" altLang="en-US" sz="3600" b="1" dirty="0" smtClean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祢</a:t>
            </a:r>
            <a:r>
              <a:rPr lang="zh-TW" altLang="en-US" sz="3600" b="1" dirty="0" smtClean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保守 我的心我的意念，</a:t>
            </a:r>
          </a:p>
          <a:p>
            <a:pPr algn="ctr"/>
            <a:r>
              <a:rPr lang="zh-TW" altLang="en-US" sz="3600" b="1" dirty="0" smtClean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使</a:t>
            </a:r>
            <a:r>
              <a:rPr lang="zh-TW" altLang="en-US" sz="3600" b="1" dirty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我能夠遵</a:t>
            </a:r>
            <a:r>
              <a:rPr lang="zh-TW" altLang="en-US" sz="3600" b="1" dirty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行祢旨</a:t>
            </a:r>
            <a:r>
              <a:rPr lang="zh-TW" altLang="en-US" sz="3600" b="1" dirty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意，</a:t>
            </a:r>
          </a:p>
          <a:p>
            <a:pPr algn="ctr"/>
            <a:r>
              <a:rPr lang="zh-TW" altLang="en-US" sz="3600" b="1" dirty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我願</a:t>
            </a:r>
            <a:r>
              <a:rPr lang="zh-TW" altLang="en-US" sz="3600" b="1" dirty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將祢話</a:t>
            </a:r>
            <a:r>
              <a:rPr lang="zh-TW" altLang="en-US" sz="3600" b="1" dirty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語深藏在我心，</a:t>
            </a:r>
          </a:p>
          <a:p>
            <a:pPr algn="ctr"/>
            <a:r>
              <a:rPr lang="zh-TW" altLang="en-US" sz="3600" b="1" dirty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作路上的光，成為我腳前的燈</a:t>
            </a:r>
            <a:r>
              <a:rPr lang="zh-TW" altLang="en-US" sz="3600" b="1" dirty="0" smtClean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。</a:t>
            </a:r>
            <a:endParaRPr lang="en-US" altLang="zh-TW" sz="3600" b="1" dirty="0" smtClean="0">
              <a:solidFill>
                <a:schemeClr val="bg1"/>
              </a:solidFill>
              <a:effectLst>
                <a:glow rad="101600">
                  <a:srgbClr val="0070C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pPr algn="ctr">
              <a:lnSpc>
                <a:spcPts val="2200"/>
              </a:lnSpc>
            </a:pPr>
            <a:endParaRPr lang="en-US" altLang="zh-TW" sz="3600" b="1" dirty="0" smtClean="0">
              <a:solidFill>
                <a:schemeClr val="bg1"/>
              </a:solidFill>
              <a:effectLst>
                <a:glow rad="101600">
                  <a:srgbClr val="0070C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pPr algn="ctr"/>
            <a:r>
              <a:rPr lang="zh-TW" altLang="en-US" sz="3600" b="1" dirty="0" smtClean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哦主，求</a:t>
            </a:r>
            <a:r>
              <a:rPr lang="zh-TW" altLang="en-US" sz="3600" b="1" dirty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祢</a:t>
            </a:r>
            <a:r>
              <a:rPr lang="zh-TW" altLang="en-US" sz="3600" b="1" dirty="0" smtClean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堅固我信心、我的力量，</a:t>
            </a:r>
          </a:p>
          <a:p>
            <a:pPr algn="ctr"/>
            <a:r>
              <a:rPr lang="zh-TW" altLang="en-US" sz="3600" b="1" dirty="0" smtClean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使</a:t>
            </a:r>
            <a:r>
              <a:rPr lang="zh-TW" altLang="en-US" sz="3600" b="1" dirty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我得以勇敢向前行，</a:t>
            </a:r>
          </a:p>
          <a:p>
            <a:pPr algn="ctr"/>
            <a:r>
              <a:rPr lang="zh-TW" altLang="en-US" sz="3600" b="1" dirty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因我知道有時我仍會軟弱，</a:t>
            </a:r>
          </a:p>
          <a:p>
            <a:pPr algn="ctr"/>
            <a:r>
              <a:rPr lang="zh-TW" altLang="en-US" sz="3600" b="1" dirty="0" smtClean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求</a:t>
            </a:r>
            <a:r>
              <a:rPr lang="zh-TW" altLang="en-US" sz="3600" b="1" dirty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祢</a:t>
            </a:r>
            <a:r>
              <a:rPr lang="zh-TW" altLang="en-US" sz="3600" b="1" dirty="0" smtClean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帶</a:t>
            </a:r>
            <a:r>
              <a:rPr lang="zh-TW" altLang="en-US" sz="3600" b="1" dirty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領我使我不會再退縮，</a:t>
            </a:r>
            <a:endParaRPr lang="zh-TW" altLang="en-US" sz="3600" b="1" dirty="0">
              <a:solidFill>
                <a:schemeClr val="bg1"/>
              </a:solidFill>
              <a:effectLst>
                <a:glow rad="101600">
                  <a:srgbClr val="0070C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pPr algn="ctr"/>
            <a:endParaRPr lang="en-US" altLang="zh-TW" sz="3600" b="1" dirty="0">
              <a:solidFill>
                <a:schemeClr val="bg1"/>
              </a:solidFill>
              <a:effectLst>
                <a:glow rad="101600">
                  <a:srgbClr val="0070C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pPr algn="ctr"/>
            <a:endParaRPr lang="zh-TW" altLang="en-US" dirty="0"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52600" y="76200"/>
            <a:ext cx="533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</a:t>
            </a:r>
            <a:r>
              <a:rPr lang="zh-CN" altLang="en-US" sz="3200" u="sng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我需要</a:t>
            </a:r>
            <a:r>
              <a:rPr lang="zh-CN" altLang="en-US" sz="3200" u="sng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有祢在</a:t>
            </a:r>
            <a:r>
              <a:rPr lang="zh-CN" altLang="en-US" sz="3200" u="sng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我生命中 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</a:t>
            </a:r>
            <a:endParaRPr lang="en-US" sz="3200" dirty="0">
              <a:solidFill>
                <a:schemeClr val="bg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146528" y="196738"/>
            <a:ext cx="6864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n-US" altLang="zh-TW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en-US" altLang="zh-C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40291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4800" y="-228600"/>
            <a:ext cx="9753600" cy="73152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81000" y="685800"/>
            <a:ext cx="86106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zh-TW" altLang="en-US" sz="3600" b="1" dirty="0">
              <a:solidFill>
                <a:schemeClr val="bg1"/>
              </a:solidFill>
              <a:effectLst>
                <a:glow rad="101600">
                  <a:srgbClr val="0070C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pPr algn="ctr"/>
            <a:r>
              <a:rPr lang="zh-TW" altLang="en-US" sz="3600" b="1" dirty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我需要</a:t>
            </a:r>
            <a:r>
              <a:rPr lang="zh-TW" altLang="en-US" sz="3600" b="1" dirty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有祢在</a:t>
            </a:r>
            <a:r>
              <a:rPr lang="zh-TW" altLang="en-US" sz="3600" b="1" dirty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我生命中，</a:t>
            </a:r>
          </a:p>
          <a:p>
            <a:pPr algn="ctr"/>
            <a:r>
              <a:rPr lang="zh-TW" altLang="en-US" sz="3600" b="1" dirty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好讓我一生能</a:t>
            </a:r>
            <a:r>
              <a:rPr lang="zh-TW" altLang="en-US" sz="3600" b="1" dirty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學祢的</a:t>
            </a:r>
            <a:r>
              <a:rPr lang="zh-TW" altLang="en-US" sz="3600" b="1" dirty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樣式，</a:t>
            </a:r>
          </a:p>
          <a:p>
            <a:pPr algn="ctr"/>
            <a:r>
              <a:rPr lang="zh-TW" altLang="en-US" sz="3600" b="1" dirty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使我能成</a:t>
            </a:r>
            <a:r>
              <a:rPr lang="zh-TW" altLang="en-US" sz="3600" b="1" dirty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為祢所</a:t>
            </a:r>
            <a:r>
              <a:rPr lang="zh-TW" altLang="en-US" sz="3600" b="1" dirty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喜悅的兒女，</a:t>
            </a:r>
          </a:p>
          <a:p>
            <a:pPr algn="ctr"/>
            <a:r>
              <a:rPr lang="zh-TW" altLang="en-US" sz="3600" b="1" dirty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使我的生命能夠彰</a:t>
            </a:r>
            <a:r>
              <a:rPr lang="zh-TW" altLang="en-US" sz="3600" b="1" dirty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顯祢榮</a:t>
            </a:r>
            <a:r>
              <a:rPr lang="zh-TW" altLang="en-US" sz="3600" b="1" dirty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耀。　</a:t>
            </a:r>
          </a:p>
          <a:p>
            <a:pPr algn="ctr"/>
            <a:endParaRPr lang="zh-TW" altLang="en-US" dirty="0"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52600" y="76200"/>
            <a:ext cx="533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</a:t>
            </a:r>
            <a:r>
              <a:rPr lang="zh-CN" altLang="en-US" sz="3200" u="sng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我需要</a:t>
            </a:r>
            <a:r>
              <a:rPr lang="zh-CN" altLang="en-US" sz="3200" u="sng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有祢在</a:t>
            </a:r>
            <a:r>
              <a:rPr lang="zh-CN" altLang="en-US" sz="3200" u="sng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我生命中 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</a:t>
            </a:r>
            <a:endParaRPr lang="en-US" sz="3200" dirty="0">
              <a:solidFill>
                <a:schemeClr val="bg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146528" y="196738"/>
            <a:ext cx="6864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altLang="zh-TW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en-US" altLang="zh-C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9720754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wormitchurch.org.uk/clientimages/sampleheartlight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85"/>
          <a:stretch/>
        </p:blipFill>
        <p:spPr bwMode="auto">
          <a:xfrm>
            <a:off x="0" y="0"/>
            <a:ext cx="9144000" cy="6877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76199" y="990600"/>
            <a:ext cx="9144000" cy="3531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200" dirty="0">
                <a:solidFill>
                  <a:schemeClr val="bg1"/>
                </a:solidFill>
                <a:effectLst>
                  <a:glow rad="1270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我聽主一次次呼召，今願跟隨我主的腳步， </a:t>
            </a:r>
          </a:p>
          <a:p>
            <a:pPr algn="ctr"/>
            <a:r>
              <a:rPr lang="zh-TW" altLang="en-US" sz="3200" dirty="0">
                <a:solidFill>
                  <a:schemeClr val="bg1"/>
                </a:solidFill>
                <a:effectLst>
                  <a:glow rad="1270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使我不再完整如故，惟願生命在我有出路； </a:t>
            </a:r>
          </a:p>
          <a:p>
            <a:pPr algn="ctr"/>
            <a:r>
              <a:rPr lang="zh-TW" altLang="en-US" sz="3200" dirty="0">
                <a:solidFill>
                  <a:schemeClr val="bg1"/>
                </a:solidFill>
                <a:effectLst>
                  <a:glow rad="1270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將我種下，直到復活的萌芽， </a:t>
            </a:r>
          </a:p>
          <a:p>
            <a:pPr algn="ctr"/>
            <a:r>
              <a:rPr lang="zh-TW" altLang="en-US" sz="3200" dirty="0">
                <a:solidFill>
                  <a:schemeClr val="bg1"/>
                </a:solidFill>
                <a:effectLst>
                  <a:glow rad="1270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結成滿穗，一粒擴增百倍。 </a:t>
            </a:r>
          </a:p>
          <a:p>
            <a:pPr algn="ctr"/>
            <a:r>
              <a:rPr lang="zh-TW" altLang="en-US" sz="3200" dirty="0">
                <a:solidFill>
                  <a:schemeClr val="bg1"/>
                </a:solidFill>
                <a:effectLst>
                  <a:glow rad="1270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我聽主一次次呼召，今願跟隨我主的腳步， </a:t>
            </a:r>
          </a:p>
          <a:p>
            <a:pPr algn="ctr"/>
            <a:r>
              <a:rPr lang="zh-TW" altLang="en-US" sz="3200" dirty="0">
                <a:solidFill>
                  <a:schemeClr val="bg1"/>
                </a:solidFill>
                <a:effectLst>
                  <a:glow rad="1270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使我不再完整如故，惟願生命在我有出路。</a:t>
            </a:r>
            <a:r>
              <a:rPr lang="zh-TW" altLang="en-US" sz="3150" dirty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　</a:t>
            </a:r>
          </a:p>
          <a:p>
            <a:pPr algn="ctr"/>
            <a:endParaRPr lang="zh-TW" altLang="en-US" sz="3150" dirty="0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38538" y="177225"/>
            <a:ext cx="41985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</a:t>
            </a:r>
            <a:r>
              <a:rPr lang="zh-TW" altLang="en-US" sz="3200" u="sng" dirty="0">
                <a:solidFill>
                  <a:schemeClr val="bg1"/>
                </a:solidFill>
                <a:effectLst>
                  <a:glow rad="1270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我們是一粒粒麥子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</a:t>
            </a:r>
            <a:endParaRPr lang="en-US" sz="3200" dirty="0">
              <a:solidFill>
                <a:schemeClr val="bg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29600" y="300335"/>
            <a:ext cx="6142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2/2</a:t>
            </a:r>
          </a:p>
        </p:txBody>
      </p:sp>
      <p:pic>
        <p:nvPicPr>
          <p:cNvPr id="7" name="Picture 2" descr="http://www.uponthisrock.com/powerpointbacks/autumnfish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279791" y="2340114"/>
            <a:ext cx="67212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dirty="0"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創世記 </a:t>
            </a:r>
            <a:r>
              <a:rPr lang="en-US" altLang="zh-TW" sz="4000" dirty="0"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18:10-15</a:t>
            </a:r>
            <a:endParaRPr lang="en-US" altLang="zh-CN" sz="3800" dirty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52600" y="738426"/>
            <a:ext cx="595547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請翻閱座位前的聖經</a:t>
            </a:r>
            <a:endParaRPr lang="en-US" sz="50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34449" y="1600200"/>
            <a:ext cx="32720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舊</a:t>
            </a:r>
            <a:r>
              <a:rPr lang="zh-CN" altLang="en-US" sz="40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約</a:t>
            </a:r>
            <a:r>
              <a:rPr lang="zh-TW" altLang="en-US" sz="40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第 </a:t>
            </a:r>
            <a:r>
              <a:rPr lang="en-US" altLang="zh-TW" sz="4000" u="sng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14</a:t>
            </a:r>
            <a:r>
              <a:rPr lang="zh-CN" altLang="en-US" sz="40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zh-TW" altLang="en-US" sz="40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頁</a:t>
            </a:r>
            <a:endParaRPr lang="en-US" sz="40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76389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228600" y="1524000"/>
            <a:ext cx="8458200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8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r>
              <a:rPr lang="zh-CN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 创世纪</a:t>
            </a:r>
            <a:r>
              <a:rPr lang="en-US" altLang="zh-CN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18</a:t>
            </a:r>
            <a:r>
              <a:rPr lang="zh-CN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章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828800"/>
          </a:xfrm>
        </p:spPr>
        <p:txBody>
          <a:bodyPr>
            <a:normAutofit/>
          </a:bodyPr>
          <a:lstStyle/>
          <a:p>
            <a:r>
              <a:rPr lang="zh-CN" altLang="en-US" sz="8800" spc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一样夫妻两信心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875" y="2895600"/>
            <a:ext cx="2762250" cy="357804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51739" y="5607714"/>
            <a:ext cx="2589170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高為超 </a:t>
            </a:r>
            <a:r>
              <a:rPr lang="zh-TW" altLang="en-US" sz="32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牧師</a:t>
            </a:r>
            <a:endParaRPr lang="en-US" sz="3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2779" y="5622228"/>
            <a:ext cx="213391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主日信息</a:t>
            </a:r>
            <a:endParaRPr lang="en-US" sz="3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63728" y="21771"/>
            <a:ext cx="278794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10</a:t>
            </a:r>
            <a:r>
              <a:rPr lang="en-US" altLang="zh-TW" sz="3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/</a:t>
            </a:r>
            <a:r>
              <a:rPr lang="en-US" altLang="zh-CN" sz="3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30</a:t>
            </a:r>
            <a:r>
              <a:rPr lang="en-US" altLang="zh-TW" sz="3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/2016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499840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228600" y="304800"/>
            <a:ext cx="8686800" cy="6553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三人中有一位说：</a:t>
            </a:r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zh-CN" alt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到明年这时候，我必要回到你这里。你的妻子撒拉必一个儿生子。</a:t>
            </a:r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撒拉在那人后边的帐棚门口也听见了这话。亚伯拉罕和撒拉年纪老迈，撒拉的月经已断绝了。撒拉心里暗笑，说：</a:t>
            </a:r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zh-CN" altLang="en-US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我既已衰败，我主也老迈，岂能有这喜事呢？</a:t>
            </a:r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耶和华对亚伯拉罕说：</a:t>
            </a:r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zh-CN" alt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撒拉为什么暗笑，说：</a:t>
            </a:r>
            <a:r>
              <a:rPr lang="en-US" altLang="zh-CN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‘</a:t>
            </a:r>
            <a:r>
              <a:rPr lang="zh-CN" alt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我既已年老，果真能生养吗？</a:t>
            </a:r>
            <a:r>
              <a:rPr lang="en-US" altLang="zh-CN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</a:t>
            </a:r>
            <a:r>
              <a:rPr lang="zh-CN" alt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耶和华岂有难成的事吗？到了日期，明年这时候，我必回到你这里，撒拉必生一个儿子。</a:t>
            </a:r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撒拉就害怕，不承认，说：“</a:t>
            </a:r>
            <a:r>
              <a:rPr lang="zh-CN" altLang="en-US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我没有笑。</a:t>
            </a:r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那位说：</a:t>
            </a:r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zh-CN" alt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不然，你实在笑了。</a:t>
            </a:r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r>
              <a:rPr lang="zh-CN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（创</a:t>
            </a:r>
            <a:r>
              <a:rPr lang="en-US" altLang="zh-C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18:10-15</a:t>
            </a:r>
            <a:r>
              <a:rPr lang="zh-CN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）</a:t>
            </a:r>
          </a:p>
          <a:p>
            <a:endParaRPr lang="zh-CN" alt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85755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76200" y="1143000"/>
            <a:ext cx="8839200" cy="5562600"/>
          </a:xfrm>
        </p:spPr>
        <p:txBody>
          <a:bodyPr>
            <a:noAutofit/>
          </a:bodyPr>
          <a:lstStyle/>
          <a:p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15:5 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于是领他走到外边，说：</a:t>
            </a:r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zh-CN" alt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你向天观看，数算众星，能数得过来吗？</a:t>
            </a:r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又对他说：</a:t>
            </a:r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zh-CN" alt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你的后裔将要如此。</a:t>
            </a:r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</a:p>
          <a:p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15:13 -14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对亚伯兰说：“</a:t>
            </a:r>
            <a:r>
              <a:rPr lang="zh-CN" alt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你要的确知道，你的后裔必寄居别人的地，又服事那地的人。那地的人要苦待他们四百年。并且他们所要服事的那国，我要惩罚，后来他们必带着许多财物从那里出来。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endParaRPr lang="en-US" altLang="zh-C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章神再次重述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祂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定规的旨意。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>
            <a:normAutofit/>
          </a:bodyPr>
          <a:lstStyle/>
          <a:p>
            <a:r>
              <a:rPr lang="zh-CN" altLang="en-US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一、神的旨意永不改变</a:t>
            </a:r>
          </a:p>
        </p:txBody>
      </p:sp>
    </p:spTree>
    <p:extLst>
      <p:ext uri="{BB962C8B-B14F-4D97-AF65-F5344CB8AC3E}">
        <p14:creationId xmlns:p14="http://schemas.microsoft.com/office/powerpoint/2010/main" val="4270327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304800" y="152400"/>
            <a:ext cx="8610600" cy="6553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亚伯兰年九十九岁的时候，耶和华向他显现，对他说：</a:t>
            </a:r>
            <a:r>
              <a:rPr lang="en-US" altLang="zh-C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zh-CN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我是</a:t>
            </a:r>
            <a:r>
              <a:rPr lang="zh-CN" alt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全能的神</a:t>
            </a:r>
            <a:r>
              <a:rPr lang="zh-CN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。你当在我面前作</a:t>
            </a:r>
            <a:r>
              <a:rPr lang="zh-CN" altLang="en-US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完全人</a:t>
            </a:r>
            <a:r>
              <a:rPr lang="zh-CN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，我就与你立约，使你的后裔极其繁多。</a:t>
            </a:r>
            <a:r>
              <a:rPr lang="en-US" altLang="zh-C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r>
              <a:rPr lang="zh-CN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亚伯兰俯伏在地。神又对他说：</a:t>
            </a:r>
            <a:r>
              <a:rPr lang="en-US" altLang="zh-C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zh-CN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我与你立约，你要作多国的父。从此以后，你的名不再叫亚伯兰，要叫亚伯拉罕，因为我已立你作多国的父。我必使你的后裔极其繁多。</a:t>
            </a:r>
            <a:endParaRPr lang="en-US" altLang="zh-CN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zh-CN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国度从你而立，君王从你而出。</a:t>
            </a:r>
            <a:endParaRPr lang="en-US" altLang="zh-CN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zh-CN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我要与你并你世世代代的后裔</a:t>
            </a:r>
            <a:endParaRPr lang="en-US" altLang="zh-CN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zh-CN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坚立我的约，作永远的约，</a:t>
            </a:r>
            <a:endParaRPr lang="en-US" altLang="zh-CN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zh-CN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是要作你和你后裔的神。</a:t>
            </a:r>
            <a:endParaRPr lang="en-US" altLang="zh-CN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zh-CN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（创</a:t>
            </a:r>
            <a:r>
              <a:rPr lang="en-US" altLang="zh-C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17:1-7）</a:t>
            </a:r>
            <a:endParaRPr lang="zh-CN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zh-CN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52400"/>
          </a:xfrm>
        </p:spPr>
        <p:txBody>
          <a:bodyPr>
            <a:normAutofit fontScale="90000"/>
          </a:bodyPr>
          <a:lstStyle/>
          <a:p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950"/>
          <a:stretch/>
        </p:blipFill>
        <p:spPr>
          <a:xfrm>
            <a:off x="5973170" y="3581400"/>
            <a:ext cx="278983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409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152400" y="-228600"/>
            <a:ext cx="8763000" cy="7086601"/>
          </a:xfrm>
        </p:spPr>
        <p:txBody>
          <a:bodyPr>
            <a:normAutofit fontScale="92500"/>
          </a:bodyPr>
          <a:lstStyle/>
          <a:p>
            <a:endParaRPr lang="zh-CN" altLang="en-US" dirty="0"/>
          </a:p>
          <a:p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申</a:t>
            </a:r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18:13 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你要在耶和华你的神面前作完全人。</a:t>
            </a:r>
          </a:p>
          <a:p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诗</a:t>
            </a:r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119:1 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行为完全，遵行耶和华律法的，这人便为有福。</a:t>
            </a:r>
            <a:endParaRPr lang="en-US" altLang="zh-C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太</a:t>
            </a:r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5:48 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所以你们要完全，象你们的天父完全一样。</a:t>
            </a:r>
          </a:p>
          <a:p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林前</a:t>
            </a:r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2:6 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然而在完全的人中，我们也讲智慧。</a:t>
            </a:r>
            <a:endParaRPr lang="en-US" altLang="zh-C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腓</a:t>
            </a:r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3:15 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所以我们中间凡是完全人，总要存这样的心。</a:t>
            </a:r>
            <a:endParaRPr lang="en-US" altLang="zh-C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雅</a:t>
            </a:r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3:2 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原来我们在许多事上都有过失。若有人在话语上没有过失，他就是完全人，也能勒住自己的全身。</a:t>
            </a:r>
          </a:p>
          <a:p>
            <a:endParaRPr lang="zh-CN" alt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5051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381000" y="1219200"/>
            <a:ext cx="8458200" cy="5638800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17:9-10 </a:t>
            </a:r>
            <a:r>
              <a:rPr lang="zh-CN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神又对亚伯拉罕说：</a:t>
            </a:r>
            <a:r>
              <a:rPr lang="en-US" altLang="zh-C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zh-CN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你和你的后裔，必世世代代遵守我的约。你们所有的男子，都要受割礼。这就是我与你，并你的后裔</a:t>
            </a:r>
            <a:endParaRPr lang="en-US" altLang="zh-CN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zh-CN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所立的约，是你们所</a:t>
            </a:r>
            <a:endParaRPr lang="en-US" altLang="zh-CN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zh-CN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当遵守的。</a:t>
            </a:r>
            <a:r>
              <a:rPr lang="en-US" altLang="zh-C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endParaRPr lang="zh-CN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66800"/>
          </a:xfrm>
        </p:spPr>
        <p:txBody>
          <a:bodyPr>
            <a:normAutofit/>
          </a:bodyPr>
          <a:lstStyle/>
          <a:p>
            <a:r>
              <a:rPr lang="zh-CN" altLang="en-US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二、守约行道必蒙福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715000" y="3429000"/>
            <a:ext cx="2514600" cy="307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89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245660" y="228600"/>
            <a:ext cx="8593540" cy="6629400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只有守约，才能持守正直；唯有全能的神，才能叫人完全。</a:t>
            </a:r>
            <a:endParaRPr lang="en-US" altLang="zh-CN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行割礼乃是要以色列人与世人分别为圣，单单归给神。</a:t>
            </a:r>
          </a:p>
        </p:txBody>
      </p:sp>
      <p:sp>
        <p:nvSpPr>
          <p:cNvPr id="6" name="任意多边形 5"/>
          <p:cNvSpPr/>
          <p:nvPr/>
        </p:nvSpPr>
        <p:spPr>
          <a:xfrm>
            <a:off x="12496798" y="3352800"/>
            <a:ext cx="76201" cy="152400"/>
          </a:xfrm>
          <a:custGeom>
            <a:avLst/>
            <a:gdLst>
              <a:gd name="connsiteX0" fmla="*/ 717493 w 1263404"/>
              <a:gd name="connsiteY0" fmla="*/ 1569492 h 2354774"/>
              <a:gd name="connsiteX1" fmla="*/ 731141 w 1263404"/>
              <a:gd name="connsiteY1" fmla="*/ 1787856 h 2354774"/>
              <a:gd name="connsiteX2" fmla="*/ 7810 w 1263404"/>
              <a:gd name="connsiteY2" fmla="*/ 2279176 h 2354774"/>
              <a:gd name="connsiteX3" fmla="*/ 1263404 w 1263404"/>
              <a:gd name="connsiteY3" fmla="*/ 0 h 2354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3404" h="2354774">
                <a:moveTo>
                  <a:pt x="717493" y="1569492"/>
                </a:moveTo>
                <a:cubicBezTo>
                  <a:pt x="783457" y="1619533"/>
                  <a:pt x="849421" y="1669575"/>
                  <a:pt x="731141" y="1787856"/>
                </a:cubicBezTo>
                <a:cubicBezTo>
                  <a:pt x="612861" y="1906137"/>
                  <a:pt x="-80901" y="2577152"/>
                  <a:pt x="7810" y="2279176"/>
                </a:cubicBezTo>
                <a:cubicBezTo>
                  <a:pt x="96520" y="1981200"/>
                  <a:pt x="679962" y="990600"/>
                  <a:pt x="1263404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3417627"/>
            <a:ext cx="4767485" cy="2895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276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304800" y="228600"/>
            <a:ext cx="8534399" cy="6629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西</a:t>
            </a:r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2:11-13  </a:t>
            </a:r>
            <a:r>
              <a:rPr lang="zh-CN" alt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你们在祂里面，也受了不是人手所行的割礼，乃是基督使你们脱去肉体情欲的割礼。你们既受洗与他一同埋葬，也就在此与他一同复活。都因信那叫他从死里复活神的功用。你们从前在过犯，和未受割礼的肉体中死了，神赦免了你们（或作我们）一切过犯，便叫你们与基督一同活过来。</a:t>
            </a:r>
          </a:p>
          <a:p>
            <a:endParaRPr lang="zh-CN" altLang="en-US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4191000"/>
            <a:ext cx="4330253" cy="2197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021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381000" y="1295400"/>
            <a:ext cx="8496300" cy="5562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17:15-18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神又对亚伯拉罕说：</a:t>
            </a:r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zh-CN" altLang="en-US" sz="3600" b="1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你的妻子撒莱，不可再叫撒莱，她的名要叫撒拉。我必赐福给她，也要使你从她得一个儿子。我要赐福给她，她也要作多国之母。必有百姓的君王从她而出。</a:t>
            </a:r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亚伯拉罕就俯伏在地</a:t>
            </a:r>
            <a:r>
              <a:rPr lang="zh-CN" altLang="en-US" sz="3600" b="1" i="1" u="sng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喜笑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，心里说：</a:t>
            </a:r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zh-CN" alt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一百岁的人还能得孩子吗？撒拉已经九十岁了，还能生养吗？</a:t>
            </a:r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亚伯拉罕对神说：</a:t>
            </a:r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zh-CN" alt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但愿以实玛利活在你面前。</a:t>
            </a:r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endParaRPr lang="zh-CN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zh-CN" alt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371600"/>
          </a:xfrm>
        </p:spPr>
        <p:txBody>
          <a:bodyPr>
            <a:normAutofit/>
          </a:bodyPr>
          <a:lstStyle/>
          <a:p>
            <a:r>
              <a:rPr lang="zh-CN" altLang="en-US" sz="5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zh-CN" altLang="en-US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三、人信有限神无限</a:t>
            </a:r>
          </a:p>
        </p:txBody>
      </p:sp>
    </p:spTree>
    <p:extLst>
      <p:ext uri="{BB962C8B-B14F-4D97-AF65-F5344CB8AC3E}">
        <p14:creationId xmlns:p14="http://schemas.microsoft.com/office/powerpoint/2010/main" val="2533643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600" y="457200"/>
            <a:ext cx="8229600" cy="6248400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路</a:t>
            </a:r>
            <a:r>
              <a:rPr lang="en-US" altLang="zh-C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21:29-33 </a:t>
            </a:r>
            <a:r>
              <a:rPr lang="zh-CN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耶稣又设比喻对他们说：“</a:t>
            </a:r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你们看</a:t>
            </a:r>
            <a:r>
              <a:rPr lang="zh-CN" altLang="en-US" sz="4000" b="1" u="sng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无花果树</a:t>
            </a:r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，和</a:t>
            </a:r>
            <a:r>
              <a:rPr lang="zh-CN" altLang="en-US" sz="4000" b="1" u="sng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各样的树</a:t>
            </a:r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。它发芽的时候，你们一看见自然晓得</a:t>
            </a:r>
            <a:r>
              <a:rPr lang="zh-CN" altLang="en-US" sz="4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夏天近了</a:t>
            </a:r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。这样，你们看见</a:t>
            </a:r>
            <a:r>
              <a:rPr lang="zh-CN" altLang="en-US" sz="40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这些事</a:t>
            </a:r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渐渐的成就，也该晓得</a:t>
            </a:r>
            <a:r>
              <a:rPr lang="zh-CN" altLang="en-US" sz="4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神的国近了</a:t>
            </a:r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。我实在告诉你们，</a:t>
            </a:r>
            <a:r>
              <a:rPr lang="zh-CN" altLang="en-US" sz="4000" b="1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这世代</a:t>
            </a:r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还没有过去，这些事都要成就。天地要废去，我的话却不能废去</a:t>
            </a:r>
            <a:r>
              <a:rPr lang="zh-CN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。”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63893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228600" y="228600"/>
            <a:ext cx="8610600" cy="6629400"/>
          </a:xfrm>
        </p:spPr>
        <p:txBody>
          <a:bodyPr>
            <a:normAutofit/>
          </a:bodyPr>
          <a:lstStyle/>
          <a:p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神给“亚伯兰”（荣耀之父），改名为“亚伯拉罕”（多国之父）。（创</a:t>
            </a:r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17:4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）</a:t>
            </a:r>
            <a:endParaRPr lang="en-US" altLang="zh-C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神给“撒莱”（公主），改名为“撒拉”（王后）。（创</a:t>
            </a:r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17:15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）</a:t>
            </a:r>
            <a:endParaRPr lang="en-US" altLang="zh-C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改名字，说明他们与神有了更深、更亲密的关系。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3429000"/>
            <a:ext cx="3759200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413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10200" y="4038600"/>
            <a:ext cx="3054096" cy="2286000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 flipV="1">
            <a:off x="457200" y="0"/>
            <a:ext cx="8229600" cy="152400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从</a:t>
            </a:r>
          </a:p>
        </p:txBody>
      </p:sp>
      <p:sp>
        <p:nvSpPr>
          <p:cNvPr id="5" name="矩形 4"/>
          <p:cNvSpPr/>
          <p:nvPr/>
        </p:nvSpPr>
        <p:spPr>
          <a:xfrm>
            <a:off x="457200" y="252379"/>
            <a:ext cx="84581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创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17:17 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亚伯拉罕就俯伏在地</a:t>
            </a:r>
            <a:r>
              <a:rPr kumimoji="0" lang="zh-CN" altLang="en-US" sz="3200" b="1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喜笑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（苦笑），心里说：“一百岁的人还能得孩子吗？撒拉已经九十岁了，还能生养吗？”</a:t>
            </a:r>
          </a:p>
        </p:txBody>
      </p:sp>
      <p:sp>
        <p:nvSpPr>
          <p:cNvPr id="6" name="矩形 5"/>
          <p:cNvSpPr/>
          <p:nvPr/>
        </p:nvSpPr>
        <p:spPr>
          <a:xfrm>
            <a:off x="457200" y="1822039"/>
            <a:ext cx="838086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创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18:12 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撒拉心里</a:t>
            </a:r>
            <a:r>
              <a:rPr kumimoji="0" lang="zh-CN" altLang="en-US" sz="3200" b="1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暗笑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（怪笑），说：“我既已衰败，我主也老迈，岂能有这喜事呢？”</a:t>
            </a:r>
          </a:p>
        </p:txBody>
      </p:sp>
      <p:sp>
        <p:nvSpPr>
          <p:cNvPr id="8" name="矩形 7"/>
          <p:cNvSpPr/>
          <p:nvPr/>
        </p:nvSpPr>
        <p:spPr>
          <a:xfrm>
            <a:off x="457200" y="2899257"/>
            <a:ext cx="83058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创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21:5-6 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他儿子以撒生的时候，亚伯拉罕年一百岁。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撒拉说：“神使我</a:t>
            </a:r>
            <a:r>
              <a:rPr kumimoji="0" lang="zh-CN" altLang="en-US" sz="3200" b="1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喜笑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（心笑），凡听见的必与我一同</a:t>
            </a:r>
            <a:r>
              <a:rPr kumimoji="0" lang="zh-CN" altLang="en-US" sz="3200" b="1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喜笑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。”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80646" y="4419600"/>
            <a:ext cx="47771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创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21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：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9 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当时，撒拉看见埃及人夏甲给亚伯拉罕所生的儿子</a:t>
            </a:r>
            <a:r>
              <a:rPr kumimoji="0" lang="zh-CN" altLang="en-US" sz="3200" b="1" i="0" u="sng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戏笑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（耍笑）。</a:t>
            </a:r>
          </a:p>
        </p:txBody>
      </p:sp>
    </p:spTree>
    <p:extLst>
      <p:ext uri="{BB962C8B-B14F-4D97-AF65-F5344CB8AC3E}">
        <p14:creationId xmlns:p14="http://schemas.microsoft.com/office/powerpoint/2010/main" val="171137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533400" y="381000"/>
            <a:ext cx="8305800" cy="6477000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连番应许得慰藉，考验信心勇与怯；</a:t>
            </a:r>
            <a:endParaRPr lang="en-US" altLang="zh-CN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名字更改衰微我，为主而活要踊跃。</a:t>
            </a:r>
            <a:endParaRPr lang="en-US" altLang="zh-CN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对影凋零徒奈何？圣言在心也软弱；老骥伏枥百岁叟，期盼如同水看月。</a:t>
            </a:r>
            <a:endParaRPr lang="en-US" altLang="zh-CN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在神岂有壑难过？日期满足定当夺！</a:t>
            </a:r>
            <a:endParaRPr lang="en-US" altLang="zh-CN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心志操练更卓烁，靠主敢唱复活歌！</a:t>
            </a:r>
            <a:endParaRPr lang="en-US" altLang="zh-CN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百姓世代当守约，男子行礼八日割；</a:t>
            </a:r>
            <a:endParaRPr lang="en-US" altLang="zh-CN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家生外买都照做，分别为圣属天国。</a:t>
            </a:r>
            <a:endParaRPr lang="en-US" altLang="zh-CN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altLang="zh-CN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altLang="zh-CN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95167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encrypted-tbn2.gstatic.com/images?q=tbn:ANd9GcQxYOmLo6dCPXxosEuUYt7l4vyTgFnRrXMP3lmpchFsOJxtvnWoww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710"/>
            <a:ext cx="9144000" cy="6866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4435" y="609600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奉獻禱告</a:t>
            </a:r>
            <a:endParaRPr lang="en-US" sz="6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05811" y="4262229"/>
            <a:ext cx="36375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>
                <a:solidFill>
                  <a:prstClr val="white"/>
                </a:solidFill>
                <a:effectLst>
                  <a:glow rad="1143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anose="02000900000000000000" pitchFamily="50" charset="-120"/>
                <a:ea typeface="華康圓體 Std W9" panose="02000900000000000000" pitchFamily="50" charset="-120"/>
              </a:rPr>
              <a:t>舒國才 </a:t>
            </a:r>
            <a:r>
              <a:rPr lang="zh-CN" altLang="en-US" sz="3200" dirty="0">
                <a:solidFill>
                  <a:prstClr val="white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弟兄</a:t>
            </a:r>
            <a:endParaRPr lang="en-US" sz="3200" dirty="0">
              <a:solidFill>
                <a:prstClr val="white"/>
              </a:solidFill>
              <a:effectLst>
                <a:glow rad="101600">
                  <a:srgbClr val="C0504D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07227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l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859155"/>
              </p:ext>
            </p:extLst>
          </p:nvPr>
        </p:nvGraphicFramePr>
        <p:xfrm>
          <a:off x="2920905" y="2971800"/>
          <a:ext cx="3149965" cy="236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2" name="Presentation" r:id="rId4" imgW="4570501" imgH="3427618" progId="PowerPoint.Show.8">
                  <p:link updateAutomatic="1"/>
                </p:oleObj>
              </mc:Choice>
              <mc:Fallback>
                <p:oleObj name="Presentation" r:id="rId4" imgW="4570501" imgH="3427618" progId="PowerPoint.Show.8">
                  <p:link updateAutomatic="1"/>
                  <p:pic>
                    <p:nvPicPr>
                      <p:cNvPr id="3" name="Object 2">
                        <a:hlinkClick r:id="" action="ppaction://ole?verb=0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0905" y="2971800"/>
                        <a:ext cx="3149965" cy="2362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170" name="Picture 2" descr="http://www.uponthisrock.com/powerpointbacks/autumnfish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66801" y="762000"/>
            <a:ext cx="3390672" cy="861774"/>
          </a:xfrm>
          <a:prstGeom prst="rect">
            <a:avLst/>
          </a:prstGeom>
          <a:noFill/>
        </p:spPr>
        <p:txBody>
          <a:bodyPr wrap="none" lIns="91373" tIns="45687" rIns="91373" bIns="45687" rtlCol="0">
            <a:spAutoFit/>
          </a:bodyPr>
          <a:lstStyle/>
          <a:p>
            <a:r>
              <a:rPr lang="zh-TW" altLang="en-US" sz="5000" dirty="0">
                <a:solidFill>
                  <a:srgbClr val="002060"/>
                </a:solidFill>
                <a:latin typeface="華康正顏楷體 Std W9" pitchFamily="66" charset="-120"/>
                <a:ea typeface="華康正顏楷體 Std W9" pitchFamily="66" charset="-120"/>
              </a:rPr>
              <a:t>迎新及報告</a:t>
            </a:r>
            <a:endParaRPr lang="en-US" sz="5000" dirty="0">
              <a:solidFill>
                <a:srgbClr val="002060"/>
              </a:solidFill>
              <a:latin typeface="華康正顏楷體 Std W9" pitchFamily="66" charset="-120"/>
              <a:ea typeface="華康正顏楷體 Std W9" pitchFamily="66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638800" y="3810001"/>
            <a:ext cx="2677201" cy="707819"/>
          </a:xfrm>
          <a:prstGeom prst="rect">
            <a:avLst/>
          </a:prstGeom>
        </p:spPr>
        <p:txBody>
          <a:bodyPr wrap="none" lIns="91373" tIns="45687" rIns="91373" bIns="45687">
            <a:spAutoFit/>
          </a:bodyPr>
          <a:lstStyle/>
          <a:p>
            <a:r>
              <a:rPr lang="zh-CN" altLang="en-US" sz="4000" dirty="0">
                <a:solidFill>
                  <a:srgbClr val="002060"/>
                </a:solidFill>
                <a:latin typeface="華康圓體 Std W9" pitchFamily="50" charset="-120"/>
                <a:ea typeface="華康圓體 Std W9" pitchFamily="50" charset="-120"/>
              </a:rPr>
              <a:t>李南海 </a:t>
            </a:r>
            <a:r>
              <a:rPr lang="zh-TW" altLang="en-US" sz="3200" dirty="0">
                <a:solidFill>
                  <a:srgbClr val="002060"/>
                </a:solidFill>
                <a:latin typeface="華康圓體 Std W9" pitchFamily="50" charset="-120"/>
                <a:ea typeface="華康圓體 Std W9" pitchFamily="50" charset="-120"/>
              </a:rPr>
              <a:t>弟兄</a:t>
            </a:r>
            <a:endParaRPr lang="en-US" altLang="zh-TW" sz="3200" dirty="0">
              <a:solidFill>
                <a:srgbClr val="002060"/>
              </a:solidFill>
              <a:latin typeface="華康圓體 Std W9" pitchFamily="50" charset="-120"/>
              <a:ea typeface="華康圓體 Std W9" pitchFamily="50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74758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verb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verb" cmd="0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Image result for daylight savings 2016 f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76200"/>
            <a:ext cx="9144001" cy="693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88939" y="130314"/>
            <a:ext cx="73661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飾藝體 Std W5" panose="04020500000000000000" pitchFamily="82" charset="-120"/>
                <a:ea typeface="華康飾藝體 Std W5" panose="04020500000000000000" pitchFamily="82" charset="-120"/>
              </a:rPr>
              <a:t>週六晚臨睡前將時鐘撥慢一小時</a:t>
            </a:r>
            <a:endParaRPr lang="en-US" sz="4000" dirty="0">
              <a:solidFill>
                <a:schemeClr val="bg1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飾藝體 Std W5" panose="04020500000000000000" pitchFamily="82" charset="-120"/>
              <a:ea typeface="華康飾藝體 Std W5" panose="040205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24586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Image result for revival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2" b="1112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Image result for revival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1" t="6064" r="24259"/>
          <a:stretch/>
        </p:blipFill>
        <p:spPr bwMode="auto">
          <a:xfrm>
            <a:off x="152401" y="4722071"/>
            <a:ext cx="2667000" cy="2580705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4727" y="52386"/>
            <a:ext cx="1027845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400" b="1" dirty="0" smtClean="0">
                <a:ln w="6600">
                  <a:solidFill>
                    <a:srgbClr val="C0504D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C0504D"/>
                  </a:outerShdw>
                </a:effectLst>
                <a:latin typeface="華康飾藝體 Std W5" panose="04020500000000000000" pitchFamily="82" charset="-120"/>
                <a:ea typeface="華康飾藝體 Std W5" panose="04020500000000000000" pitchFamily="82" charset="-120"/>
              </a:rPr>
              <a:t>更</a:t>
            </a:r>
            <a:endParaRPr lang="en-US" altLang="zh-TW" sz="6400" b="1" dirty="0" smtClean="0">
              <a:ln w="6600">
                <a:solidFill>
                  <a:srgbClr val="C0504D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C0504D"/>
                </a:outerShdw>
              </a:effectLst>
              <a:latin typeface="華康飾藝體 Std W5" panose="04020500000000000000" pitchFamily="82" charset="-120"/>
              <a:ea typeface="華康飾藝體 Std W5" panose="04020500000000000000" pitchFamily="82" charset="-120"/>
            </a:endParaRPr>
          </a:p>
          <a:p>
            <a:r>
              <a:rPr lang="zh-TW" altLang="en-US" sz="6400" b="1" dirty="0" smtClean="0">
                <a:ln w="6600">
                  <a:solidFill>
                    <a:srgbClr val="C0504D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C0504D"/>
                  </a:outerShdw>
                </a:effectLst>
                <a:latin typeface="華康飾藝體 Std W5" panose="04020500000000000000" pitchFamily="82" charset="-120"/>
                <a:ea typeface="華康飾藝體 Std W5" panose="04020500000000000000" pitchFamily="82" charset="-120"/>
              </a:rPr>
              <a:t>新</a:t>
            </a:r>
            <a:endParaRPr lang="en-US" sz="6400" b="1" dirty="0">
              <a:ln w="6600">
                <a:solidFill>
                  <a:srgbClr val="C0504D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C0504D"/>
                </a:outerShdw>
              </a:effectLst>
              <a:latin typeface="華康飾藝體 Std W5" panose="04020500000000000000" pitchFamily="82" charset="-120"/>
              <a:ea typeface="華康飾藝體 Std W5" panose="040205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2486188"/>
            <a:ext cx="1106393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7000" b="1" dirty="0" smtClean="0">
                <a:ln w="6600">
                  <a:solidFill>
                    <a:srgbClr val="C0504D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rgbClr val="9BBB59">
                      <a:satMod val="175000"/>
                      <a:alpha val="40000"/>
                    </a:srgbClr>
                  </a:glow>
                  <a:outerShdw dist="38100" dir="2700000" algn="tl" rotWithShape="0">
                    <a:srgbClr val="C0504D"/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復</a:t>
            </a:r>
            <a:endParaRPr lang="en-US" altLang="zh-TW" sz="7000" b="1" dirty="0" smtClean="0">
              <a:ln w="6600">
                <a:solidFill>
                  <a:srgbClr val="C0504D"/>
                </a:solidFill>
                <a:prstDash val="solid"/>
              </a:ln>
              <a:solidFill>
                <a:srgbClr val="FFFFFF"/>
              </a:solidFill>
              <a:effectLst>
                <a:glow rad="63500">
                  <a:srgbClr val="9BBB59">
                    <a:satMod val="175000"/>
                    <a:alpha val="40000"/>
                  </a:srgbClr>
                </a:glow>
                <a:outerShdw dist="38100" dir="2700000" algn="tl" rotWithShape="0">
                  <a:srgbClr val="C0504D"/>
                </a:outerShdw>
              </a:effectLst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  <a:p>
            <a:r>
              <a:rPr lang="zh-TW" altLang="en-US" sz="7000" b="1" dirty="0" smtClean="0">
                <a:ln w="6600">
                  <a:solidFill>
                    <a:srgbClr val="C0504D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rgbClr val="9BBB59">
                      <a:satMod val="175000"/>
                      <a:alpha val="40000"/>
                    </a:srgbClr>
                  </a:glow>
                  <a:outerShdw dist="38100" dir="2700000" algn="tl" rotWithShape="0">
                    <a:srgbClr val="C0504D"/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興</a:t>
            </a:r>
            <a:endParaRPr lang="en-US" sz="7000" b="1" dirty="0">
              <a:ln w="6600">
                <a:solidFill>
                  <a:srgbClr val="C0504D"/>
                </a:solidFill>
                <a:prstDash val="solid"/>
              </a:ln>
              <a:solidFill>
                <a:srgbClr val="FFFFFF"/>
              </a:solidFill>
              <a:effectLst>
                <a:glow rad="63500">
                  <a:srgbClr val="9BBB59">
                    <a:satMod val="175000"/>
                    <a:alpha val="40000"/>
                  </a:srgbClr>
                </a:glow>
                <a:outerShdw dist="38100" dir="2700000" algn="tl" rotWithShape="0">
                  <a:srgbClr val="C0504D"/>
                </a:outerShdw>
              </a:effectLst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7761" y="2041412"/>
            <a:ext cx="62068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與</a:t>
            </a:r>
            <a:endParaRPr lang="en-US" sz="3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pic>
        <p:nvPicPr>
          <p:cNvPr id="12294" name="Picture 6" descr="Image result for revival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89" r="15565"/>
          <a:stretch/>
        </p:blipFill>
        <p:spPr bwMode="auto">
          <a:xfrm rot="271901">
            <a:off x="6115727" y="360368"/>
            <a:ext cx="2986605" cy="2490812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00" name="Picture 12" descr="Image result for 蘇文峰牧師夫婦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11" r="2722"/>
          <a:stretch/>
        </p:blipFill>
        <p:spPr bwMode="auto">
          <a:xfrm rot="21308542">
            <a:off x="6255627" y="2215149"/>
            <a:ext cx="1685671" cy="185423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8" name="Picture 10" descr="Image result for 蘇文峰牧師夫婦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000"/>
          <a:stretch/>
        </p:blipFill>
        <p:spPr bwMode="auto">
          <a:xfrm rot="21162548">
            <a:off x="7465006" y="2192068"/>
            <a:ext cx="1644489" cy="183515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477000" y="3886200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蘇文峰牧師夫婦</a:t>
            </a:r>
            <a:endParaRPr lang="en-US" sz="24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40785" y="518294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anose="02000900000000000000" pitchFamily="50" charset="-120"/>
                <a:ea typeface="華康圓體 Std W9" panose="02000900000000000000" pitchFamily="50" charset="-120"/>
              </a:rPr>
              <a:t>感恩節退修會</a:t>
            </a:r>
            <a:endParaRPr lang="en-US" sz="40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9" panose="02000900000000000000" pitchFamily="50" charset="-120"/>
              <a:ea typeface="華康圓體 Std W9" panose="02000900000000000000" pitchFamily="50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83801" y="518294"/>
            <a:ext cx="646331" cy="86177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聯合</a:t>
            </a:r>
            <a:endParaRPr lang="en-US" sz="3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119479" y="1125403"/>
            <a:ext cx="27238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11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月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24-26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日</a:t>
            </a:r>
            <a:endParaRPr lang="en-US" sz="3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文鼎圓立體" panose="02010609010101010101" pitchFamily="49" charset="-120"/>
              <a:ea typeface="文鼎圓立體" panose="02010609010101010101" pitchFamily="49" charset="-120"/>
              <a:cs typeface="文鼎圓立體" panose="02010609010101010101" pitchFamily="49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21463" y="1725567"/>
            <a:ext cx="51010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Alliance Redwoods Conference Ground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00732" y="4722071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英語講員：</a:t>
            </a:r>
            <a:endParaRPr lang="en-US" sz="20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12302" name="Picture 14" descr="Pictur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8615" y="5050275"/>
            <a:ext cx="1120998" cy="142672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7646551" y="6310639"/>
            <a:ext cx="1407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David Huynh</a:t>
            </a:r>
            <a:endParaRPr lang="en-US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19401" y="2747427"/>
            <a:ext cx="3236784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請向劉廣立報名</a:t>
            </a:r>
            <a:endParaRPr lang="en-US" altLang="zh-TW" sz="3400" dirty="0" smtClean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pPr algn="ctr"/>
            <a:r>
              <a:rPr lang="en-US" altLang="zh-TW" sz="34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11/13</a:t>
            </a:r>
            <a:r>
              <a:rPr lang="zh-TW" altLang="en-US" sz="34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截止</a:t>
            </a:r>
            <a:endParaRPr lang="en-US" sz="3400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58540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 descr="http://images.sharefaith.com/images/3/1234219054510_220/slide-3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788897" y="374497"/>
            <a:ext cx="4570482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800" dirty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《</a:t>
            </a:r>
            <a:r>
              <a:rPr lang="zh-TW" altLang="en-US" sz="3800" dirty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還貸及維修計劃</a:t>
            </a:r>
            <a:r>
              <a:rPr lang="en-US" altLang="zh-TW" sz="3800" dirty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》</a:t>
            </a:r>
            <a:endParaRPr lang="en-US" sz="3800" dirty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pic>
        <p:nvPicPr>
          <p:cNvPr id="1029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901" y="160552"/>
            <a:ext cx="1613093" cy="1600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05501" y="1743233"/>
            <a:ext cx="1384995" cy="476027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600" dirty="0">
                <a:solidFill>
                  <a:srgbClr val="44546A">
                    <a:lumMod val="75000"/>
                  </a:srgbClr>
                </a:solidFill>
                <a:effectLst>
                  <a:glow rad="228600">
                    <a:prstClr val="white">
                      <a:alpha val="40000"/>
                    </a:prstClr>
                  </a:glo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神能照著運行在我們心裡的大力</a:t>
            </a:r>
            <a:endParaRPr lang="en-US" altLang="zh-TW" sz="2600" dirty="0">
              <a:solidFill>
                <a:srgbClr val="44546A">
                  <a:lumMod val="75000"/>
                </a:srgbClr>
              </a:solidFill>
              <a:effectLst>
                <a:glow rad="228600">
                  <a:prstClr val="white">
                    <a:alpha val="40000"/>
                  </a:prstClr>
                </a:glo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2600" dirty="0">
                <a:solidFill>
                  <a:srgbClr val="44546A">
                    <a:lumMod val="75000"/>
                  </a:srgbClr>
                </a:solidFill>
                <a:effectLst>
                  <a:glow rad="228600">
                    <a:prstClr val="white">
                      <a:alpha val="40000"/>
                    </a:prstClr>
                  </a:glo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     充充足足的成就一切，</a:t>
            </a:r>
            <a:endParaRPr lang="en-US" altLang="zh-TW" sz="2600" dirty="0">
              <a:solidFill>
                <a:srgbClr val="44546A">
                  <a:lumMod val="75000"/>
                </a:srgbClr>
              </a:solidFill>
              <a:effectLst>
                <a:glow rad="228600">
                  <a:prstClr val="white">
                    <a:alpha val="40000"/>
                  </a:prstClr>
                </a:glo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2600" dirty="0">
                <a:solidFill>
                  <a:srgbClr val="44546A">
                    <a:lumMod val="75000"/>
                  </a:srgbClr>
                </a:solidFill>
                <a:effectLst>
                  <a:glow rad="228600">
                    <a:prstClr val="white">
                      <a:alpha val="40000"/>
                    </a:prstClr>
                  </a:glo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        超過我們所求所想的。</a:t>
            </a:r>
            <a:endParaRPr lang="en-US" sz="2600" dirty="0">
              <a:solidFill>
                <a:srgbClr val="44546A">
                  <a:lumMod val="75000"/>
                </a:srgbClr>
              </a:solidFill>
              <a:effectLst>
                <a:glow rad="228600">
                  <a:prstClr val="white">
                    <a:alpha val="40000"/>
                  </a:prstClr>
                </a:glo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0236" y="4276785"/>
            <a:ext cx="461665" cy="216982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>
                <a:solidFill>
                  <a:srgbClr val="44546A">
                    <a:lumMod val="75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以弗所書三章二十節</a:t>
            </a:r>
            <a:endParaRPr lang="en-US" dirty="0">
              <a:solidFill>
                <a:srgbClr val="44546A">
                  <a:lumMod val="75000"/>
                </a:srgb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354893" y="5983626"/>
            <a:ext cx="330090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600" dirty="0">
                <a:solidFill>
                  <a:srgbClr val="ED7D31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*建堂還貸尚需</a:t>
            </a:r>
            <a:r>
              <a:rPr lang="en-US" altLang="zh-TW" sz="2600" dirty="0">
                <a:solidFill>
                  <a:srgbClr val="ED7D31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113</a:t>
            </a:r>
            <a:r>
              <a:rPr lang="zh-TW" altLang="en-US" sz="2600" dirty="0">
                <a:solidFill>
                  <a:srgbClr val="ED7D31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萬</a:t>
            </a:r>
            <a:endParaRPr lang="en-US" sz="2600" dirty="0">
              <a:solidFill>
                <a:srgbClr val="ED7D31">
                  <a:lumMod val="50000"/>
                </a:srgb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pic>
        <p:nvPicPr>
          <p:cNvPr id="1028" name="Picture 4" descr="http://vus.ir/wp-content/uploads/2014/09/target-re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219200"/>
            <a:ext cx="1306451" cy="1306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533481" y="2711440"/>
            <a:ext cx="14574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0070C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12.9</a:t>
            </a:r>
            <a:r>
              <a:rPr lang="zh-TW" altLang="en-US" sz="3200" dirty="0" smtClean="0">
                <a:solidFill>
                  <a:srgbClr val="0070C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萬</a:t>
            </a:r>
            <a:endParaRPr lang="en-US" sz="3200" dirty="0">
              <a:solidFill>
                <a:srgbClr val="0070C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graphicFrame>
        <p:nvGraphicFramePr>
          <p:cNvPr id="17" name="Chart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881573"/>
              </p:ext>
            </p:extLst>
          </p:nvPr>
        </p:nvGraphicFramePr>
        <p:xfrm>
          <a:off x="3992984" y="1207973"/>
          <a:ext cx="4288364" cy="47644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511604" y="2354289"/>
            <a:ext cx="769441" cy="106695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3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目標</a:t>
            </a:r>
            <a:endParaRPr lang="en-US" sz="3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11645" y="3889429"/>
            <a:ext cx="97975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spc="-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累積</a:t>
            </a:r>
            <a:endParaRPr lang="en-US" sz="3400" spc="-3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00036" y="1967011"/>
            <a:ext cx="992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3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kton Pro" panose="020F0603020208020904" pitchFamily="34" charset="0"/>
              </a:rPr>
              <a:t>2016</a:t>
            </a:r>
            <a:endParaRPr lang="en-US" sz="23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kton Pro" panose="020F06030202080209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9365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Image result for operation christmas chil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48526"/>
            <a:ext cx="9144000" cy="3609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Image result for operation christmas 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2438400"/>
            <a:ext cx="9144000" cy="81012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6200" y="2338626"/>
            <a:ext cx="491192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飾藝體 Std W5" panose="04020500000000000000" pitchFamily="82" charset="-120"/>
                <a:ea typeface="華康飾藝體 Std W5" panose="04020500000000000000" pitchFamily="82" charset="-120"/>
              </a:rPr>
              <a:t>今年目標：</a:t>
            </a:r>
            <a:r>
              <a:rPr lang="en-US" altLang="zh-TW" sz="4800" dirty="0" smtClean="0">
                <a:solidFill>
                  <a:srgbClr val="FFFF00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飾藝體 Std W5" panose="04020500000000000000" pitchFamily="82" charset="-120"/>
                <a:ea typeface="華康飾藝體 Std W5" panose="04020500000000000000" pitchFamily="82" charset="-120"/>
              </a:rPr>
              <a:t>320</a:t>
            </a:r>
            <a:r>
              <a:rPr lang="en-US" altLang="zh-TW" sz="5000" dirty="0" smtClean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飾藝體 Std W5" panose="04020500000000000000" pitchFamily="82" charset="-120"/>
                <a:ea typeface="華康飾藝體 Std W5" panose="04020500000000000000" pitchFamily="82" charset="-120"/>
              </a:rPr>
              <a:t> </a:t>
            </a:r>
            <a:r>
              <a:rPr lang="zh-TW" altLang="en-US" sz="4000" dirty="0" smtClean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飾藝體 Std W5" panose="04020500000000000000" pitchFamily="82" charset="-120"/>
                <a:ea typeface="華康飾藝體 Std W5" panose="04020500000000000000" pitchFamily="82" charset="-120"/>
              </a:rPr>
              <a:t>盒</a:t>
            </a:r>
            <a:endParaRPr lang="en-US" sz="4000" dirty="0">
              <a:solidFill>
                <a:schemeClr val="bg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飾藝體 Std W5" panose="04020500000000000000" pitchFamily="82" charset="-120"/>
              <a:ea typeface="華康飾藝體 Std W5" panose="04020500000000000000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24400" y="2538092"/>
            <a:ext cx="4341510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500" b="1" i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11/18 Wrapping Party</a:t>
            </a:r>
            <a:endParaRPr lang="en-US" sz="3500" b="1" i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1880633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00200" y="304800"/>
            <a:ext cx="61297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Shoebox Promotion Video Clip </a:t>
            </a:r>
            <a:endParaRPr lang="en-US" sz="3600" b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76600" y="951131"/>
            <a:ext cx="25410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 min 40 sec)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865" y="1565825"/>
            <a:ext cx="90824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Will play automatically when advancing to this slide </a:t>
            </a:r>
          </a:p>
        </p:txBody>
      </p:sp>
    </p:spTree>
    <p:extLst>
      <p:ext uri="{BB962C8B-B14F-4D97-AF65-F5344CB8AC3E}">
        <p14:creationId xmlns:p14="http://schemas.microsoft.com/office/powerpoint/2010/main" val="99107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23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38200" y="762000"/>
            <a:ext cx="146706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>
                <a:solidFill>
                  <a:srgbClr val="002060"/>
                </a:solidFill>
                <a:latin typeface="華康正顏楷體 Std W9" pitchFamily="66" charset="-120"/>
                <a:ea typeface="華康正顏楷體 Std W9" pitchFamily="66" charset="-120"/>
              </a:rPr>
              <a:t>祝福</a:t>
            </a:r>
            <a:endParaRPr lang="en-US" sz="5000" dirty="0">
              <a:solidFill>
                <a:srgbClr val="002060"/>
              </a:solidFill>
              <a:latin typeface="華康正顏楷體 Std W9" pitchFamily="66" charset="-120"/>
              <a:ea typeface="華康正顏楷體 Std W9" pitchFamily="66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95600" y="2743200"/>
            <a:ext cx="4191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dirty="0">
                <a:solidFill>
                  <a:srgbClr val="002060"/>
                </a:solidFill>
                <a:latin typeface="華康圓體 Std W9" panose="02000900000000000000" pitchFamily="50" charset="-120"/>
                <a:ea typeface="華康圓體 Std W9" panose="02000900000000000000" pitchFamily="50" charset="-120"/>
              </a:rPr>
              <a:t>高為超 </a:t>
            </a:r>
            <a:r>
              <a:rPr lang="zh-TW" altLang="en-US" sz="3200" dirty="0">
                <a:solidFill>
                  <a:srgbClr val="002060"/>
                </a:solidFill>
                <a:latin typeface="華康圓體 Std W9" pitchFamily="50" charset="-120"/>
                <a:ea typeface="華康圓體 Std W9" pitchFamily="50" charset="-120"/>
              </a:rPr>
              <a:t>牧師</a:t>
            </a:r>
            <a:endParaRPr lang="en-US" altLang="zh-TW" sz="2800" dirty="0">
              <a:solidFill>
                <a:srgbClr val="002060"/>
              </a:solidFill>
              <a:latin typeface="華康圓體 Std W9" pitchFamily="50" charset="-120"/>
              <a:ea typeface="華康圓體 Std W9" pitchFamily="50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07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77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190500" y="433626"/>
            <a:ext cx="8763000" cy="86177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TW" altLang="en-US" sz="5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華康正顏楷體 Std W9" pitchFamily="66" charset="-120"/>
                <a:ea typeface="華康正顏楷體 Std W9" pitchFamily="66" charset="-120"/>
              </a:rPr>
              <a:t>願神保守你的心懷意念</a:t>
            </a:r>
            <a:endParaRPr lang="en-US" sz="5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華康正顏楷體 Std W9" pitchFamily="66" charset="-120"/>
              <a:ea typeface="華康正顏楷體 Std W9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35600" y="4763869"/>
            <a:ext cx="465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dirty="0">
                <a:solidFill>
                  <a:schemeClr val="accent6">
                    <a:lumMod val="50000"/>
                  </a:schemeClr>
                </a:solidFill>
                <a:latin typeface="華康圓體 Std W9" pitchFamily="50" charset="-120"/>
                <a:ea typeface="華康圓體 Std W9" pitchFamily="50" charset="-120"/>
              </a:rPr>
              <a:t>殿樂： 麥鳳玲 </a:t>
            </a:r>
            <a:r>
              <a:rPr lang="zh-CN" altLang="en-US" sz="2800" dirty="0">
                <a:solidFill>
                  <a:schemeClr val="accent6">
                    <a:lumMod val="50000"/>
                  </a:schemeClr>
                </a:solidFill>
                <a:latin typeface="華康圓體 Std W9" pitchFamily="50" charset="-120"/>
                <a:ea typeface="華康圓體 Std W9" pitchFamily="50" charset="-120"/>
              </a:rPr>
              <a:t>姊妹</a:t>
            </a:r>
            <a:endParaRPr lang="en-US" altLang="zh-TW" sz="2800" dirty="0">
              <a:solidFill>
                <a:schemeClr val="accent6">
                  <a:lumMod val="50000"/>
                </a:schemeClr>
              </a:solidFill>
              <a:latin typeface="華康圓體 Std W9" pitchFamily="50" charset="-120"/>
              <a:ea typeface="華康圓體 Std W9" pitchFamily="50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26090" y="2286000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正顏楷體 Std W9" pitchFamily="66" charset="-120"/>
                <a:ea typeface="華康正顏楷體 Std W9" pitchFamily="66" charset="-120"/>
              </a:rPr>
              <a:t>主日崇拜</a:t>
            </a:r>
            <a:endParaRPr lang="en-US" sz="4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正顏楷體 Std W9" pitchFamily="66" charset="-120"/>
              <a:ea typeface="華康正顏楷體 Std W9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0" y="3048000"/>
            <a:ext cx="26597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正顏楷體 Std W9" pitchFamily="66" charset="-120"/>
                <a:ea typeface="華康正顏楷體 Std W9" pitchFamily="66" charset="-120"/>
              </a:rPr>
              <a:t> </a:t>
            </a:r>
            <a:r>
              <a:rPr lang="en-US" altLang="zh-CN" sz="3200" dirty="0">
                <a:solidFill>
                  <a:srgbClr val="002060"/>
                </a:solidFill>
                <a:latin typeface="華康正顏楷體 Std W9" pitchFamily="66" charset="-120"/>
                <a:ea typeface="華康正顏楷體 Std W9" pitchFamily="66" charset="-120"/>
              </a:rPr>
              <a:t>10</a:t>
            </a:r>
            <a:r>
              <a:rPr lang="en-US" altLang="zh-TW" sz="3200" dirty="0">
                <a:solidFill>
                  <a:srgbClr val="002060"/>
                </a:solidFill>
                <a:latin typeface="華康正顏楷體 Std W9" pitchFamily="66" charset="-120"/>
                <a:ea typeface="華康正顏楷體 Std W9" pitchFamily="66" charset="-120"/>
                <a:sym typeface="Wingdings"/>
              </a:rPr>
              <a:t></a:t>
            </a:r>
            <a:r>
              <a:rPr lang="en-US" altLang="zh-CN" sz="3200" dirty="0">
                <a:solidFill>
                  <a:srgbClr val="002060"/>
                </a:solidFill>
                <a:latin typeface="華康正顏楷體 Std W9" pitchFamily="66" charset="-120"/>
                <a:ea typeface="華康正顏楷體 Std W9" pitchFamily="66" charset="-120"/>
                <a:sym typeface="Wingdings"/>
              </a:rPr>
              <a:t>30</a:t>
            </a:r>
            <a:r>
              <a:rPr lang="en-US" altLang="zh-TW" sz="3200" dirty="0">
                <a:solidFill>
                  <a:srgbClr val="002060"/>
                </a:solidFill>
                <a:latin typeface="華康正顏楷體 Std W9" pitchFamily="66" charset="-120"/>
                <a:ea typeface="華康正顏楷體 Std W9" pitchFamily="66" charset="-120"/>
                <a:sym typeface="Wingdings"/>
              </a:rPr>
              <a:t></a:t>
            </a:r>
            <a:r>
              <a:rPr lang="en-US" altLang="zh-TW" sz="3200" dirty="0">
                <a:solidFill>
                  <a:srgbClr val="002060"/>
                </a:solidFill>
                <a:latin typeface="華康正顏楷體 Std W9" pitchFamily="66" charset="-120"/>
                <a:ea typeface="華康正顏楷體 Std W9" pitchFamily="66" charset="-120"/>
              </a:rPr>
              <a:t>2016</a:t>
            </a:r>
            <a:endParaRPr lang="en-US" sz="3200" dirty="0">
              <a:solidFill>
                <a:srgbClr val="002060"/>
              </a:solidFill>
              <a:latin typeface="華康正顏楷體 Std W9" pitchFamily="66" charset="-120"/>
              <a:ea typeface="華康正顏楷體 Std W9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52381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纸张">
  <a:themeElements>
    <a:clrScheme name="纸张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纸张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纸张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17260</TotalTime>
  <Words>2458</Words>
  <Application>Microsoft Office PowerPoint</Application>
  <PresentationFormat>On-screen Show (4:3)</PresentationFormat>
  <Paragraphs>166</Paragraphs>
  <Slides>31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29</vt:i4>
      </vt:variant>
      <vt:variant>
        <vt:lpstr>Theme</vt:lpstr>
      </vt:variant>
      <vt:variant>
        <vt:i4>5</vt:i4>
      </vt:variant>
      <vt:variant>
        <vt:lpstr>Links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66" baseType="lpstr">
      <vt:lpstr>华文楷体</vt:lpstr>
      <vt:lpstr>華康黑體 Std W9</vt:lpstr>
      <vt:lpstr>隶书</vt:lpstr>
      <vt:lpstr>Arial</vt:lpstr>
      <vt:lpstr>華康黑體 Std W7</vt:lpstr>
      <vt:lpstr>Times New Roman</vt:lpstr>
      <vt:lpstr>Wingdings</vt:lpstr>
      <vt:lpstr>Calibri Light</vt:lpstr>
      <vt:lpstr>華康龍門石碑 Std W9</vt:lpstr>
      <vt:lpstr>新細明體</vt:lpstr>
      <vt:lpstr>Tekton Pro</vt:lpstr>
      <vt:lpstr>Sprint SF</vt:lpstr>
      <vt:lpstr>華康圓體 Std W9</vt:lpstr>
      <vt:lpstr>華康正顏楷體 Std W9</vt:lpstr>
      <vt:lpstr>Constantia</vt:lpstr>
      <vt:lpstr>Monotype Corsiva</vt:lpstr>
      <vt:lpstr>Wingdings 2</vt:lpstr>
      <vt:lpstr>华文新魏</vt:lpstr>
      <vt:lpstr>華康飾藝體 Std W5</vt:lpstr>
      <vt:lpstr>Calibri</vt:lpstr>
      <vt:lpstr>華康圓體 Std W8</vt:lpstr>
      <vt:lpstr>華康雅藝體 Std W6</vt:lpstr>
      <vt:lpstr>Franklin Gothic Book</vt:lpstr>
      <vt:lpstr>Franklin Gothic Medium</vt:lpstr>
      <vt:lpstr>華康華綜體 Std W5</vt:lpstr>
      <vt:lpstr>華康宗楷體 Std W7</vt:lpstr>
      <vt:lpstr>文鼎圓立體</vt:lpstr>
      <vt:lpstr>華康勘亭流 Std W9</vt:lpstr>
      <vt:lpstr>微軟正黑體</vt:lpstr>
      <vt:lpstr>2_Office Theme</vt:lpstr>
      <vt:lpstr>Trek</vt:lpstr>
      <vt:lpstr>2_Custom Design</vt:lpstr>
      <vt:lpstr>Office Theme</vt:lpstr>
      <vt:lpstr>纸张</vt:lpstr>
      <vt:lpstr>C:\public\介紹新朋友.ppt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一样夫妻两信心</vt:lpstr>
      <vt:lpstr>PowerPoint Presentation</vt:lpstr>
      <vt:lpstr>  一、神的旨意永不改变</vt:lpstr>
      <vt:lpstr>PowerPoint Presentation</vt:lpstr>
      <vt:lpstr>PowerPoint Presentation</vt:lpstr>
      <vt:lpstr>     二、守约行道必蒙福</vt:lpstr>
      <vt:lpstr>PowerPoint Presentation</vt:lpstr>
      <vt:lpstr>PowerPoint Presentation</vt:lpstr>
      <vt:lpstr>    三、人信有限神无限</vt:lpstr>
      <vt:lpstr>PowerPoint Presentation</vt:lpstr>
      <vt:lpstr>PowerPoint Presentation</vt:lpstr>
      <vt:lpstr>从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Balex</cp:lastModifiedBy>
  <cp:revision>870</cp:revision>
  <dcterms:created xsi:type="dcterms:W3CDTF">2014-05-08T21:19:49Z</dcterms:created>
  <dcterms:modified xsi:type="dcterms:W3CDTF">2016-10-27T18:07:37Z</dcterms:modified>
</cp:coreProperties>
</file>