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56" r:id="rId2"/>
    <p:sldMasterId id="2147483901" r:id="rId3"/>
  </p:sldMasterIdLst>
  <p:notesMasterIdLst>
    <p:notesMasterId r:id="rId16"/>
  </p:notesMasterIdLst>
  <p:sldIdLst>
    <p:sldId id="826" r:id="rId4"/>
    <p:sldId id="830" r:id="rId5"/>
    <p:sldId id="816" r:id="rId6"/>
    <p:sldId id="817" r:id="rId7"/>
    <p:sldId id="818" r:id="rId8"/>
    <p:sldId id="819" r:id="rId9"/>
    <p:sldId id="820" r:id="rId10"/>
    <p:sldId id="821" r:id="rId11"/>
    <p:sldId id="822" r:id="rId12"/>
    <p:sldId id="823" r:id="rId13"/>
    <p:sldId id="824" r:id="rId14"/>
    <p:sldId id="82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A549214-CEEB-4126-8304-E8CA6DD0BFF3}">
          <p14:sldIdLst>
            <p14:sldId id="826"/>
            <p14:sldId id="830"/>
            <p14:sldId id="816"/>
            <p14:sldId id="817"/>
            <p14:sldId id="818"/>
            <p14:sldId id="819"/>
            <p14:sldId id="820"/>
            <p14:sldId id="821"/>
            <p14:sldId id="822"/>
            <p14:sldId id="823"/>
            <p14:sldId id="824"/>
            <p14:sldId id="825"/>
          </p14:sldIdLst>
        </p14:section>
        <p14:section name="Untitled Section" id="{75F1A902-DD2D-4C15-A400-FE8FB9BB3121}">
          <p14:sldIdLst/>
        </p14:section>
        <p14:section name="Untitled Section" id="{157B173F-6F7A-4CF6-9F80-9547BE4FA4EA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CC"/>
    <a:srgbClr val="0000CC"/>
    <a:srgbClr val="0000FF"/>
    <a:srgbClr val="6FA0DB"/>
    <a:srgbClr val="7BA8DF"/>
    <a:srgbClr val="75A4DD"/>
    <a:srgbClr val="72A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41" autoAdjust="0"/>
    <p:restoredTop sz="94676" autoAdjust="0"/>
  </p:normalViewPr>
  <p:slideViewPr>
    <p:cSldViewPr>
      <p:cViewPr varScale="1">
        <p:scale>
          <a:sx n="35" d="100"/>
          <a:sy n="35" d="100"/>
        </p:scale>
        <p:origin x="-87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51AAE-7AEF-4CF9-862C-B90164D43022}" type="datetimeFigureOut">
              <a:rPr lang="en-US" smtClean="0"/>
              <a:t>11/7/16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F86C-B13E-4F23-AE94-BDAC843DAB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3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65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843984-B64E-4B00-9B71-F960F48BEE04}" type="slidenum"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anose="02020603050405020304" pitchFamily="18" charset="0"/>
              </a:rPr>
              <a:pPr marL="0" marR="0" lvl="0" indent="0" defTabSz="965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7232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11/7/16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03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11/7/16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87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11/7/16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74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11/7/16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13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11/7/16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6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11/7/16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677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11/7/16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03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11/7/16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49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11/7/16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83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11/7/16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90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11/7/16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574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11/7/16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09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11/7/16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7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11/7/16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70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11/7/16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77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11/7/16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06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11/7/16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48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11/7/16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91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11/7/16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609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11/7/16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61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11/7/16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10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11/7/16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471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11/7/16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78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1AEC3-F378-4A19-91E8-7A3090B33B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45752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16595-7A9A-41F7-9288-2F33D3F5E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61296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09AB7-E673-4F3F-9858-29C443A3AD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35809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A5B36-9A8D-4E98-89B3-E317D8B476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86355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8DAC9-7D35-4B98-B928-9FF01FF0DD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7698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8E84B-7B4B-4B83-90AC-EF7D9711B4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4843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380B9-6EF4-4C32-8147-DB0195AE77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1767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90536-4FA3-40B1-A6F3-B07D783919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85369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B7E33-441F-46F8-834D-7D060A8885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73981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F54FB-2160-4011-878C-4951CA7042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5231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D3970-8A79-4FAB-921F-9166824275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6435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11/7/16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82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11/7/16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97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246F857-0AC3-47FA-A638-98DE501479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0421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free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64" y="0"/>
            <a:ext cx="9180162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91000" y="2894308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prstClr val="white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圓" panose="020B0609010101010101" pitchFamily="49" charset="-120"/>
                <a:ea typeface="文鼎特圓" panose="020B0609010101010101" pitchFamily="49" charset="-120"/>
                <a:cs typeface="Arial" pitchFamily="34" charset="0"/>
              </a:rPr>
              <a:t>『</a:t>
            </a:r>
            <a:r>
              <a:rPr lang="zh-TW" altLang="en-US" sz="4000" dirty="0">
                <a:solidFill>
                  <a:prstClr val="white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圓" panose="020B0609010101010101" pitchFamily="49" charset="-120"/>
                <a:ea typeface="文鼎特圓" panose="020B0609010101010101" pitchFamily="49" charset="-120"/>
                <a:cs typeface="Arial" pitchFamily="34" charset="0"/>
              </a:rPr>
              <a:t>屬於真理的自由</a:t>
            </a:r>
            <a:r>
              <a:rPr lang="en-US" altLang="zh-TW" sz="4000" dirty="0">
                <a:solidFill>
                  <a:prstClr val="white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圓" panose="020B0609010101010101" pitchFamily="49" charset="-120"/>
                <a:ea typeface="文鼎特圓" panose="020B0609010101010101" pitchFamily="49" charset="-120"/>
                <a:cs typeface="Arial" pitchFamily="34" charset="0"/>
              </a:rPr>
              <a:t>』</a:t>
            </a:r>
            <a:endParaRPr lang="en-US" sz="4000" dirty="0">
              <a:solidFill>
                <a:prstClr val="white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圓" panose="020B0609010101010101" pitchFamily="49" charset="-120"/>
              <a:ea typeface="文鼎特圓" panose="020B0609010101010101" pitchFamily="49" charset="-12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54864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主日信息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8200" y="3602194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(</a:t>
            </a:r>
            <a:r>
              <a:rPr lang="zh-TW" altLang="en-US" sz="3200" b="1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約翰福音 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8</a:t>
            </a:r>
            <a:r>
              <a:rPr lang="en-US" altLang="zh-TW" sz="3200" b="1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: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31-36</a:t>
            </a:r>
            <a:r>
              <a:rPr lang="en-US" altLang="zh-TW" sz="3200" b="1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)</a:t>
            </a:r>
            <a:endParaRPr lang="en-US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95900" y="5513394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邢承中  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弟兄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3276" y="6019800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</a:rPr>
              <a:t>11/6/2016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4493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90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4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61" y="0"/>
            <a:ext cx="8229600" cy="1143000"/>
          </a:xfrm>
        </p:spPr>
        <p:txBody>
          <a:bodyPr/>
          <a:lstStyle/>
          <a:p>
            <a:r>
              <a:rPr lang="zh-TW" altLang="en-US" sz="3600" b="1" dirty="0"/>
              <a:t>寶貴經文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4525963"/>
          </a:xfrm>
        </p:spPr>
        <p:txBody>
          <a:bodyPr/>
          <a:lstStyle/>
          <a:p>
            <a:r>
              <a:rPr lang="zh-TW" altLang="en-US" b="1" dirty="0"/>
              <a:t>耶 穌 對 信 </a:t>
            </a:r>
            <a:r>
              <a:rPr lang="zh-TW" altLang="en-US" b="1" dirty="0" smtClean="0"/>
              <a:t>祂 </a:t>
            </a:r>
            <a:r>
              <a:rPr lang="zh-TW" altLang="en-US" b="1" dirty="0"/>
              <a:t>的 猶 太 人 說 、 你 們 若 常 常 遵 守 我 的 道 、 就 真 是 我 的 門 徒 。 你 們 必 曉 得 真 理 、 真 理 必 叫 你 們 得 以 自 由 。他 們 回 答 說 、 我 們 是 亞 伯 拉 罕 的 後 裔 、 從 來 沒 有 作 過 誰 的 奴 僕 ． 你 怎 麼 說 、 你 們 必 得 自 由 呢 。耶 穌 回 答 說 、 我 實 實 在 在 的 告 訴 你 們 ． 所 有 犯 罪 的 、 就 是 罪 的 奴 僕 。 奴 僕 不 能 永 遠 住 在 家 裡 、 兒 子 是 永 遠 住 在 家 裡 。 所 以 天 父 的 兒 子 若 叫 你 們 自 由 、 你 們 就 真 自 由 了 。（約翰福音</a:t>
            </a:r>
            <a:r>
              <a:rPr lang="en-US" altLang="zh-TW" b="1" dirty="0"/>
              <a:t>8</a:t>
            </a:r>
            <a:r>
              <a:rPr lang="zh-TW" altLang="en-US" b="1" dirty="0"/>
              <a:t>：</a:t>
            </a:r>
            <a:r>
              <a:rPr lang="en-US" altLang="zh-TW" b="1" dirty="0"/>
              <a:t>31</a:t>
            </a:r>
            <a:r>
              <a:rPr lang="zh-TW" altLang="en-US" b="1" dirty="0"/>
              <a:t>－</a:t>
            </a:r>
            <a:r>
              <a:rPr lang="en-US" altLang="zh-TW" b="1" dirty="0"/>
              <a:t>36</a:t>
            </a:r>
            <a:r>
              <a:rPr lang="zh-TW" altLang="en-US" b="1" dirty="0"/>
              <a:t>）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3651473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90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b="1" dirty="0"/>
              <a:t>大綱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400" b="1" dirty="0"/>
              <a:t>自由的定義</a:t>
            </a:r>
            <a:endParaRPr lang="en-US" altLang="zh-TW" sz="3400" b="1" dirty="0"/>
          </a:p>
          <a:p>
            <a:r>
              <a:rPr lang="zh-TW" altLang="en-US" sz="3400" b="1" dirty="0"/>
              <a:t>什麼是屬於真理的自由？</a:t>
            </a:r>
            <a:endParaRPr lang="en-US" altLang="zh-TW" sz="3400" b="1" dirty="0"/>
          </a:p>
          <a:p>
            <a:r>
              <a:rPr lang="zh-TW" altLang="en-US" sz="3400" b="1" dirty="0"/>
              <a:t>如何得到屬於真理的真自由？</a:t>
            </a:r>
            <a:endParaRPr lang="en-US" altLang="zh-TW" sz="3400" b="1" dirty="0"/>
          </a:p>
          <a:p>
            <a:r>
              <a:rPr lang="zh-TW" altLang="en-US" sz="3400" b="1" dirty="0"/>
              <a:t>結語</a:t>
            </a: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296539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90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sz="3600" b="1" dirty="0"/>
              <a:t>自由的定義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4525963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zh-TW" altLang="en-US" sz="3400" b="1" dirty="0"/>
              <a:t>免於阻礙，限制，約束與壓迫（經由豁免或解放）</a:t>
            </a:r>
            <a:endParaRPr lang="en-US" altLang="zh-TW" sz="3400" b="1" dirty="0"/>
          </a:p>
          <a:p>
            <a:pPr lvl="1">
              <a:spcBef>
                <a:spcPts val="400"/>
              </a:spcBef>
            </a:pPr>
            <a:r>
              <a:rPr lang="zh-TW" altLang="en-US" sz="3400" b="1" dirty="0">
                <a:solidFill>
                  <a:srgbClr val="FF0000"/>
                </a:solidFill>
              </a:rPr>
              <a:t>免於轄制是否同等重要？</a:t>
            </a:r>
            <a:endParaRPr lang="en-US" altLang="zh-TW" sz="3400" b="1" dirty="0">
              <a:solidFill>
                <a:srgbClr val="FF0000"/>
              </a:solidFill>
            </a:endParaRPr>
          </a:p>
          <a:p>
            <a:pPr>
              <a:spcBef>
                <a:spcPts val="400"/>
              </a:spcBef>
            </a:pPr>
            <a:r>
              <a:rPr lang="zh-TW" altLang="en-US" sz="3400" b="1" dirty="0"/>
              <a:t>人類文明最重要的概念之一</a:t>
            </a:r>
            <a:endParaRPr lang="en-US" altLang="zh-TW" sz="3400" b="1" dirty="0"/>
          </a:p>
          <a:p>
            <a:pPr>
              <a:spcBef>
                <a:spcPts val="400"/>
              </a:spcBef>
            </a:pPr>
            <a:r>
              <a:rPr lang="zh-TW" altLang="en-US" sz="3400" b="1" dirty="0"/>
              <a:t>代表基本人權／特權</a:t>
            </a:r>
            <a:endParaRPr lang="en-US" altLang="zh-TW" sz="3400" b="1" dirty="0"/>
          </a:p>
          <a:p>
            <a:pPr>
              <a:spcBef>
                <a:spcPts val="400"/>
              </a:spcBef>
            </a:pPr>
            <a:r>
              <a:rPr lang="zh-TW" altLang="en-US" sz="3400" b="1" dirty="0"/>
              <a:t>自由觀念的演變與發展</a:t>
            </a:r>
            <a:endParaRPr lang="en-US" altLang="zh-TW" sz="3400" b="1" dirty="0"/>
          </a:p>
          <a:p>
            <a:pPr lvl="1">
              <a:spcBef>
                <a:spcPts val="400"/>
              </a:spcBef>
            </a:pPr>
            <a:r>
              <a:rPr lang="zh-TW" altLang="en-US" sz="3400" b="1" dirty="0"/>
              <a:t>民主與解放</a:t>
            </a:r>
            <a:endParaRPr lang="en-US" altLang="zh-TW" sz="3400" b="1" dirty="0"/>
          </a:p>
          <a:p>
            <a:pPr lvl="1">
              <a:spcBef>
                <a:spcPts val="400"/>
              </a:spcBef>
            </a:pPr>
            <a:r>
              <a:rPr lang="zh-TW" altLang="en-US" sz="3400" b="1" dirty="0"/>
              <a:t>文藝復興與宗教改革</a:t>
            </a:r>
            <a:endParaRPr lang="en-US" altLang="zh-TW" sz="3400" b="1" dirty="0"/>
          </a:p>
          <a:p>
            <a:pPr lvl="1">
              <a:spcBef>
                <a:spcPts val="400"/>
              </a:spcBef>
            </a:pPr>
            <a:r>
              <a:rPr lang="zh-TW" altLang="en-US" sz="3400" b="1" dirty="0">
                <a:solidFill>
                  <a:srgbClr val="FF0000"/>
                </a:solidFill>
              </a:rPr>
              <a:t>四大自由</a:t>
            </a:r>
            <a:r>
              <a:rPr lang="zh-TW" altLang="en-US" sz="3400" b="1" dirty="0"/>
              <a:t>的概念</a:t>
            </a:r>
            <a:endParaRPr lang="en-US" altLang="zh-TW" sz="3400" b="1" dirty="0"/>
          </a:p>
          <a:p>
            <a:pPr lvl="1">
              <a:spcBef>
                <a:spcPts val="400"/>
              </a:spcBef>
            </a:pPr>
            <a:r>
              <a:rPr lang="zh-TW" altLang="en-US" sz="3400" b="1" dirty="0"/>
              <a:t>基本人權與平等機會</a:t>
            </a: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888476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90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86200"/>
            <a:ext cx="34194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084263"/>
            <a:ext cx="28194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71550"/>
            <a:ext cx="1981200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14800"/>
            <a:ext cx="29908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itle 1"/>
          <p:cNvSpPr>
            <a:spLocks noGrp="1"/>
          </p:cNvSpPr>
          <p:nvPr>
            <p:ph type="title"/>
          </p:nvPr>
        </p:nvSpPr>
        <p:spPr>
          <a:xfrm>
            <a:off x="381000" y="190500"/>
            <a:ext cx="8229600" cy="893763"/>
          </a:xfrm>
        </p:spPr>
        <p:txBody>
          <a:bodyPr/>
          <a:lstStyle/>
          <a:p>
            <a:r>
              <a:rPr lang="en-US" altLang="en-US" sz="3200" b="1"/>
              <a:t>Nelson Mandela</a:t>
            </a:r>
          </a:p>
        </p:txBody>
      </p:sp>
    </p:spTree>
    <p:extLst>
      <p:ext uri="{BB962C8B-B14F-4D97-AF65-F5344CB8AC3E}">
        <p14:creationId xmlns:p14="http://schemas.microsoft.com/office/powerpoint/2010/main" val="93994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90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52400"/>
            <a:ext cx="8229600" cy="1341438"/>
          </a:xfrm>
        </p:spPr>
        <p:txBody>
          <a:bodyPr/>
          <a:lstStyle/>
          <a:p>
            <a:r>
              <a:rPr lang="zh-TW" altLang="en-US" sz="3600" b="1" dirty="0"/>
              <a:t>什麼是屬於真理的自由？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4906963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zh-TW" altLang="en-US" sz="3000" b="1" dirty="0"/>
              <a:t>只有明白真理並其中所表明的自由才能得到真自由</a:t>
            </a:r>
            <a:endParaRPr lang="en-US" altLang="zh-TW" sz="3000" b="1" dirty="0"/>
          </a:p>
          <a:p>
            <a:pPr>
              <a:spcBef>
                <a:spcPts val="300"/>
              </a:spcBef>
            </a:pPr>
            <a:r>
              <a:rPr lang="zh-TW" altLang="en-US" sz="3000" b="1" dirty="0"/>
              <a:t>什麼是真理？真理從何而來？</a:t>
            </a:r>
            <a:endParaRPr lang="en-US" altLang="zh-TW" sz="3000" b="1" dirty="0"/>
          </a:p>
          <a:p>
            <a:pPr lvl="1">
              <a:spcBef>
                <a:spcPts val="300"/>
              </a:spcBef>
            </a:pPr>
            <a:r>
              <a:rPr lang="zh-TW" altLang="en-US" sz="3000" b="1" dirty="0">
                <a:solidFill>
                  <a:srgbClr val="FF0000"/>
                </a:solidFill>
              </a:rPr>
              <a:t>真理是神的話</a:t>
            </a:r>
            <a:r>
              <a:rPr lang="zh-TW" altLang="en-US" sz="3000" b="1" dirty="0"/>
              <a:t>：</a:t>
            </a:r>
            <a:r>
              <a:rPr lang="en-US" altLang="zh-TW" sz="3000" b="1" dirty="0"/>
              <a:t>”</a:t>
            </a:r>
            <a:r>
              <a:rPr lang="zh-TW" altLang="en-US" sz="3000" b="1" dirty="0"/>
              <a:t>祢的道（話）就是真理</a:t>
            </a:r>
            <a:r>
              <a:rPr lang="en-US" altLang="zh-TW" sz="3000" b="1" dirty="0" smtClean="0"/>
              <a:t>”</a:t>
            </a:r>
          </a:p>
          <a:p>
            <a:pPr marL="457200" lvl="1" indent="0">
              <a:spcBef>
                <a:spcPts val="300"/>
              </a:spcBef>
              <a:buNone/>
            </a:pPr>
            <a:r>
              <a:rPr lang="en-US" altLang="zh-TW" sz="3000" b="1" dirty="0"/>
              <a:t> </a:t>
            </a:r>
            <a:r>
              <a:rPr lang="en-US" altLang="zh-TW" sz="3000" b="1" dirty="0" smtClean="0"/>
              <a:t> </a:t>
            </a:r>
            <a:r>
              <a:rPr lang="zh-TW" altLang="en-US" b="1" dirty="0" smtClean="0"/>
              <a:t>（</a:t>
            </a:r>
            <a:r>
              <a:rPr lang="zh-TW" altLang="en-US" b="1" dirty="0"/>
              <a:t>約</a:t>
            </a:r>
            <a:r>
              <a:rPr lang="en-US" altLang="zh-TW" b="1" dirty="0" smtClean="0"/>
              <a:t>17</a:t>
            </a:r>
            <a:r>
              <a:rPr lang="en-US" altLang="zh-TW" b="1" dirty="0"/>
              <a:t>:</a:t>
            </a:r>
            <a:r>
              <a:rPr lang="en-US" altLang="zh-TW" b="1" dirty="0" smtClean="0"/>
              <a:t>17</a:t>
            </a:r>
            <a:r>
              <a:rPr lang="zh-TW" altLang="en-US" b="1" dirty="0"/>
              <a:t>）</a:t>
            </a:r>
            <a:endParaRPr lang="en-US" altLang="zh-TW" b="1" dirty="0"/>
          </a:p>
          <a:p>
            <a:pPr lvl="1">
              <a:spcBef>
                <a:spcPts val="300"/>
              </a:spcBef>
            </a:pPr>
            <a:r>
              <a:rPr lang="zh-TW" altLang="en-US" sz="3000" b="1" dirty="0">
                <a:solidFill>
                  <a:srgbClr val="FF0000"/>
                </a:solidFill>
              </a:rPr>
              <a:t>真理由基督耶穌而來</a:t>
            </a:r>
            <a:r>
              <a:rPr lang="zh-TW" altLang="en-US" sz="3000" b="1" dirty="0"/>
              <a:t>：</a:t>
            </a:r>
            <a:r>
              <a:rPr lang="en-US" altLang="zh-TW" sz="3000" b="1" dirty="0"/>
              <a:t>”</a:t>
            </a:r>
            <a:r>
              <a:rPr lang="zh-TW" altLang="en-US" sz="3000" b="1" dirty="0"/>
              <a:t>恩典和真理，都是由耶穌基督來的</a:t>
            </a:r>
            <a:r>
              <a:rPr lang="en-US" altLang="zh-TW" sz="3000" b="1" dirty="0"/>
              <a:t>”</a:t>
            </a:r>
            <a:r>
              <a:rPr lang="zh-TW" altLang="en-US" b="1" dirty="0"/>
              <a:t>（約</a:t>
            </a:r>
            <a:r>
              <a:rPr lang="en-US" altLang="zh-TW" b="1" dirty="0" smtClean="0"/>
              <a:t>1</a:t>
            </a:r>
            <a:r>
              <a:rPr lang="en-US" altLang="zh-TW" b="1" dirty="0"/>
              <a:t>:</a:t>
            </a:r>
            <a:r>
              <a:rPr lang="en-US" altLang="zh-TW" b="1" dirty="0" smtClean="0"/>
              <a:t>17</a:t>
            </a:r>
            <a:r>
              <a:rPr lang="zh-TW" altLang="en-US" b="1" dirty="0"/>
              <a:t>）</a:t>
            </a:r>
            <a:endParaRPr lang="en-US" altLang="zh-TW" b="1" dirty="0"/>
          </a:p>
          <a:p>
            <a:pPr lvl="1">
              <a:spcBef>
                <a:spcPts val="300"/>
              </a:spcBef>
            </a:pPr>
            <a:r>
              <a:rPr lang="zh-TW" altLang="en-US" sz="3000" b="1" dirty="0">
                <a:solidFill>
                  <a:srgbClr val="FF0000"/>
                </a:solidFill>
              </a:rPr>
              <a:t>耶穌基督就是真理</a:t>
            </a:r>
            <a:r>
              <a:rPr lang="zh-TW" altLang="en-US" sz="3000" b="1" dirty="0"/>
              <a:t>：</a:t>
            </a:r>
            <a:r>
              <a:rPr lang="en-US" altLang="zh-TW" sz="3000" b="1" dirty="0"/>
              <a:t>”</a:t>
            </a:r>
            <a:r>
              <a:rPr lang="zh-TW" altLang="en-US" sz="3000" b="1" dirty="0"/>
              <a:t>耶穌說：我就是道路，真理，生命；若不藉著我，沒有人能到父那裡去</a:t>
            </a:r>
            <a:r>
              <a:rPr lang="en-US" altLang="zh-TW" sz="3000" b="1" dirty="0"/>
              <a:t>”</a:t>
            </a:r>
            <a:r>
              <a:rPr lang="zh-TW" altLang="en-US" b="1" dirty="0"/>
              <a:t>（約</a:t>
            </a:r>
            <a:r>
              <a:rPr lang="en-US" altLang="zh-TW" b="1" dirty="0" smtClean="0"/>
              <a:t>14</a:t>
            </a:r>
            <a:r>
              <a:rPr lang="en-US" altLang="zh-TW" b="1" dirty="0"/>
              <a:t>:</a:t>
            </a:r>
            <a:r>
              <a:rPr lang="en-US" altLang="zh-TW" b="1" dirty="0" smtClean="0"/>
              <a:t>6</a:t>
            </a:r>
            <a:r>
              <a:rPr lang="zh-TW" altLang="en-US" b="1" dirty="0"/>
              <a:t>）</a:t>
            </a:r>
            <a:endParaRPr lang="en-US" altLang="zh-TW" b="1" dirty="0"/>
          </a:p>
          <a:p>
            <a:pPr lvl="1">
              <a:spcBef>
                <a:spcPts val="300"/>
              </a:spcBef>
            </a:pPr>
            <a:r>
              <a:rPr lang="zh-TW" altLang="en-US" sz="3000" b="1" dirty="0">
                <a:solidFill>
                  <a:srgbClr val="FF0000"/>
                </a:solidFill>
              </a:rPr>
              <a:t>聖靈將真理表明出來</a:t>
            </a:r>
            <a:r>
              <a:rPr lang="zh-TW" altLang="en-US" sz="3000" b="1" dirty="0"/>
              <a:t>：</a:t>
            </a:r>
            <a:r>
              <a:rPr lang="en-US" altLang="zh-TW" sz="3000" b="1" dirty="0"/>
              <a:t>”</a:t>
            </a:r>
            <a:r>
              <a:rPr lang="zh-TW" altLang="en-US" sz="3000" b="1" dirty="0"/>
              <a:t>我要求父，父就另外賜給你們一位保惠師，叫祂永遠與你們同在，就是真理的聖靈</a:t>
            </a:r>
            <a:r>
              <a:rPr lang="en-US" altLang="zh-TW" sz="3000" b="1" dirty="0"/>
              <a:t>”</a:t>
            </a:r>
            <a:r>
              <a:rPr lang="zh-TW" altLang="en-US" b="1" dirty="0"/>
              <a:t>（約</a:t>
            </a:r>
            <a:r>
              <a:rPr lang="en-US" altLang="zh-TW" b="1" dirty="0" smtClean="0"/>
              <a:t>14:16</a:t>
            </a:r>
            <a:r>
              <a:rPr lang="en-US" altLang="zh-TW" b="1" dirty="0"/>
              <a:t>-</a:t>
            </a:r>
            <a:r>
              <a:rPr lang="en-US" altLang="zh-TW" b="1" dirty="0" smtClean="0"/>
              <a:t>17</a:t>
            </a:r>
            <a:r>
              <a:rPr lang="zh-TW" altLang="en-US" b="1" dirty="0"/>
              <a:t>）</a:t>
            </a:r>
            <a:endParaRPr lang="en-US" altLang="zh-TW" b="1" dirty="0"/>
          </a:p>
          <a:p>
            <a:pPr lvl="1">
              <a:spcBef>
                <a:spcPts val="300"/>
              </a:spcBef>
            </a:pP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348982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90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1143000"/>
          </a:xfrm>
        </p:spPr>
        <p:txBody>
          <a:bodyPr/>
          <a:lstStyle/>
          <a:p>
            <a:r>
              <a:rPr lang="zh-TW" altLang="en-US" sz="3600" b="1" dirty="0"/>
              <a:t>什麼是屬於真理的自由？（續）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436" y="914400"/>
            <a:ext cx="8875363" cy="4525963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zh-TW" altLang="en-US" b="1" dirty="0"/>
              <a:t>什麼是屬於真理的自由？</a:t>
            </a:r>
            <a:endParaRPr lang="en-US" altLang="zh-TW" b="1" dirty="0"/>
          </a:p>
          <a:p>
            <a:pPr lvl="1">
              <a:spcBef>
                <a:spcPts val="400"/>
              </a:spcBef>
            </a:pPr>
            <a:r>
              <a:rPr lang="zh-TW" altLang="en-US" sz="3200" b="1" dirty="0"/>
              <a:t>從</a:t>
            </a:r>
            <a:r>
              <a:rPr lang="zh-TW" altLang="en-US" sz="3200" b="1" dirty="0">
                <a:solidFill>
                  <a:srgbClr val="FF0000"/>
                </a:solidFill>
              </a:rPr>
              <a:t>奴僕</a:t>
            </a:r>
            <a:r>
              <a:rPr lang="zh-TW" altLang="en-US" sz="3200" b="1" dirty="0"/>
              <a:t>（屬罪的）成為</a:t>
            </a:r>
            <a:r>
              <a:rPr lang="zh-TW" altLang="en-US" sz="3200" b="1" dirty="0">
                <a:solidFill>
                  <a:srgbClr val="FF0000"/>
                </a:solidFill>
              </a:rPr>
              <a:t>兒女</a:t>
            </a:r>
            <a:r>
              <a:rPr lang="zh-TW" altLang="en-US" sz="3200" b="1" dirty="0"/>
              <a:t>（屬神的</a:t>
            </a:r>
            <a:r>
              <a:rPr lang="zh-TW" altLang="en-US" sz="3200" b="1" dirty="0" smtClean="0"/>
              <a:t>）</a:t>
            </a:r>
            <a:endParaRPr lang="en-US" altLang="zh-TW" sz="3200" b="1" dirty="0" smtClean="0"/>
          </a:p>
          <a:p>
            <a:pPr marL="457200" lvl="1" indent="0">
              <a:spcBef>
                <a:spcPts val="400"/>
              </a:spcBef>
              <a:buNone/>
            </a:pPr>
            <a:r>
              <a:rPr lang="en-US" altLang="zh-TW" sz="3200" b="1" dirty="0"/>
              <a:t> </a:t>
            </a:r>
            <a:r>
              <a:rPr lang="zh-TW" altLang="en-US" b="1" dirty="0" smtClean="0"/>
              <a:t>（約 </a:t>
            </a:r>
            <a:r>
              <a:rPr lang="en-US" altLang="zh-TW" b="1" dirty="0" smtClean="0"/>
              <a:t>8:32</a:t>
            </a:r>
            <a:r>
              <a:rPr lang="en-US" altLang="zh-TW" b="1" dirty="0"/>
              <a:t>-</a:t>
            </a:r>
            <a:r>
              <a:rPr lang="en-US" altLang="zh-TW" b="1" dirty="0" smtClean="0"/>
              <a:t>36</a:t>
            </a:r>
            <a:r>
              <a:rPr lang="zh-TW" altLang="en-US" b="1" dirty="0"/>
              <a:t>）</a:t>
            </a:r>
            <a:endParaRPr lang="en-US" altLang="zh-TW" b="1" dirty="0"/>
          </a:p>
          <a:p>
            <a:pPr lvl="1">
              <a:spcBef>
                <a:spcPts val="400"/>
              </a:spcBef>
            </a:pPr>
            <a:r>
              <a:rPr lang="zh-TW" altLang="en-US" sz="3200" b="1" dirty="0">
                <a:solidFill>
                  <a:srgbClr val="FF0000"/>
                </a:solidFill>
              </a:rPr>
              <a:t>靈與魂與體的完全釋放</a:t>
            </a:r>
            <a:endParaRPr lang="en-US" altLang="zh-TW" sz="3200" b="1" dirty="0">
              <a:solidFill>
                <a:srgbClr val="FF0000"/>
              </a:solidFill>
            </a:endParaRPr>
          </a:p>
          <a:p>
            <a:pPr lvl="2">
              <a:spcBef>
                <a:spcPts val="400"/>
              </a:spcBef>
            </a:pPr>
            <a:r>
              <a:rPr lang="zh-TW" altLang="en-US" sz="3200" b="1" dirty="0"/>
              <a:t>靈的釋放：從罪的束縛中</a:t>
            </a:r>
            <a:endParaRPr lang="en-US" altLang="zh-TW" sz="3200" b="1" dirty="0"/>
          </a:p>
          <a:p>
            <a:pPr lvl="2">
              <a:spcBef>
                <a:spcPts val="400"/>
              </a:spcBef>
            </a:pPr>
            <a:r>
              <a:rPr lang="zh-TW" altLang="en-US" sz="3200" b="1" dirty="0"/>
              <a:t>魂的釋放：從情慾與驕傲中</a:t>
            </a:r>
            <a:endParaRPr lang="en-US" altLang="zh-TW" sz="3200" b="1" dirty="0"/>
          </a:p>
          <a:p>
            <a:pPr lvl="2">
              <a:spcBef>
                <a:spcPts val="400"/>
              </a:spcBef>
            </a:pPr>
            <a:r>
              <a:rPr lang="zh-TW" altLang="en-US" sz="3200" b="1" dirty="0"/>
              <a:t>體的釋放：從生命的饑渴中</a:t>
            </a:r>
            <a:endParaRPr lang="en-US" altLang="zh-TW" sz="3200" b="1" dirty="0"/>
          </a:p>
          <a:p>
            <a:pPr lvl="1">
              <a:spcBef>
                <a:spcPts val="400"/>
              </a:spcBef>
            </a:pPr>
            <a:r>
              <a:rPr lang="zh-TW" altLang="en-US" sz="3200" b="1" dirty="0">
                <a:solidFill>
                  <a:srgbClr val="FF0000"/>
                </a:solidFill>
              </a:rPr>
              <a:t>勝過死亡</a:t>
            </a:r>
            <a:endParaRPr lang="en-US" altLang="zh-TW" sz="3200" b="1" dirty="0">
              <a:solidFill>
                <a:srgbClr val="FF0000"/>
              </a:solidFill>
            </a:endParaRPr>
          </a:p>
          <a:p>
            <a:pPr lvl="2">
              <a:spcBef>
                <a:spcPts val="400"/>
              </a:spcBef>
            </a:pPr>
            <a:r>
              <a:rPr lang="zh-TW" altLang="en-US" sz="3200" b="1" dirty="0"/>
              <a:t>神要擦去他們一切的眼淚；不再有死亡，也不再有悲哀，哭號，疼痛，因為以前的事都過去了</a:t>
            </a:r>
            <a:r>
              <a:rPr lang="zh-TW" altLang="en-US" sz="2800" b="1" dirty="0"/>
              <a:t>（啟</a:t>
            </a:r>
            <a:r>
              <a:rPr lang="en-US" altLang="zh-TW" sz="2800" b="1" dirty="0"/>
              <a:t>21</a:t>
            </a:r>
            <a:r>
              <a:rPr lang="zh-TW" altLang="en-US" sz="2800" b="1" dirty="0"/>
              <a:t>：</a:t>
            </a:r>
            <a:r>
              <a:rPr lang="en-US" altLang="zh-TW" sz="2800" b="1" dirty="0"/>
              <a:t>4</a:t>
            </a:r>
            <a:r>
              <a:rPr lang="zh-TW" altLang="en-US" sz="2800" b="1" dirty="0"/>
              <a:t>）</a:t>
            </a:r>
            <a:endParaRPr lang="en-US" altLang="zh-TW" sz="2800" b="1" dirty="0"/>
          </a:p>
          <a:p>
            <a:pPr lvl="2"/>
            <a:endParaRPr lang="en-US" altLang="zh-TW" sz="2000" b="1" dirty="0"/>
          </a:p>
          <a:p>
            <a:pPr lvl="1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91516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90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20" y="0"/>
            <a:ext cx="8229600" cy="868362"/>
          </a:xfrm>
        </p:spPr>
        <p:txBody>
          <a:bodyPr/>
          <a:lstStyle/>
          <a:p>
            <a:r>
              <a:rPr lang="zh-TW" altLang="en-US" sz="3200" b="1" dirty="0"/>
              <a:t>如何得到這屬於真理的自由？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530" y="685800"/>
            <a:ext cx="8796580" cy="4830763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zh-TW" altLang="en-US" sz="3000" b="1" dirty="0"/>
              <a:t>遵從使人自由的“完全律法”</a:t>
            </a:r>
            <a:endParaRPr lang="en-US" altLang="zh-TW" sz="3000" b="1" dirty="0"/>
          </a:p>
          <a:p>
            <a:pPr lvl="1">
              <a:spcBef>
                <a:spcPts val="300"/>
              </a:spcBef>
            </a:pPr>
            <a:r>
              <a:rPr lang="zh-TW" altLang="en-US" sz="3000" b="1" dirty="0"/>
              <a:t>惟有詳細察看那全備</a:t>
            </a:r>
            <a:r>
              <a:rPr lang="zh-TW" altLang="en-US" sz="3000" b="1" dirty="0">
                <a:solidFill>
                  <a:srgbClr val="FF0000"/>
                </a:solidFill>
              </a:rPr>
              <a:t>使人自由之律法</a:t>
            </a:r>
            <a:r>
              <a:rPr lang="zh-TW" altLang="en-US" sz="3000" b="1" dirty="0"/>
              <a:t>的，並且時常如此，這人既不是聽了就忘，乃是實在</a:t>
            </a:r>
            <a:r>
              <a:rPr lang="zh-TW" altLang="en-US" sz="3000" b="1" dirty="0">
                <a:solidFill>
                  <a:srgbClr val="FF0000"/>
                </a:solidFill>
              </a:rPr>
              <a:t>行出來</a:t>
            </a:r>
            <a:r>
              <a:rPr lang="zh-TW" altLang="en-US" sz="3000" b="1" dirty="0"/>
              <a:t>，就在他所行的事上必然</a:t>
            </a:r>
            <a:r>
              <a:rPr lang="zh-TW" altLang="en-US" sz="3000" b="1" dirty="0">
                <a:solidFill>
                  <a:srgbClr val="FF0000"/>
                </a:solidFill>
              </a:rPr>
              <a:t>得福</a:t>
            </a:r>
            <a:r>
              <a:rPr lang="zh-TW" altLang="en-US" b="1" dirty="0"/>
              <a:t>（雅</a:t>
            </a:r>
            <a:r>
              <a:rPr lang="en-US" altLang="zh-TW" b="1" dirty="0" smtClean="0"/>
              <a:t>1</a:t>
            </a:r>
            <a:r>
              <a:rPr lang="en-US" altLang="zh-TW" b="1" dirty="0"/>
              <a:t>:</a:t>
            </a:r>
            <a:r>
              <a:rPr lang="en-US" altLang="zh-TW" b="1" dirty="0" smtClean="0"/>
              <a:t>25</a:t>
            </a:r>
            <a:r>
              <a:rPr lang="zh-TW" altLang="en-US" b="1" dirty="0"/>
              <a:t>）</a:t>
            </a:r>
            <a:endParaRPr lang="en-US" altLang="zh-TW" b="1" dirty="0"/>
          </a:p>
          <a:p>
            <a:pPr>
              <a:spcBef>
                <a:spcPts val="300"/>
              </a:spcBef>
            </a:pPr>
            <a:r>
              <a:rPr lang="zh-TW" altLang="en-US" sz="3000" b="1" dirty="0"/>
              <a:t>“完全律法”即是“最大的誡命”</a:t>
            </a:r>
            <a:endParaRPr lang="en-US" altLang="zh-TW" sz="3000" b="1" dirty="0"/>
          </a:p>
          <a:p>
            <a:pPr lvl="1">
              <a:spcBef>
                <a:spcPts val="300"/>
              </a:spcBef>
            </a:pPr>
            <a:r>
              <a:rPr lang="zh-TW" altLang="en-US" sz="3000" b="1" dirty="0"/>
              <a:t>夫子！律法上的誡命，那一條是最大的呢？耶穌對他說：你要盡心，盡性，盡意，</a:t>
            </a:r>
            <a:r>
              <a:rPr lang="zh-TW" altLang="en-US" sz="3000" b="1" dirty="0">
                <a:solidFill>
                  <a:srgbClr val="FF0000"/>
                </a:solidFill>
              </a:rPr>
              <a:t>愛主你的神</a:t>
            </a:r>
            <a:r>
              <a:rPr lang="zh-TW" altLang="en-US" sz="3000" b="1" dirty="0"/>
              <a:t>。這是誡命中的第一，且是最大的。其次也相倣，就是</a:t>
            </a:r>
            <a:r>
              <a:rPr lang="zh-TW" altLang="en-US" sz="3000" b="1" dirty="0">
                <a:solidFill>
                  <a:srgbClr val="FF0000"/>
                </a:solidFill>
              </a:rPr>
              <a:t>愛人如己</a:t>
            </a:r>
            <a:r>
              <a:rPr lang="zh-TW" altLang="en-US" sz="3000" b="1" dirty="0"/>
              <a:t>。這兩條誡命，是律法和先知一切道理的總綱</a:t>
            </a:r>
            <a:r>
              <a:rPr lang="zh-TW" altLang="en-US" b="1" dirty="0"/>
              <a:t>（太</a:t>
            </a:r>
            <a:r>
              <a:rPr lang="en-US" altLang="zh-TW" b="1" dirty="0" smtClean="0"/>
              <a:t>22</a:t>
            </a:r>
            <a:r>
              <a:rPr lang="en-US" altLang="zh-TW" b="1" dirty="0"/>
              <a:t>:</a:t>
            </a:r>
            <a:r>
              <a:rPr lang="en-US" altLang="zh-TW" b="1" dirty="0" smtClean="0"/>
              <a:t>36</a:t>
            </a:r>
            <a:r>
              <a:rPr lang="zh-TW" altLang="en-US" b="1" dirty="0"/>
              <a:t>－</a:t>
            </a:r>
            <a:r>
              <a:rPr lang="en-US" altLang="zh-TW" b="1" dirty="0"/>
              <a:t>40</a:t>
            </a:r>
            <a:r>
              <a:rPr lang="zh-TW" altLang="en-US" b="1" dirty="0"/>
              <a:t>）</a:t>
            </a:r>
            <a:endParaRPr lang="en-US" altLang="zh-TW" b="1" dirty="0"/>
          </a:p>
          <a:p>
            <a:pPr>
              <a:spcBef>
                <a:spcPts val="300"/>
              </a:spcBef>
            </a:pPr>
            <a:r>
              <a:rPr lang="zh-TW" altLang="en-US" sz="3000" b="1" dirty="0"/>
              <a:t>這最大的誡命不是束縛，而是</a:t>
            </a:r>
            <a:r>
              <a:rPr lang="zh-TW" altLang="en-US" sz="3000" b="1" dirty="0">
                <a:solidFill>
                  <a:srgbClr val="FF0000"/>
                </a:solidFill>
              </a:rPr>
              <a:t>賜下的恩典</a:t>
            </a:r>
            <a:r>
              <a:rPr lang="zh-TW" altLang="en-US" sz="3000" b="1" dirty="0"/>
              <a:t>：它帶給我們真正的</a:t>
            </a:r>
            <a:r>
              <a:rPr lang="zh-TW" altLang="en-US" sz="3000" b="1" dirty="0">
                <a:solidFill>
                  <a:srgbClr val="FF0000"/>
                </a:solidFill>
              </a:rPr>
              <a:t>自由與釋放</a:t>
            </a:r>
            <a:r>
              <a:rPr lang="zh-TW" altLang="en-US" sz="3000" b="1" dirty="0"/>
              <a:t>，亦帶給我們一個</a:t>
            </a:r>
            <a:r>
              <a:rPr lang="zh-TW" altLang="en-US" sz="3000" b="1" dirty="0">
                <a:solidFill>
                  <a:srgbClr val="FF0000"/>
                </a:solidFill>
              </a:rPr>
              <a:t>有福的人生</a:t>
            </a:r>
            <a:endParaRPr lang="en-US" altLang="zh-TW" sz="3000" b="1" dirty="0">
              <a:solidFill>
                <a:srgbClr val="FF0000"/>
              </a:solidFill>
            </a:endParaRPr>
          </a:p>
          <a:p>
            <a:endParaRPr lang="en-US" altLang="zh-TW" sz="2800" b="1" dirty="0"/>
          </a:p>
          <a:p>
            <a:endParaRPr lang="en-US" altLang="zh-TW" sz="2800" b="1" dirty="0"/>
          </a:p>
          <a:p>
            <a:pPr lvl="1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58679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90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678"/>
            <a:ext cx="8229600" cy="1005522"/>
          </a:xfrm>
        </p:spPr>
        <p:txBody>
          <a:bodyPr/>
          <a:lstStyle/>
          <a:p>
            <a:r>
              <a:rPr lang="zh-TW" altLang="en-US" sz="3600" b="1" dirty="0"/>
              <a:t>“自由航行”的定義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534400" cy="5181600"/>
          </a:xfrm>
        </p:spPr>
        <p:txBody>
          <a:bodyPr/>
          <a:lstStyle/>
          <a:p>
            <a:r>
              <a:rPr lang="zh-TW" altLang="en-US" b="1" dirty="0"/>
              <a:t>一個提供</a:t>
            </a:r>
            <a:r>
              <a:rPr lang="zh-TW" altLang="en-US" b="1" dirty="0">
                <a:solidFill>
                  <a:srgbClr val="FF0000"/>
                </a:solidFill>
              </a:rPr>
              <a:t>整體安全與效率</a:t>
            </a:r>
            <a:r>
              <a:rPr lang="zh-TW" altLang="en-US" b="1" dirty="0"/>
              <a:t>的飛航功能；允許所有飛機可</a:t>
            </a:r>
            <a:r>
              <a:rPr lang="zh-TW" altLang="en-US" b="1" dirty="0">
                <a:solidFill>
                  <a:srgbClr val="FF0000"/>
                </a:solidFill>
              </a:rPr>
              <a:t>自由選擇航行路線及飛航速度</a:t>
            </a:r>
            <a:endParaRPr lang="en-US" altLang="zh-TW" b="1" dirty="0">
              <a:solidFill>
                <a:srgbClr val="FF0000"/>
              </a:solidFill>
            </a:endParaRPr>
          </a:p>
          <a:p>
            <a:r>
              <a:rPr lang="zh-TW" altLang="en-US" b="1" dirty="0"/>
              <a:t>飛航路線及流量限制僅實施於確保飛航安全，及排除空域及機場需求超過容量的狀況</a:t>
            </a:r>
            <a:endParaRPr lang="en-US" altLang="zh-TW" b="1" dirty="0"/>
          </a:p>
          <a:p>
            <a:r>
              <a:rPr lang="zh-TW" altLang="en-US" b="1" dirty="0"/>
              <a:t>任何</a:t>
            </a:r>
            <a:r>
              <a:rPr lang="zh-TW" altLang="en-US" b="1" dirty="0">
                <a:solidFill>
                  <a:srgbClr val="FF0000"/>
                </a:solidFill>
              </a:rPr>
              <a:t>解除限制</a:t>
            </a:r>
            <a:r>
              <a:rPr lang="zh-TW" altLang="en-US" b="1" dirty="0"/>
              <a:t>的措施，均代表</a:t>
            </a:r>
            <a:r>
              <a:rPr lang="zh-TW" altLang="en-US" b="1" dirty="0">
                <a:solidFill>
                  <a:srgbClr val="FF0000"/>
                </a:solidFill>
              </a:rPr>
              <a:t>自由航行</a:t>
            </a:r>
            <a:r>
              <a:rPr lang="zh-TW" altLang="en-US" b="1" dirty="0"/>
              <a:t>目標的進一步達成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9588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90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F7E44A-010D-4C85-9A3F-DBDDE3797088}" type="slidenum">
              <a:rPr kumimoji="0" lang="en-US" altLang="en-US" sz="900" b="0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900" b="0" i="0" u="none" strike="noStrike" kern="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230313" y="150813"/>
            <a:ext cx="6264275" cy="1143000"/>
          </a:xfrm>
        </p:spPr>
        <p:txBody>
          <a:bodyPr/>
          <a:lstStyle/>
          <a:p>
            <a:r>
              <a:rPr lang="zh-TW" altLang="en-US" sz="3200" b="1" dirty="0"/>
              <a:t>自由航行的整體作業</a:t>
            </a:r>
            <a:endParaRPr lang="en-US" altLang="en-US" sz="3200" b="1" dirty="0"/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5184775" y="1827213"/>
            <a:ext cx="2027238" cy="2043112"/>
            <a:chOff x="3744" y="888"/>
            <a:chExt cx="1200" cy="1156"/>
          </a:xfrm>
        </p:grpSpPr>
        <p:sp>
          <p:nvSpPr>
            <p:cNvPr id="14366" name="AutoShape 5"/>
            <p:cNvSpPr>
              <a:spLocks noChangeArrowheads="1"/>
            </p:cNvSpPr>
            <p:nvPr/>
          </p:nvSpPr>
          <p:spPr bwMode="auto">
            <a:xfrm>
              <a:off x="3971" y="1822"/>
              <a:ext cx="746" cy="222"/>
            </a:xfrm>
            <a:prstGeom prst="roundRect">
              <a:avLst>
                <a:gd name="adj" fmla="val 12495"/>
              </a:avLst>
            </a:prstGeom>
            <a:solidFill>
              <a:srgbClr val="BFE9ED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69822" tIns="34911" rIns="69822" bIns="34911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" panose="020B0604020202020204" pitchFamily="34" charset="0"/>
                </a:rPr>
                <a:t>Air Crews</a:t>
              </a:r>
            </a:p>
          </p:txBody>
        </p:sp>
        <p:grpSp>
          <p:nvGrpSpPr>
            <p:cNvPr id="14367" name="Group 6"/>
            <p:cNvGrpSpPr>
              <a:grpSpLocks/>
            </p:cNvGrpSpPr>
            <p:nvPr/>
          </p:nvGrpSpPr>
          <p:grpSpPr bwMode="auto">
            <a:xfrm>
              <a:off x="3744" y="888"/>
              <a:ext cx="1200" cy="920"/>
              <a:chOff x="3744" y="888"/>
              <a:chExt cx="1200" cy="920"/>
            </a:xfrm>
          </p:grpSpPr>
          <p:sp>
            <p:nvSpPr>
              <p:cNvPr id="14368" name="Rectangle 7"/>
              <p:cNvSpPr>
                <a:spLocks noChangeArrowheads="1"/>
              </p:cNvSpPr>
              <p:nvPr/>
            </p:nvSpPr>
            <p:spPr bwMode="auto">
              <a:xfrm>
                <a:off x="3744" y="888"/>
                <a:ext cx="1200" cy="920"/>
              </a:xfrm>
              <a:prstGeom prst="rect">
                <a:avLst/>
              </a:prstGeom>
              <a:solidFill>
                <a:srgbClr val="3399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pic>
            <p:nvPicPr>
              <p:cNvPr id="14369" name="Picture 8" descr="pilot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8" y="922"/>
                <a:ext cx="1112" cy="8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4341" name="Group 13"/>
          <p:cNvGrpSpPr>
            <a:grpSpLocks/>
          </p:cNvGrpSpPr>
          <p:nvPr/>
        </p:nvGrpSpPr>
        <p:grpSpPr bwMode="auto">
          <a:xfrm>
            <a:off x="557213" y="4333875"/>
            <a:ext cx="2143125" cy="1839913"/>
            <a:chOff x="1421" y="960"/>
            <a:chExt cx="1350" cy="1159"/>
          </a:xfrm>
        </p:grpSpPr>
        <p:sp>
          <p:nvSpPr>
            <p:cNvPr id="14363" name="AutoShape 14"/>
            <p:cNvSpPr>
              <a:spLocks noChangeArrowheads="1"/>
            </p:cNvSpPr>
            <p:nvPr/>
          </p:nvSpPr>
          <p:spPr bwMode="auto">
            <a:xfrm>
              <a:off x="1421" y="1872"/>
              <a:ext cx="1350" cy="247"/>
            </a:xfrm>
            <a:prstGeom prst="roundRect">
              <a:avLst>
                <a:gd name="adj" fmla="val 12495"/>
              </a:avLst>
            </a:prstGeom>
            <a:solidFill>
              <a:srgbClr val="BFE9ED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69822" tIns="34911" rIns="69822" bIns="34911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" panose="020B0604020202020204" pitchFamily="34" charset="0"/>
                </a:rPr>
                <a:t>Air Traffic Control</a:t>
              </a:r>
            </a:p>
          </p:txBody>
        </p:sp>
        <p:sp>
          <p:nvSpPr>
            <p:cNvPr id="14364" name="Rectangle 15"/>
            <p:cNvSpPr>
              <a:spLocks noChangeArrowheads="1"/>
            </p:cNvSpPr>
            <p:nvPr/>
          </p:nvSpPr>
          <p:spPr bwMode="auto">
            <a:xfrm rot="10800000">
              <a:off x="1488" y="960"/>
              <a:ext cx="1200" cy="920"/>
            </a:xfrm>
            <a:prstGeom prst="rect">
              <a:avLst/>
            </a:prstGeom>
            <a:solidFill>
              <a:srgbClr val="3399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pic>
          <p:nvPicPr>
            <p:cNvPr id="14365" name="Picture 16" descr="9W1216030"/>
            <p:cNvPicPr>
              <a:picLocks noChangeAspect="1" noChangeArrowheads="1"/>
            </p:cNvPicPr>
            <p:nvPr/>
          </p:nvPicPr>
          <p:blipFill>
            <a:blip r:embed="rId4" cstate="print">
              <a:lum bright="18000" contrast="-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7" y="1007"/>
              <a:ext cx="1137" cy="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342" name="Group 18"/>
          <p:cNvGrpSpPr>
            <a:grpSpLocks/>
          </p:cNvGrpSpPr>
          <p:nvPr/>
        </p:nvGrpSpPr>
        <p:grpSpPr bwMode="auto">
          <a:xfrm>
            <a:off x="2838450" y="4367213"/>
            <a:ext cx="2941638" cy="1835150"/>
            <a:chOff x="1118" y="2716"/>
            <a:chExt cx="1853" cy="1156"/>
          </a:xfrm>
        </p:grpSpPr>
        <p:sp>
          <p:nvSpPr>
            <p:cNvPr id="14360" name="AutoShape 19"/>
            <p:cNvSpPr>
              <a:spLocks noChangeArrowheads="1"/>
            </p:cNvSpPr>
            <p:nvPr/>
          </p:nvSpPr>
          <p:spPr bwMode="auto">
            <a:xfrm>
              <a:off x="1118" y="3625"/>
              <a:ext cx="1853" cy="247"/>
            </a:xfrm>
            <a:prstGeom prst="roundRect">
              <a:avLst>
                <a:gd name="adj" fmla="val 12495"/>
              </a:avLst>
            </a:prstGeom>
            <a:solidFill>
              <a:srgbClr val="BFE9ED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69822" tIns="34911" rIns="69822" bIns="34911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" panose="020B0604020202020204" pitchFamily="34" charset="0"/>
                </a:rPr>
                <a:t>Traffic Flow Management</a:t>
              </a:r>
            </a:p>
          </p:txBody>
        </p:sp>
        <p:sp>
          <p:nvSpPr>
            <p:cNvPr id="14361" name="Rectangle 20"/>
            <p:cNvSpPr>
              <a:spLocks noChangeArrowheads="1"/>
            </p:cNvSpPr>
            <p:nvPr/>
          </p:nvSpPr>
          <p:spPr bwMode="auto">
            <a:xfrm>
              <a:off x="1444" y="2716"/>
              <a:ext cx="1200" cy="920"/>
            </a:xfrm>
            <a:prstGeom prst="rect">
              <a:avLst/>
            </a:prstGeom>
            <a:solidFill>
              <a:srgbClr val="3399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pic>
          <p:nvPicPr>
            <p:cNvPr id="14362" name="Picture 21" descr="CRCTinZIDTMU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" y="2763"/>
              <a:ext cx="1137" cy="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343" name="Group 23"/>
          <p:cNvGrpSpPr>
            <a:grpSpLocks/>
          </p:cNvGrpSpPr>
          <p:nvPr/>
        </p:nvGrpSpPr>
        <p:grpSpPr bwMode="auto">
          <a:xfrm>
            <a:off x="5932488" y="4348163"/>
            <a:ext cx="2657475" cy="1854200"/>
            <a:chOff x="3334" y="2105"/>
            <a:chExt cx="1674" cy="1168"/>
          </a:xfrm>
        </p:grpSpPr>
        <p:sp>
          <p:nvSpPr>
            <p:cNvPr id="14356" name="AutoShape 24"/>
            <p:cNvSpPr>
              <a:spLocks noChangeArrowheads="1"/>
            </p:cNvSpPr>
            <p:nvPr/>
          </p:nvSpPr>
          <p:spPr bwMode="auto">
            <a:xfrm>
              <a:off x="3334" y="3026"/>
              <a:ext cx="1674" cy="247"/>
            </a:xfrm>
            <a:prstGeom prst="roundRect">
              <a:avLst>
                <a:gd name="adj" fmla="val 12495"/>
              </a:avLst>
            </a:prstGeom>
            <a:solidFill>
              <a:srgbClr val="BFE9ED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69822" tIns="34911" rIns="69822" bIns="34911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" panose="020B0604020202020204" pitchFamily="34" charset="0"/>
                </a:rPr>
                <a:t>Planning and Dispatch</a:t>
              </a:r>
            </a:p>
          </p:txBody>
        </p:sp>
        <p:grpSp>
          <p:nvGrpSpPr>
            <p:cNvPr id="14357" name="Group 25"/>
            <p:cNvGrpSpPr>
              <a:grpSpLocks/>
            </p:cNvGrpSpPr>
            <p:nvPr/>
          </p:nvGrpSpPr>
          <p:grpSpPr bwMode="auto">
            <a:xfrm>
              <a:off x="3548" y="2105"/>
              <a:ext cx="1200" cy="920"/>
              <a:chOff x="3548" y="2105"/>
              <a:chExt cx="1200" cy="920"/>
            </a:xfrm>
          </p:grpSpPr>
          <p:sp>
            <p:nvSpPr>
              <p:cNvPr id="14358" name="Rectangle 26"/>
              <p:cNvSpPr>
                <a:spLocks noChangeArrowheads="1"/>
              </p:cNvSpPr>
              <p:nvPr/>
            </p:nvSpPr>
            <p:spPr bwMode="auto">
              <a:xfrm>
                <a:off x="3548" y="2105"/>
                <a:ext cx="1200" cy="920"/>
              </a:xfrm>
              <a:prstGeom prst="rect">
                <a:avLst/>
              </a:prstGeom>
              <a:solidFill>
                <a:srgbClr val="3399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pic>
            <p:nvPicPr>
              <p:cNvPr id="14359" name="Picture 27" descr="dispatcher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6" y="2129"/>
                <a:ext cx="1165" cy="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4344" name="Group 4"/>
          <p:cNvGrpSpPr>
            <a:grpSpLocks/>
          </p:cNvGrpSpPr>
          <p:nvPr/>
        </p:nvGrpSpPr>
        <p:grpSpPr bwMode="auto">
          <a:xfrm>
            <a:off x="2100263" y="1766888"/>
            <a:ext cx="2027237" cy="2043112"/>
            <a:chOff x="3744" y="888"/>
            <a:chExt cx="1200" cy="1156"/>
          </a:xfrm>
        </p:grpSpPr>
        <p:sp>
          <p:nvSpPr>
            <p:cNvPr id="14352" name="AutoShape 5"/>
            <p:cNvSpPr>
              <a:spLocks noChangeArrowheads="1"/>
            </p:cNvSpPr>
            <p:nvPr/>
          </p:nvSpPr>
          <p:spPr bwMode="auto">
            <a:xfrm>
              <a:off x="3971" y="1822"/>
              <a:ext cx="746" cy="222"/>
            </a:xfrm>
            <a:prstGeom prst="roundRect">
              <a:avLst>
                <a:gd name="adj" fmla="val 12495"/>
              </a:avLst>
            </a:prstGeom>
            <a:solidFill>
              <a:srgbClr val="BFE9ED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69822" tIns="34911" rIns="69822" bIns="34911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" panose="020B0604020202020204" pitchFamily="34" charset="0"/>
                </a:rPr>
                <a:t>Air Crews</a:t>
              </a:r>
            </a:p>
          </p:txBody>
        </p:sp>
        <p:grpSp>
          <p:nvGrpSpPr>
            <p:cNvPr id="14353" name="Group 6"/>
            <p:cNvGrpSpPr>
              <a:grpSpLocks/>
            </p:cNvGrpSpPr>
            <p:nvPr/>
          </p:nvGrpSpPr>
          <p:grpSpPr bwMode="auto">
            <a:xfrm>
              <a:off x="3744" y="888"/>
              <a:ext cx="1200" cy="920"/>
              <a:chOff x="3744" y="888"/>
              <a:chExt cx="1200" cy="920"/>
            </a:xfrm>
          </p:grpSpPr>
          <p:sp>
            <p:nvSpPr>
              <p:cNvPr id="14354" name="Rectangle 7"/>
              <p:cNvSpPr>
                <a:spLocks noChangeArrowheads="1"/>
              </p:cNvSpPr>
              <p:nvPr/>
            </p:nvSpPr>
            <p:spPr bwMode="auto">
              <a:xfrm>
                <a:off x="3744" y="888"/>
                <a:ext cx="1200" cy="920"/>
              </a:xfrm>
              <a:prstGeom prst="rect">
                <a:avLst/>
              </a:prstGeom>
              <a:solidFill>
                <a:srgbClr val="3399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pic>
            <p:nvPicPr>
              <p:cNvPr id="14355" name="Picture 8" descr="pilot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8" y="922"/>
                <a:ext cx="1112" cy="8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93896" name="Arrow: Left-Right 293895"/>
          <p:cNvSpPr/>
          <p:nvPr/>
        </p:nvSpPr>
        <p:spPr>
          <a:xfrm flipH="1">
            <a:off x="4127500" y="2514600"/>
            <a:ext cx="1057275" cy="207963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3901" name="Arrow: Left-Right 293900"/>
          <p:cNvSpPr/>
          <p:nvPr/>
        </p:nvSpPr>
        <p:spPr>
          <a:xfrm rot="7124747" flipH="1" flipV="1">
            <a:off x="1459707" y="3750469"/>
            <a:ext cx="1068387" cy="23177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3902" name="Arrow: Left-Right 293901"/>
          <p:cNvSpPr/>
          <p:nvPr/>
        </p:nvSpPr>
        <p:spPr>
          <a:xfrm flipV="1">
            <a:off x="2582863" y="4864100"/>
            <a:ext cx="773112" cy="23177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3903" name="Arrow: Left-Right 293902"/>
          <p:cNvSpPr/>
          <p:nvPr/>
        </p:nvSpPr>
        <p:spPr>
          <a:xfrm flipH="1" flipV="1">
            <a:off x="5289550" y="4895850"/>
            <a:ext cx="950913" cy="20002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3904" name="Arrow: Left-Right 293903"/>
          <p:cNvSpPr/>
          <p:nvPr/>
        </p:nvSpPr>
        <p:spPr>
          <a:xfrm rot="6629313">
            <a:off x="4702175" y="3811588"/>
            <a:ext cx="1001713" cy="204787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3906" name="Arrow: Left-Right 293905"/>
          <p:cNvSpPr/>
          <p:nvPr/>
        </p:nvSpPr>
        <p:spPr>
          <a:xfrm rot="3801663">
            <a:off x="6777038" y="3800475"/>
            <a:ext cx="1041400" cy="22225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3907" name="Arrow: Left-Right 293906"/>
          <p:cNvSpPr/>
          <p:nvPr/>
        </p:nvSpPr>
        <p:spPr>
          <a:xfrm rot="4022675" flipV="1">
            <a:off x="3639345" y="3796506"/>
            <a:ext cx="1052512" cy="21272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8935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90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zh-TW" altLang="en-US" sz="3600" b="1" dirty="0"/>
              <a:t>如果得到這屬於真理的自由？（續）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4525963"/>
          </a:xfrm>
        </p:spPr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</a:rPr>
              <a:t>倚靠聖靈</a:t>
            </a:r>
            <a:endParaRPr lang="en-US" altLang="zh-TW" b="1" dirty="0">
              <a:solidFill>
                <a:srgbClr val="FF0000"/>
              </a:solidFill>
            </a:endParaRPr>
          </a:p>
          <a:p>
            <a:pPr lvl="1"/>
            <a:r>
              <a:rPr lang="zh-TW" altLang="en-US" sz="3200" b="1" dirty="0"/>
              <a:t>主就是那靈，主的靈在那裡，那裡就得以自由（林後</a:t>
            </a:r>
            <a:r>
              <a:rPr lang="en-US" altLang="zh-TW" sz="3200" b="1" dirty="0" smtClean="0"/>
              <a:t>3</a:t>
            </a:r>
            <a:r>
              <a:rPr lang="en-US" altLang="zh-TW" sz="3200" b="1" dirty="0"/>
              <a:t>:</a:t>
            </a:r>
            <a:r>
              <a:rPr lang="en-US" altLang="zh-TW" sz="3200" b="1" dirty="0" smtClean="0"/>
              <a:t>17</a:t>
            </a:r>
            <a:r>
              <a:rPr lang="zh-TW" altLang="en-US" sz="3200" b="1" dirty="0"/>
              <a:t>）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16825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90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b="1" dirty="0"/>
              <a:t>結語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382000" cy="4708525"/>
          </a:xfrm>
        </p:spPr>
        <p:txBody>
          <a:bodyPr/>
          <a:lstStyle/>
          <a:p>
            <a:r>
              <a:rPr lang="zh-TW" altLang="en-US" b="1" dirty="0"/>
              <a:t>您渴望得到屬於真理的自由，一個沒有懼怕，沒有束縛的真自由嗎？</a:t>
            </a:r>
            <a:endParaRPr lang="en-US" altLang="zh-TW" b="1" dirty="0"/>
          </a:p>
          <a:p>
            <a:r>
              <a:rPr lang="zh-TW" altLang="en-US" b="1" dirty="0"/>
              <a:t>您明白那使人自由的“完全律法”嗎？</a:t>
            </a:r>
            <a:endParaRPr lang="en-US" altLang="zh-TW" b="1" dirty="0"/>
          </a:p>
          <a:p>
            <a:r>
              <a:rPr lang="zh-TW" altLang="en-US" b="1" dirty="0"/>
              <a:t>您願盡心，盡性，盡意，愛主你的神，並愛人如己嗎？</a:t>
            </a:r>
            <a:endParaRPr lang="en-US" altLang="zh-TW" b="1" dirty="0"/>
          </a:p>
          <a:p>
            <a:r>
              <a:rPr lang="zh-TW" altLang="en-US" b="1" dirty="0"/>
              <a:t>您願謙卑的服事神，服事人嗎？</a:t>
            </a:r>
            <a:endParaRPr lang="en-US" altLang="zh-TW" b="1" dirty="0"/>
          </a:p>
          <a:p>
            <a:r>
              <a:rPr lang="zh-TW" altLang="en-US" b="1" dirty="0"/>
              <a:t>如果您願，您必得著真自由，並在所行的事上蒙祝福</a:t>
            </a:r>
            <a:endParaRPr lang="en-US" altLang="zh-TW" b="1" dirty="0"/>
          </a:p>
          <a:p>
            <a:endParaRPr lang="en-US" altLang="zh-TW" sz="2800" b="1" dirty="0"/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64063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17345</TotalTime>
  <Words>698</Words>
  <Application>Microsoft Macintosh PowerPoint</Application>
  <PresentationFormat>On-screen Show (4:3)</PresentationFormat>
  <Paragraphs>69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9" baseType="lpstr">
      <vt:lpstr>Calibri Light</vt:lpstr>
      <vt:lpstr>Century Gothic</vt:lpstr>
      <vt:lpstr>文鼎特圓</vt:lpstr>
      <vt:lpstr>文鼎粗圓</vt:lpstr>
      <vt:lpstr>Sprint SF</vt:lpstr>
      <vt:lpstr>Monotype Corsiva</vt:lpstr>
      <vt:lpstr>Wingdings 2</vt:lpstr>
      <vt:lpstr>Calibri</vt:lpstr>
      <vt:lpstr>Franklin Gothic Book</vt:lpstr>
      <vt:lpstr>Franklin Gothic Medium</vt:lpstr>
      <vt:lpstr>Times</vt:lpstr>
      <vt:lpstr>微軟正黑體</vt:lpstr>
      <vt:lpstr>文鼎圓立體</vt:lpstr>
      <vt:lpstr>Helvetica</vt:lpstr>
      <vt:lpstr>2_Office Theme</vt:lpstr>
      <vt:lpstr>2_Custom Design</vt:lpstr>
      <vt:lpstr>Default Design</vt:lpstr>
      <vt:lpstr>PowerPoint Presentation</vt:lpstr>
      <vt:lpstr>寶貴經文</vt:lpstr>
      <vt:lpstr>大綱</vt:lpstr>
      <vt:lpstr>自由的定義</vt:lpstr>
      <vt:lpstr>Nelson Mandela</vt:lpstr>
      <vt:lpstr>什麼是屬於真理的自由？</vt:lpstr>
      <vt:lpstr>什麼是屬於真理的自由？（續）</vt:lpstr>
      <vt:lpstr>如何得到這屬於真理的自由？</vt:lpstr>
      <vt:lpstr>“自由航行”的定義</vt:lpstr>
      <vt:lpstr>自由航行的整體作業</vt:lpstr>
      <vt:lpstr>如果得到這屬於真理的自由？（續）</vt:lpstr>
      <vt:lpstr>結語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613</cp:revision>
  <dcterms:created xsi:type="dcterms:W3CDTF">2014-05-08T21:19:49Z</dcterms:created>
  <dcterms:modified xsi:type="dcterms:W3CDTF">2016-11-07T18:41:37Z</dcterms:modified>
</cp:coreProperties>
</file>