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5"/>
  </p:notesMasterIdLst>
  <p:sldIdLst>
    <p:sldId id="304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3" r:id="rId20"/>
    <p:sldId id="324" r:id="rId21"/>
    <p:sldId id="325" r:id="rId22"/>
    <p:sldId id="326" r:id="rId23"/>
    <p:sldId id="32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-152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BDAA55-E848-4A00-BF88-7695207FC2D8}" type="datetimeFigureOut">
              <a:rPr lang="en-US" smtClean="0"/>
              <a:t>1/9/17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641D97-632E-4216-AE74-B0691C0AE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11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8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8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9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09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13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9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1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52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1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9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69B99-1108-455D-B3B6-AA29F1CC0F27}" type="datetimeFigureOut">
              <a:rPr lang="en-US" smtClean="0"/>
              <a:t>1/9/17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5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gif"/><Relationship Id="rId3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3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new year new yo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27823" y="894283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『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立志作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完全人</a:t>
            </a:r>
            <a:r>
              <a:rPr lang="en-US" altLang="zh-TW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1028" name="Picture 4" descr="Image result for new year new yo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85"/>
            <a:ext cx="9144000" cy="507274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429307" y="1504066"/>
            <a:ext cx="20762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詩篇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15)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498" y="5834297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主日信息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916" y="5216547"/>
            <a:ext cx="1960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1/8/2017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79734" y="5834296"/>
            <a:ext cx="2544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薛忠勇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弟兄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069597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prayer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608" y="4012203"/>
            <a:ext cx="4279392" cy="28457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7094" y="1921701"/>
            <a:ext cx="4256293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每一</a:t>
            </a:r>
            <a:r>
              <a:rPr lang="zh-TW" altLang="en-US" sz="3400" dirty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日，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我主，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我懇求三件事：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更</a:t>
            </a:r>
            <a:r>
              <a:rPr lang="zh-TW" altLang="en-US" sz="3400" dirty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深刻認識你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更深切地愛</a:t>
            </a:r>
            <a:r>
              <a:rPr lang="zh-TW" altLang="en-US" sz="3400" dirty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你， 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更</a:t>
            </a:r>
            <a:r>
              <a:rPr lang="zh-TW" altLang="en-US" sz="3400" dirty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緊緊地跟隨你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每一</a:t>
            </a:r>
            <a:r>
              <a:rPr lang="zh-TW" altLang="en-US" sz="3400" dirty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日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。</a:t>
            </a:r>
            <a:endParaRPr lang="en-US" sz="34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2058" name="Picture 10" descr="Image result for new year resoluti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556" y="193446"/>
            <a:ext cx="5016137" cy="3255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88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psalm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1792" y="237744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「君子之詩」</a:t>
            </a:r>
            <a:endParaRPr lang="en-US" sz="40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文鼎圓立體" panose="02010609010101010101" pitchFamily="49" charset="-120"/>
              <a:ea typeface="文鼎圓立體" panose="02010609010101010101" pitchFamily="49" charset="-120"/>
              <a:cs typeface="文鼎圓立體" panose="02010609010101010101" pitchFamily="49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6016" y="237744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「信德之詩」</a:t>
            </a:r>
            <a:endParaRPr lang="en-US" sz="40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文鼎圓立體" panose="02010609010101010101" pitchFamily="49" charset="-120"/>
              <a:ea typeface="文鼎圓立體" panose="02010609010101010101" pitchFamily="49" charset="-120"/>
              <a:cs typeface="文鼎圓立體" panose="02010609010101010101" pitchFamily="49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3639" y="928679"/>
            <a:ext cx="27815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spc="50" dirty="0" smtClean="0">
                <a:ln w="9525" cmpd="sng">
                  <a:solidFill>
                    <a:srgbClr val="5B9BD5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完人的典範</a:t>
            </a:r>
            <a:endParaRPr lang="en-US" sz="4000" b="1" spc="50" dirty="0">
              <a:ln w="9525" cmpd="sng">
                <a:solidFill>
                  <a:srgbClr val="5B9BD5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latin typeface="文鼎圓立體" panose="02010609010101010101" pitchFamily="49" charset="-120"/>
              <a:ea typeface="文鼎圓立體" panose="02010609010101010101" pitchFamily="49" charset="-120"/>
              <a:cs typeface="文鼎圓立體" panose="02010609010101010101" pitchFamily="49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6737" y="1711053"/>
            <a:ext cx="6313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完全       毫無過錯 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Not Equal 5"/>
          <p:cNvSpPr/>
          <p:nvPr/>
        </p:nvSpPr>
        <p:spPr>
          <a:xfrm>
            <a:off x="2197266" y="1799820"/>
            <a:ext cx="822960" cy="566928"/>
          </a:xfrm>
          <a:prstGeom prst="mathNotEqua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Equal 6"/>
          <p:cNvSpPr/>
          <p:nvPr/>
        </p:nvSpPr>
        <p:spPr>
          <a:xfrm>
            <a:off x="5597561" y="1781109"/>
            <a:ext cx="749808" cy="653445"/>
          </a:xfrm>
          <a:prstGeom prst="mathEqua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5833" y="1753889"/>
            <a:ext cx="24788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成熟穩當 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99214" y="2656683"/>
            <a:ext cx="4235455" cy="1661993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           重要問題</a:t>
            </a:r>
            <a:endParaRPr lang="en-US" altLang="zh-TW" sz="34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至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節上   提供答案</a:t>
            </a:r>
            <a:endParaRPr lang="en-US" altLang="zh-TW" sz="34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節下        總結應許</a:t>
            </a:r>
            <a:endParaRPr lang="en-US" sz="34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196679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3" grpId="0"/>
      <p:bldP spid="4" grpId="0"/>
      <p:bldP spid="6" grpId="0" animBg="1"/>
      <p:bldP spid="7" grpId="0" animBg="1"/>
      <p:bldP spid="10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psalm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0896" y="182880"/>
            <a:ext cx="465383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8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重要的問題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4736" y="842152"/>
            <a:ext cx="7494359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「耶和華啊，誰能</a:t>
            </a:r>
            <a:r>
              <a:rPr lang="zh-TW" altLang="en-US" sz="3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寄居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祢的帳幕？</a:t>
            </a:r>
            <a:endParaRPr lang="en-US" altLang="zh-TW" sz="3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誰能</a:t>
            </a:r>
            <a:r>
              <a:rPr lang="zh-TW" altLang="en-US" sz="3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住在</a:t>
            </a:r>
            <a:r>
              <a:rPr lang="zh-TW" altLang="en-US" sz="3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祢的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聖山？」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4736" y="2132366"/>
            <a:ext cx="570540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「誰能來與上帝親近？</a:t>
            </a:r>
            <a:endParaRPr lang="en-US" altLang="zh-TW" sz="3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誰能與祂保持交通？」</a:t>
            </a:r>
            <a:endParaRPr lang="en-US" sz="3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9250" y="3707352"/>
            <a:ext cx="872226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「神是光，在祂亳無黑暗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</a:t>
            </a:r>
          </a:p>
          <a:p>
            <a:pPr>
              <a:lnSpc>
                <a:spcPts val="4000"/>
              </a:lnSpc>
            </a:pP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 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我們若說與神相交，卻仍在黑暗裡，</a:t>
            </a:r>
            <a:endParaRPr lang="en-US" altLang="zh-TW" sz="3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pPr>
              <a:lnSpc>
                <a:spcPts val="4000"/>
              </a:lnSpc>
            </a:pPr>
            <a:r>
              <a:rPr lang="en-US" altLang="zh-TW" sz="3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就是說謊話，不行真理了」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約壹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1:5, 6)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2" t="12348" r="12296"/>
          <a:stretch/>
        </p:blipFill>
        <p:spPr bwMode="auto">
          <a:xfrm>
            <a:off x="6260144" y="2132366"/>
            <a:ext cx="2671366" cy="20185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63710098"/>
      </p:ext>
    </p:extLst>
  </p:cSld>
  <p:clrMapOvr>
    <a:masterClrMapping/>
  </p:clrMapOvr>
  <p:transition xmlns:p14="http://schemas.microsoft.com/office/powerpoint/2010/main" spd="slow">
    <p:comb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7"/>
          <a:stretch/>
        </p:blipFill>
        <p:spPr bwMode="auto">
          <a:xfrm>
            <a:off x="-13856" y="0"/>
            <a:ext cx="70531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elated imag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46"/>
          <a:stretch/>
        </p:blipFill>
        <p:spPr bwMode="auto">
          <a:xfrm>
            <a:off x="3735977" y="-7522"/>
            <a:ext cx="54341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35085" y="3961480"/>
            <a:ext cx="4572000" cy="270843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眼中藐視匪</a:t>
            </a:r>
            <a:r>
              <a:rPr lang="zh-TW" altLang="en-US" sz="34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類</a:t>
            </a:r>
            <a:r>
              <a:rPr lang="zh-TW" altLang="en-US" sz="34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endParaRPr lang="en-US" altLang="zh-TW" sz="3400" dirty="0" smtClean="0">
              <a:solidFill>
                <a:prstClr val="white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尊</a:t>
            </a:r>
            <a:r>
              <a:rPr lang="zh-TW" altLang="en-US" sz="34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重那敬畏耶和華的</a:t>
            </a:r>
            <a:r>
              <a:rPr lang="zh-TW" altLang="en-US" sz="34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人、發</a:t>
            </a:r>
            <a:r>
              <a:rPr lang="zh-TW" altLang="en-US" sz="34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了</a:t>
            </a:r>
            <a:r>
              <a:rPr lang="zh-TW" altLang="en-US" sz="34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誓不</a:t>
            </a:r>
            <a:r>
              <a:rPr lang="zh-TW" altLang="en-US" sz="34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更</a:t>
            </a:r>
            <a:r>
              <a:rPr lang="zh-TW" altLang="en-US" sz="34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改、</a:t>
            </a:r>
            <a:endParaRPr lang="zh-TW" altLang="en-US" sz="3400" dirty="0">
              <a:solidFill>
                <a:prstClr val="white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</a:t>
            </a:r>
            <a:r>
              <a:rPr lang="zh-TW" altLang="en-US" sz="34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放債取</a:t>
            </a:r>
            <a:r>
              <a:rPr lang="zh-TW" altLang="en-US" sz="34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利</a:t>
            </a:r>
            <a:r>
              <a:rPr lang="zh-TW" altLang="en-US" sz="34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endParaRPr lang="en-US" altLang="zh-TW" sz="3400" dirty="0" smtClean="0">
              <a:solidFill>
                <a:prstClr val="white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</a:t>
            </a:r>
            <a:r>
              <a:rPr lang="zh-TW" altLang="en-US" sz="34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受賄</a:t>
            </a:r>
            <a:r>
              <a:rPr lang="zh-TW" altLang="en-US" sz="34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賂害</a:t>
            </a:r>
            <a:r>
              <a:rPr lang="zh-TW" altLang="en-US" sz="34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無辜</a:t>
            </a:r>
            <a:endParaRPr lang="en-US" sz="3400" dirty="0">
              <a:solidFill>
                <a:prstClr val="white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16035" y="97897"/>
            <a:ext cx="394854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行為正直</a:t>
            </a:r>
            <a:r>
              <a:rPr lang="zh-TW" altLang="en-US" sz="3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endParaRPr lang="en-US" altLang="zh-TW" sz="3600" dirty="0" smtClean="0">
              <a:solidFill>
                <a:prstClr val="white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作</a:t>
            </a:r>
            <a:r>
              <a:rPr lang="zh-TW" altLang="en-US" sz="36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事公</a:t>
            </a:r>
            <a:r>
              <a:rPr lang="zh-TW" altLang="en-US" sz="3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義、</a:t>
            </a:r>
            <a:endParaRPr lang="en-US" altLang="zh-TW" sz="3600" dirty="0" smtClean="0">
              <a:solidFill>
                <a:prstClr val="white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心</a:t>
            </a:r>
            <a:r>
              <a:rPr lang="zh-TW" altLang="en-US" sz="36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裡說實</a:t>
            </a:r>
            <a:r>
              <a:rPr lang="zh-TW" altLang="en-US" sz="3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話、</a:t>
            </a:r>
            <a:endParaRPr lang="zh-TW" altLang="en-US" sz="3600" dirty="0">
              <a:solidFill>
                <a:prstClr val="white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</a:t>
            </a:r>
            <a:r>
              <a:rPr lang="zh-TW" altLang="en-US" sz="36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以舌頭讒謗</a:t>
            </a:r>
            <a:r>
              <a:rPr lang="zh-TW" altLang="en-US" sz="3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</a:t>
            </a:r>
            <a:r>
              <a:rPr lang="zh-TW" altLang="en-US" sz="36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endParaRPr lang="en-US" altLang="zh-TW" sz="3600" dirty="0" smtClean="0">
              <a:solidFill>
                <a:prstClr val="white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</a:t>
            </a:r>
            <a:r>
              <a:rPr lang="zh-TW" altLang="en-US" sz="36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惡待朋</a:t>
            </a:r>
            <a:r>
              <a:rPr lang="zh-TW" altLang="en-US" sz="3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友</a:t>
            </a:r>
            <a:r>
              <a:rPr lang="zh-TW" altLang="en-US" sz="36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endParaRPr lang="en-US" altLang="zh-TW" sz="3600" dirty="0" smtClean="0">
              <a:solidFill>
                <a:prstClr val="white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</a:t>
            </a:r>
            <a:r>
              <a:rPr lang="zh-TW" altLang="en-US" sz="36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隨夥毀謗鄰</a:t>
            </a:r>
            <a:r>
              <a:rPr lang="zh-TW" altLang="en-US" sz="3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里</a:t>
            </a:r>
            <a:endParaRPr lang="zh-TW" altLang="en-US" sz="3600" dirty="0">
              <a:solidFill>
                <a:prstClr val="white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211" y="548757"/>
            <a:ext cx="707886" cy="227241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消極與積極</a:t>
            </a:r>
            <a:endParaRPr lang="en-US" sz="34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45508" y="3754392"/>
            <a:ext cx="1231106" cy="27100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TW" sz="34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</a:t>
            </a:r>
            <a:r>
              <a:rPr lang="zh-TW" altLang="en-US" sz="34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不是概括性</a:t>
            </a:r>
            <a:endParaRPr lang="en-US" altLang="zh-TW" sz="3400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代表性</a:t>
            </a:r>
            <a:r>
              <a:rPr lang="zh-TW" altLang="en-US" sz="34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sz="34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66184" y="283136"/>
            <a:ext cx="1928733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三類美德</a:t>
            </a:r>
            <a:endParaRPr lang="en-US" altLang="zh-TW" sz="3400" dirty="0" smtClean="0">
              <a:solidFill>
                <a:srgbClr val="FFFF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1.</a:t>
            </a:r>
            <a:r>
              <a:rPr lang="zh-TW" altLang="en-US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人格</a:t>
            </a:r>
            <a:endParaRPr lang="en-US" altLang="zh-TW" sz="3400" dirty="0" smtClean="0">
              <a:solidFill>
                <a:srgbClr val="FFFF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2.</a:t>
            </a:r>
            <a:r>
              <a:rPr lang="zh-TW" altLang="en-US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言語</a:t>
            </a:r>
            <a:endParaRPr lang="en-US" altLang="zh-TW" sz="3400" dirty="0" smtClean="0">
              <a:solidFill>
                <a:srgbClr val="FFFF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3.</a:t>
            </a:r>
            <a:r>
              <a:rPr lang="zh-TW" altLang="en-US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价值觀</a:t>
            </a:r>
            <a:endParaRPr lang="en-US" sz="3400" dirty="0">
              <a:solidFill>
                <a:srgbClr val="FFFF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05072693"/>
      </p:ext>
    </p:extLst>
  </p:cSld>
  <p:clrMapOvr>
    <a:masterClrMapping/>
  </p:clrMapOvr>
  <p:transition xmlns:p14="http://schemas.microsoft.com/office/powerpoint/2010/main" spd="slow">
    <p:plus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psalm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0896" y="182880"/>
            <a:ext cx="559961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二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8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提供的答案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(2-5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節上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7507" y="1042868"/>
            <a:ext cx="84689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人格行為：行為正直、作事公義、心裡誠實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64755" y="1658421"/>
            <a:ext cx="671049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Integrity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r>
              <a:rPr 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righteousness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r>
              <a:rPr 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honesty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4644" y="2461259"/>
            <a:ext cx="4017355" cy="123015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76%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承認開車常超速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58%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不想上班請病假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4644" y="3856194"/>
            <a:ext cx="6398606" cy="277320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48%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在工作壓力下作出以下行為：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偷工減料，質量不盡責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欺騙顧客，撒謊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當事情發生盡量隱暪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對別人施不合理的壓力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04807441"/>
      </p:ext>
    </p:extLst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balance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511" y="2096305"/>
            <a:ext cx="6513889" cy="435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6695" y="5316327"/>
            <a:ext cx="339067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公義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ctr"/>
            <a:r>
              <a:rPr 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Righteousness</a:t>
            </a:r>
            <a:endParaRPr lang="en-US" sz="34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54885" y="5316327"/>
            <a:ext cx="207941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公平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ctr"/>
            <a:r>
              <a:rPr 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Fairness</a:t>
            </a:r>
            <a:endParaRPr lang="en-US" sz="34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543353" y="179237"/>
          <a:ext cx="6096000" cy="1828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48000"/>
                <a:gridCol w="30480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</a:rPr>
                        <a:t>公義</a:t>
                      </a:r>
                      <a:endParaRPr lang="en-US" sz="3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</a:rPr>
                        <a:t>公平</a:t>
                      </a:r>
                      <a:endParaRPr lang="en-US" sz="3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400" dirty="0" smtClean="0">
                          <a:effectLst/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牽涉人的動機</a:t>
                      </a:r>
                      <a:endParaRPr lang="en-US" sz="3400" dirty="0">
                        <a:effectLst/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400" dirty="0" smtClean="0">
                          <a:effectLst/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針對事的處理</a:t>
                      </a:r>
                      <a:endParaRPr lang="en-US" sz="3400" dirty="0">
                        <a:effectLst/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400" dirty="0" smtClean="0">
                          <a:effectLst/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著重社會道德</a:t>
                      </a:r>
                      <a:endParaRPr lang="en-US" sz="3400" dirty="0">
                        <a:effectLst/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400" dirty="0" smtClean="0">
                          <a:effectLst/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著重個人利益</a:t>
                      </a:r>
                      <a:endParaRPr lang="en-US" sz="3400" dirty="0">
                        <a:effectLst/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5744" y="1919768"/>
            <a:ext cx="1292662" cy="33239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公平</a:t>
            </a:r>
            <a:r>
              <a:rPr lang="zh-TW" altLang="en-US" sz="36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不一定公義</a:t>
            </a:r>
            <a:endParaRPr lang="en-US" altLang="zh-TW" sz="3600" dirty="0" smtClean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公義</a:t>
            </a:r>
            <a:r>
              <a:rPr lang="zh-TW" altLang="en-US" sz="36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必帶來公平</a:t>
            </a:r>
            <a:endParaRPr lang="en-US" sz="36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34300" y="2044323"/>
            <a:ext cx="1292662" cy="33239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上帝要的是</a:t>
            </a:r>
            <a:r>
              <a:rPr lang="zh-TW" altLang="en-US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公義</a:t>
            </a:r>
            <a:endParaRPr lang="en-US" altLang="zh-TW" sz="36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世界要的是</a:t>
            </a:r>
            <a:r>
              <a:rPr lang="zh-TW" altLang="en-US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公平</a:t>
            </a:r>
            <a:endParaRPr lang="en-US" sz="36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2517094"/>
      </p:ext>
    </p:extLst>
  </p:cSld>
  <p:clrMapOvr>
    <a:masterClrMapping/>
  </p:clrMapOvr>
  <p:transition xmlns:p14="http://schemas.microsoft.com/office/powerpoint/2010/main" spd="slow">
    <p:wedg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mage result for sitting pos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0"/>
            <a:ext cx="70326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>
              <a:alpha val="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04124" y="1074509"/>
            <a:ext cx="1292662" cy="470898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正確坐姿帶來身理健康</a:t>
            </a:r>
            <a:endParaRPr lang="en-US" altLang="zh-TW" sz="36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正直公義帶來靈命健康</a:t>
            </a:r>
            <a:endParaRPr lang="en-US" sz="36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3670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psalm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0896" y="182880"/>
            <a:ext cx="559961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二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8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提供的答案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(2-5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節上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3221" y="968173"/>
            <a:ext cx="58528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言語方面：「心裡說」誠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實話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4098" name="Picture 2" descr="Image result for mom scolding a 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49" y="2040892"/>
            <a:ext cx="7880350" cy="443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ular Callout 7"/>
          <p:cNvSpPr/>
          <p:nvPr/>
        </p:nvSpPr>
        <p:spPr>
          <a:xfrm>
            <a:off x="4141359" y="2149077"/>
            <a:ext cx="3233494" cy="1279923"/>
          </a:xfrm>
          <a:prstGeom prst="wedgeRoundRectCallout">
            <a:avLst>
              <a:gd name="adj1" fmla="val -11406"/>
              <a:gd name="adj2" fmla="val 89291"/>
              <a:gd name="adj3" fmla="val 16667"/>
            </a:avLst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證明我考試</a:t>
            </a:r>
            <a:endParaRPr lang="en-US" altLang="zh-TW" sz="3600" dirty="0" smtClean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pPr algn="ctr"/>
            <a:r>
              <a:rPr lang="zh-TW" altLang="en-US" sz="36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沒有作弊呀</a:t>
            </a:r>
            <a:endParaRPr lang="en-US" sz="3600" dirty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10535" y="968172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5B9BD5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「心裡說」</a:t>
            </a:r>
            <a:endParaRPr lang="en-US" sz="3400" dirty="0">
              <a:solidFill>
                <a:srgbClr val="5B9BD5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6436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speak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" r="12842"/>
          <a:stretch/>
        </p:blipFill>
        <p:spPr bwMode="auto">
          <a:xfrm>
            <a:off x="0" y="1466848"/>
            <a:ext cx="9163050" cy="505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50463" y="1752598"/>
            <a:ext cx="738664" cy="19389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口是心非</a:t>
            </a:r>
            <a:endParaRPr lang="en-US" sz="36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99786" y="2090408"/>
            <a:ext cx="738664" cy="19389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直腸直肚</a:t>
            </a:r>
            <a:endParaRPr lang="en-US" sz="36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75672" y="2221704"/>
            <a:ext cx="738664" cy="19389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加</a:t>
            </a:r>
            <a:r>
              <a:rPr lang="zh-TW" altLang="en-US" sz="36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鹽加醋</a:t>
            </a:r>
            <a:endParaRPr lang="en-US" sz="36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49136" y="157537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巴結奉承</a:t>
            </a:r>
            <a:endParaRPr lang="en-US" sz="36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89390" y="1898538"/>
            <a:ext cx="738664" cy="19389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隨眾附和</a:t>
            </a:r>
            <a:endParaRPr lang="en-US" sz="36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13060"/>
            <a:ext cx="7981672" cy="11182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「他不以舌頭讒謗人，不惡待朋友，</a:t>
            </a:r>
            <a:endParaRPr lang="en-US" altLang="zh-TW" sz="3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pPr>
              <a:lnSpc>
                <a:spcPts val="4000"/>
              </a:lnSpc>
            </a:pP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 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也不隨夥毀謗鄰里」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(3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節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43705" y="209410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編造事實</a:t>
            </a:r>
            <a:endParaRPr lang="en-US" sz="36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4888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Related imag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12" y="1714500"/>
            <a:ext cx="4634113" cy="4474815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12" y="2122139"/>
            <a:ext cx="4440073" cy="332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3565" y="248334"/>
            <a:ext cx="830708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若有人在話語上沒有過失，他就是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完全人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舌頭是火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能污穢全身      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雅各書 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3:2, 6)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22825" y="2015504"/>
            <a:ext cx="3630546" cy="3754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black"/>
                </a:solidFill>
              </a:rPr>
              <a:t>1. Is it </a:t>
            </a:r>
            <a:r>
              <a:rPr lang="en-US" altLang="zh-TW" sz="3400" i="1" dirty="0" smtClean="0">
                <a:solidFill>
                  <a:srgbClr val="C00000"/>
                </a:solidFill>
              </a:rPr>
              <a:t>confidential</a:t>
            </a:r>
            <a:r>
              <a:rPr lang="en-US" altLang="zh-TW" sz="3400" dirty="0" smtClean="0">
                <a:solidFill>
                  <a:prstClr val="black"/>
                </a:solidFill>
              </a:rPr>
              <a:t>?</a:t>
            </a:r>
          </a:p>
          <a:p>
            <a:endParaRPr lang="en-US" sz="3400" dirty="0" smtClean="0">
              <a:solidFill>
                <a:prstClr val="black"/>
              </a:solidFill>
            </a:endParaRPr>
          </a:p>
          <a:p>
            <a:r>
              <a:rPr lang="en-US" sz="3400" dirty="0" smtClean="0">
                <a:solidFill>
                  <a:prstClr val="black"/>
                </a:solidFill>
              </a:rPr>
              <a:t>2. Is it </a:t>
            </a:r>
            <a:r>
              <a:rPr lang="en-US" sz="3400" i="1" dirty="0" smtClean="0">
                <a:solidFill>
                  <a:srgbClr val="C00000"/>
                </a:solidFill>
              </a:rPr>
              <a:t>true</a:t>
            </a:r>
            <a:r>
              <a:rPr lang="en-US" sz="3400" dirty="0" smtClean="0">
                <a:solidFill>
                  <a:prstClr val="black"/>
                </a:solidFill>
              </a:rPr>
              <a:t>?</a:t>
            </a:r>
          </a:p>
          <a:p>
            <a:endParaRPr lang="en-US" sz="3400" dirty="0">
              <a:solidFill>
                <a:prstClr val="black"/>
              </a:solidFill>
            </a:endParaRPr>
          </a:p>
          <a:p>
            <a:r>
              <a:rPr lang="en-US" sz="3400" dirty="0" smtClean="0">
                <a:solidFill>
                  <a:prstClr val="black"/>
                </a:solidFill>
              </a:rPr>
              <a:t>3. Is it </a:t>
            </a:r>
            <a:r>
              <a:rPr lang="en-US" sz="3400" i="1" dirty="0" smtClean="0">
                <a:solidFill>
                  <a:srgbClr val="C00000"/>
                </a:solidFill>
              </a:rPr>
              <a:t>necessary</a:t>
            </a:r>
            <a:r>
              <a:rPr lang="en-US" sz="3400" dirty="0" smtClean="0">
                <a:solidFill>
                  <a:prstClr val="black"/>
                </a:solidFill>
              </a:rPr>
              <a:t>?</a:t>
            </a:r>
          </a:p>
          <a:p>
            <a:endParaRPr lang="en-US" sz="3400" dirty="0">
              <a:solidFill>
                <a:prstClr val="black"/>
              </a:solidFill>
            </a:endParaRPr>
          </a:p>
          <a:p>
            <a:r>
              <a:rPr lang="en-US" sz="3400" dirty="0" smtClean="0">
                <a:solidFill>
                  <a:prstClr val="black"/>
                </a:solidFill>
              </a:rPr>
              <a:t>4. Is it </a:t>
            </a:r>
            <a:r>
              <a:rPr lang="en-US" sz="3400" i="1" dirty="0" smtClean="0">
                <a:solidFill>
                  <a:srgbClr val="C00000"/>
                </a:solidFill>
              </a:rPr>
              <a:t>kind</a:t>
            </a:r>
            <a:r>
              <a:rPr lang="en-US" sz="3400" dirty="0" smtClean="0">
                <a:solidFill>
                  <a:prstClr val="black"/>
                </a:solidFill>
              </a:rPr>
              <a:t>?</a:t>
            </a:r>
            <a:endParaRPr lang="en-US" sz="34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30762" y="2539670"/>
            <a:ext cx="3672800" cy="3754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是別人的隱私嗎？</a:t>
            </a:r>
            <a:endParaRPr lang="en-US" sz="34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sz="3400" dirty="0">
              <a:solidFill>
                <a:prstClr val="black"/>
              </a:solidFill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是確實的清息嗎？</a:t>
            </a:r>
            <a:endParaRPr lang="en-US" sz="34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sz="3400" dirty="0">
              <a:solidFill>
                <a:prstClr val="black"/>
              </a:solidFill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有必要說出來嗎？</a:t>
            </a:r>
            <a:endParaRPr lang="en-US" sz="34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sz="3400" dirty="0">
              <a:solidFill>
                <a:prstClr val="black"/>
              </a:solidFill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能夠造就別人嗎？</a:t>
            </a:r>
            <a:endParaRPr lang="en-US" sz="3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9910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anonymous lett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67"/>
          <a:stretch/>
        </p:blipFill>
        <p:spPr bwMode="auto">
          <a:xfrm>
            <a:off x="0" y="-38100"/>
            <a:ext cx="9194798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rumo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61" y="237672"/>
            <a:ext cx="3237048" cy="3237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34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keeping promi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6250" y="323850"/>
            <a:ext cx="6042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守諾言、不失信、不怕吃虧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4098" name="Picture 2" descr="Image result for 毀約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1903094"/>
            <a:ext cx="7720148" cy="4954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6249" y="944341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神是信實的，祂從不失信！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507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5744">
            <a:off x="260319" y="360455"/>
            <a:ext cx="4214478" cy="271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Image result for it could happen to yo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16" y="3469537"/>
            <a:ext cx="4267201" cy="320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Image result for it could happen to yo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260" y="362096"/>
            <a:ext cx="4150466" cy="459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82238" y="5279288"/>
            <a:ext cx="2236510" cy="707886"/>
          </a:xfrm>
          <a:prstGeom prst="rect">
            <a:avLst/>
          </a:prstGeom>
          <a:noFill/>
        </p:spPr>
        <p:txBody>
          <a:bodyPr wrap="none" rtlCol="0">
            <a:prstTxWarp prst="textCanUp">
              <a:avLst/>
            </a:prstTxWarp>
            <a:spAutoFit/>
          </a:bodyPr>
          <a:lstStyle/>
          <a:p>
            <a:r>
              <a:rPr lang="zh-TW" altLang="en-US" sz="4000" dirty="0" smtClean="0">
                <a:solidFill>
                  <a:srgbClr val="4472C4">
                    <a:lumMod val="50000"/>
                  </a:srgbClr>
                </a:solidFill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傾城佳話</a:t>
            </a:r>
            <a:endParaRPr lang="en-US" sz="4000" dirty="0">
              <a:solidFill>
                <a:srgbClr val="4472C4">
                  <a:lumMod val="50000"/>
                </a:srgbClr>
              </a:solidFill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8101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psalm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0896" y="182880"/>
            <a:ext cx="559961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二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8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提供的答案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(2-5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節上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2993" y="971690"/>
            <a:ext cx="789992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錢財方面：放債取利、受賄賂、害無辜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0244" name="Picture 4" descr="Image result for gree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449" t="-183591" r="-170489" b="-50154"/>
          <a:stretch/>
        </p:blipFill>
        <p:spPr bwMode="auto">
          <a:xfrm>
            <a:off x="-3389829" y="-3528541"/>
            <a:ext cx="16916400" cy="1218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Image result for enron scand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2218">
            <a:off x="3950693" y="2080471"/>
            <a:ext cx="2124520" cy="282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Image result for worldcom scand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702" y="3429000"/>
            <a:ext cx="2361124" cy="3139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2182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11" y="343452"/>
            <a:ext cx="4305589" cy="4290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power of mo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521" y="1267690"/>
            <a:ext cx="3905250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4219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philippians 4: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1033" y="4751614"/>
            <a:ext cx="803296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我知道怎樣處卑賤，也知道怎樣處豐富。</a:t>
            </a:r>
            <a:endParaRPr lang="en-US" altLang="zh-TW" sz="34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我靠著那加給我力量的，凡事都能作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Oval 2"/>
          <p:cNvSpPr/>
          <p:nvPr/>
        </p:nvSpPr>
        <p:spPr>
          <a:xfrm>
            <a:off x="5715001" y="6008912"/>
            <a:ext cx="3429000" cy="751114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腓立比書 </a:t>
            </a:r>
            <a:r>
              <a:rPr lang="en-US" altLang="zh-TW" sz="2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4:11</a:t>
            </a:r>
            <a:endParaRPr lang="en-US" sz="26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613072" y="4028932"/>
            <a:ext cx="2155371" cy="6041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7658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06"/>
          <a:stretch/>
        </p:blipFill>
        <p:spPr bwMode="auto">
          <a:xfrm>
            <a:off x="0" y="3141785"/>
            <a:ext cx="9144000" cy="371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9144000" cy="559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785015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rand generos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0630" y="217714"/>
            <a:ext cx="6647974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憐憫貧窮的，就是借給耶和華，</a:t>
            </a:r>
            <a:endParaRPr lang="en-US" altLang="zh-TW" sz="3600" dirty="0" smtClean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6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他的善行，耶和華必償還。</a:t>
            </a:r>
            <a:endParaRPr lang="en-US" altLang="zh-TW" sz="3600" dirty="0" smtClean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en-US" altLang="zh-TW" sz="30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                            (</a:t>
            </a:r>
            <a:r>
              <a:rPr lang="zh-TW" altLang="en-US" sz="30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箴言 </a:t>
            </a:r>
            <a:r>
              <a:rPr lang="en-US" altLang="zh-TW" sz="30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19:17)</a:t>
            </a:r>
            <a:endParaRPr lang="en-US" sz="3000" dirty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71373" y="4419600"/>
            <a:ext cx="5848076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因為萬物都從</a:t>
            </a:r>
            <a:r>
              <a:rPr lang="zh-TW" altLang="en-US" sz="36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祢而來，</a:t>
            </a:r>
            <a:endParaRPr lang="en-US" altLang="zh-TW" sz="3600" dirty="0" smtClean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6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我們把從</a:t>
            </a:r>
            <a:r>
              <a:rPr lang="zh-TW" altLang="en-US" sz="3600" dirty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祢</a:t>
            </a:r>
            <a:r>
              <a:rPr lang="zh-TW" altLang="en-US" sz="36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而得的獻給</a:t>
            </a:r>
            <a:r>
              <a:rPr lang="zh-TW" altLang="en-US" sz="3600" dirty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祢</a:t>
            </a:r>
            <a:r>
              <a:rPr lang="zh-TW" altLang="en-US" sz="36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。</a:t>
            </a:r>
            <a:endParaRPr lang="en-US" altLang="zh-TW" sz="3600" dirty="0" smtClean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en-US" altLang="zh-TW" sz="30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                 (</a:t>
            </a:r>
            <a:r>
              <a:rPr lang="zh-TW" altLang="en-US" sz="30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歷代志上 </a:t>
            </a:r>
            <a:r>
              <a:rPr lang="en-US" altLang="zh-TW" sz="30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29:14)</a:t>
            </a:r>
            <a:endParaRPr lang="en-US" sz="3000" dirty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654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psalm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0896" y="182880"/>
            <a:ext cx="479009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三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8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結論</a:t>
            </a:r>
            <a:r>
              <a:rPr lang="en-US" altLang="zh-TW" sz="38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/</a:t>
            </a:r>
            <a:r>
              <a:rPr lang="zh-TW" altLang="en-US" sz="38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應許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(5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節下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8902" y="946049"/>
            <a:ext cx="7406195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「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行這些事的人，必永不動搖」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0525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age result for 人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0100"/>
            <a:ext cx="9143996" cy="605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5009" y="179619"/>
            <a:ext cx="9054595" cy="9704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altLang="zh-TW" sz="3400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character is what you have left when you’ve</a:t>
            </a:r>
          </a:p>
          <a:p>
            <a:pPr>
              <a:lnSpc>
                <a:spcPts val="3400"/>
              </a:lnSpc>
            </a:pPr>
            <a:r>
              <a:rPr lang="en-US" sz="3400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lost everything you can lose.  </a:t>
            </a:r>
            <a:endParaRPr lang="en-US" sz="3400" b="1" i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325" y="1076598"/>
            <a:ext cx="890500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人格就是當我們失去一切所有時所剩下的東西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336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the great wall of chi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2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01782" y="335018"/>
            <a:ext cx="87422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zh-TW" altLang="en-US" sz="3600" dirty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美哉主耶穌，宇宙萬物主宰，</a:t>
            </a:r>
          </a:p>
          <a:p>
            <a:pPr>
              <a:buFont typeface="Wingdings" panose="05000000000000000000" pitchFamily="2" charset="2"/>
              <a:buNone/>
            </a:pPr>
            <a:r>
              <a:rPr lang="zh-TW" altLang="en-US" sz="3600" dirty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祂是真神降世為人</a:t>
            </a:r>
            <a:r>
              <a:rPr lang="en-US" altLang="zh-TW" sz="3600" dirty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﹕</a:t>
            </a:r>
          </a:p>
          <a:p>
            <a:pPr>
              <a:buFont typeface="Wingdings" panose="05000000000000000000" pitchFamily="2" charset="2"/>
              <a:buNone/>
            </a:pPr>
            <a:r>
              <a:rPr lang="zh-TW" altLang="en-US" sz="3600" dirty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我心所景仰，我靈所崇敬，</a:t>
            </a:r>
          </a:p>
          <a:p>
            <a:pPr>
              <a:buFont typeface="Wingdings" panose="05000000000000000000" pitchFamily="2" charset="2"/>
              <a:buNone/>
            </a:pPr>
            <a:r>
              <a:rPr lang="zh-TW" altLang="en-US" sz="3600" dirty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是我榮耀冠冕歡欣。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401782" y="3047265"/>
            <a:ext cx="87422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zh-TW" altLang="en-US" sz="3600" dirty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陽光多美麗，月光更覺清新，</a:t>
            </a:r>
          </a:p>
          <a:p>
            <a:pPr>
              <a:buFont typeface="Wingdings" panose="05000000000000000000" pitchFamily="2" charset="2"/>
              <a:buNone/>
            </a:pPr>
            <a:r>
              <a:rPr lang="zh-TW" altLang="en-US" sz="3600" dirty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繁星點點燦爛閃耀</a:t>
            </a:r>
            <a:r>
              <a:rPr lang="en-US" altLang="zh-TW" sz="3600" dirty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﹕</a:t>
            </a:r>
          </a:p>
          <a:p>
            <a:pPr>
              <a:buFont typeface="Wingdings" panose="05000000000000000000" pitchFamily="2" charset="2"/>
              <a:buNone/>
            </a:pPr>
            <a:r>
              <a:rPr lang="zh-TW" altLang="en-US" sz="3600" dirty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耶穌更光明，耶穌更皎潔，</a:t>
            </a:r>
          </a:p>
          <a:p>
            <a:pPr>
              <a:buFont typeface="Wingdings" panose="05000000000000000000" pitchFamily="2" charset="2"/>
              <a:buNone/>
            </a:pPr>
            <a:r>
              <a:rPr lang="zh-TW" altLang="en-US" sz="3600" dirty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天使榮光不足比較。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783629"/>
            <a:ext cx="45833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#183 【</a:t>
            </a:r>
            <a:r>
              <a:rPr lang="zh-TW" altLang="en-US" sz="36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美哉主耶穌</a:t>
            </a:r>
            <a:r>
              <a:rPr lang="en-US" altLang="zh-TW" sz="36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】</a:t>
            </a:r>
            <a:endParaRPr lang="en-US" sz="36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6148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501" y="3831771"/>
            <a:ext cx="3644699" cy="234880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7540172" y="4305001"/>
            <a:ext cx="739302" cy="1050588"/>
          </a:xfrm>
          <a:prstGeom prst="ellipse">
            <a:avLst/>
          </a:prstGeom>
          <a:solidFill>
            <a:schemeClr val="bg2">
              <a:alpha val="58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07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1891</TotalTime>
  <Words>585</Words>
  <Application>Microsoft Macintosh PowerPoint</Application>
  <PresentationFormat>On-screen Show (4:3)</PresentationFormat>
  <Paragraphs>127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Sprint SF</vt:lpstr>
      <vt:lpstr>Calibri Light</vt:lpstr>
      <vt:lpstr>宋体</vt:lpstr>
      <vt:lpstr>文鼎粗圓</vt:lpstr>
      <vt:lpstr>文鼎圓立體</vt:lpstr>
      <vt:lpstr>Corbel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Elan Chen</cp:lastModifiedBy>
  <cp:revision>47</cp:revision>
  <dcterms:created xsi:type="dcterms:W3CDTF">2016-12-29T18:12:43Z</dcterms:created>
  <dcterms:modified xsi:type="dcterms:W3CDTF">2017-01-09T17:28:02Z</dcterms:modified>
</cp:coreProperties>
</file>