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e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786" r:id="rId3"/>
  </p:sldMasterIdLst>
  <p:sldIdLst>
    <p:sldId id="297" r:id="rId4"/>
    <p:sldId id="256" r:id="rId5"/>
    <p:sldId id="298" r:id="rId6"/>
    <p:sldId id="299" r:id="rId7"/>
    <p:sldId id="300" r:id="rId8"/>
    <p:sldId id="264" r:id="rId9"/>
    <p:sldId id="342" r:id="rId10"/>
    <p:sldId id="343" r:id="rId11"/>
    <p:sldId id="301" r:id="rId12"/>
    <p:sldId id="340" r:id="rId13"/>
    <p:sldId id="302" r:id="rId14"/>
    <p:sldId id="344" r:id="rId15"/>
    <p:sldId id="345" r:id="rId16"/>
    <p:sldId id="346" r:id="rId17"/>
    <p:sldId id="347" r:id="rId18"/>
    <p:sldId id="348" r:id="rId19"/>
    <p:sldId id="349" r:id="rId20"/>
    <p:sldId id="350" r:id="rId21"/>
    <p:sldId id="351" r:id="rId22"/>
    <p:sldId id="352" r:id="rId23"/>
    <p:sldId id="353" r:id="rId24"/>
    <p:sldId id="354" r:id="rId25"/>
    <p:sldId id="355" r:id="rId26"/>
    <p:sldId id="356" r:id="rId27"/>
    <p:sldId id="357" r:id="rId28"/>
    <p:sldId id="358" r:id="rId29"/>
    <p:sldId id="359" r:id="rId30"/>
    <p:sldId id="360" r:id="rId31"/>
    <p:sldId id="361" r:id="rId32"/>
    <p:sldId id="362" r:id="rId33"/>
    <p:sldId id="364" r:id="rId34"/>
    <p:sldId id="310" r:id="rId35"/>
    <p:sldId id="363" r:id="rId36"/>
    <p:sldId id="366" r:id="rId37"/>
    <p:sldId id="312" r:id="rId38"/>
    <p:sldId id="365" r:id="rId39"/>
    <p:sldId id="280" r:id="rId40"/>
    <p:sldId id="281" r:id="rId41"/>
  </p:sldIdLst>
  <p:sldSz cx="9144000" cy="6858000" type="screen4x3"/>
  <p:notesSz cx="6858000" cy="9144000"/>
  <p:embeddedFontLst>
    <p:embeddedFont>
      <p:font typeface="Minimal SF" pitchFamily="2" charset="0"/>
      <p:regular r:id="rId42"/>
    </p:embeddedFont>
    <p:embeddedFont>
      <p:font typeface="Wingdings 3" panose="05040102010807070707" pitchFamily="18" charset="2"/>
      <p:regular r:id="rId43"/>
    </p:embeddedFont>
    <p:embeddedFont>
      <p:font typeface="Calibri Light" panose="020F0302020204030204" pitchFamily="34" charset="0"/>
      <p:regular r:id="rId44"/>
      <p:italic r:id="rId45"/>
    </p:embeddedFont>
    <p:embeddedFont>
      <p:font typeface="Tw Cen MT" panose="020B0602020104020603" pitchFamily="34" charset="0"/>
      <p:regular r:id="rId46"/>
      <p:bold r:id="rId47"/>
      <p:italic r:id="rId48"/>
      <p:boldItalic r:id="rId49"/>
    </p:embeddedFont>
    <p:embeddedFont>
      <p:font typeface="Sprint SF" pitchFamily="2" charset="0"/>
      <p:regular r:id="rId50"/>
    </p:embeddedFont>
    <p:embeddedFont>
      <p:font typeface="Narkisim" panose="020E0502050101010101" pitchFamily="34" charset="-79"/>
      <p:regular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Salmon" panose="00000400000000000000" pitchFamily="2" charset="0"/>
      <p:regular r:id="rId56"/>
    </p:embeddedFont>
    <p:embeddedFont>
      <p:font typeface="SimSun" panose="02010600030101010101" pitchFamily="2" charset="-122"/>
      <p:regular r:id="rId57"/>
    </p:embeddedFont>
    <p:embeddedFont>
      <p:font typeface="Xpress Heavy SF" panose="020BE200000000000000" pitchFamily="34" charset="0"/>
      <p:bold r:id="rId58"/>
      <p:boldItalic r:id="rId59"/>
    </p:embeddedFont>
    <p:embeddedFont>
      <p:font typeface="Tw Cen MT Condensed" panose="020B0606020104020203" pitchFamily="34" charset="0"/>
      <p:regular r:id="rId60"/>
      <p:bold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font" Target="fonts/font13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61" Type="http://schemas.openxmlformats.org/officeDocument/2006/relationships/font" Target="fonts/font20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font" Target="fonts/font19.fntdata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5.fntdata"/><Relationship Id="rId59" Type="http://schemas.openxmlformats.org/officeDocument/2006/relationships/font" Target="fonts/font18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8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9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0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1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9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1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5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1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99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314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114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57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705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301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044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355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7689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351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6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1DD-4549-457B-A712-F5CE967B26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8CAC8-88FB-4385-8604-3F75EA8B8E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8799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27B6B11-8E10-4EF0-BA16-42149FD07F45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8867-DA17-4F7E-80FB-E29E22398BB4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8841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B11-8E10-4EF0-BA16-42149FD07F45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8867-DA17-4F7E-80FB-E29E22398BB4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441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B11-8E10-4EF0-BA16-42149FD07F45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8867-DA17-4F7E-80FB-E29E22398BB4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7477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B11-8E10-4EF0-BA16-42149FD07F45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8867-DA17-4F7E-80FB-E29E22398BB4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154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B11-8E10-4EF0-BA16-42149FD07F45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8867-DA17-4F7E-80FB-E29E22398BB4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3594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B11-8E10-4EF0-BA16-42149FD07F45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8867-DA17-4F7E-80FB-E29E22398BB4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0260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B11-8E10-4EF0-BA16-42149FD07F45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8867-DA17-4F7E-80FB-E29E22398BB4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747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B11-8E10-4EF0-BA16-42149FD07F45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8867-DA17-4F7E-80FB-E29E22398BB4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3100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B11-8E10-4EF0-BA16-42149FD07F45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8867-DA17-4F7E-80FB-E29E22398BB4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92426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B11-8E10-4EF0-BA16-42149FD07F45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8867-DA17-4F7E-80FB-E29E22398BB4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0592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B11-8E10-4EF0-BA16-42149FD07F45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8867-DA17-4F7E-80FB-E29E22398BB4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182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9B99-1108-455D-B3B6-AA29F1CC0F27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5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E51DD-4549-457B-A712-F5CE967B26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8CAC8-88FB-4385-8604-3F75EA8B8E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91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27B6B11-8E10-4EF0-BA16-42149FD07F45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2/9/2017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1058867-DA17-4F7E-80FB-E29E22398BB4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09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ublic\&#20171;&#32057;&#26032;&#26379;&#21451;.ppt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2.png"/><Relationship Id="rId4" Type="http://schemas.openxmlformats.org/officeDocument/2006/relationships/image" Target="../media/image4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hurch ppt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4656"/>
            <a:ext cx="9163541" cy="687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4268" y="139430"/>
            <a:ext cx="22942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主日崇拜</a:t>
            </a:r>
            <a:endParaRPr lang="en-US" altLang="zh-TW" sz="40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4268" y="847316"/>
            <a:ext cx="35541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Sprint SF" pitchFamily="2" charset="0"/>
                <a:ea typeface="華康雅藝體 Std W6" pitchFamily="82" charset="-120"/>
                <a:sym typeface="Wingdings"/>
              </a:rPr>
              <a:t>2</a:t>
            </a:r>
            <a:r>
              <a:rPr lang="zh-TW" altLang="en-US" sz="3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Sprint SF" pitchFamily="2" charset="0"/>
                <a:ea typeface="華康雅藝體 Std W6" pitchFamily="82" charset="-120"/>
                <a:sym typeface="Wingdings"/>
              </a:rPr>
              <a:t></a:t>
            </a:r>
            <a:r>
              <a:rPr lang="en-US" altLang="zh-TW" sz="3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Sprint SF" pitchFamily="2" charset="0"/>
                <a:ea typeface="華康雅藝體 Std W6" pitchFamily="82" charset="-120"/>
                <a:sym typeface="Wingdings"/>
              </a:rPr>
              <a:t>12</a:t>
            </a:r>
            <a:r>
              <a:rPr lang="zh-TW" altLang="en-US" sz="3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Sprint SF" pitchFamily="2" charset="0"/>
                <a:ea typeface="華康雅藝體 Std W6" pitchFamily="82" charset="-120"/>
                <a:sym typeface="Wingdings"/>
              </a:rPr>
              <a:t></a:t>
            </a:r>
            <a:r>
              <a:rPr lang="en-US" altLang="zh-TW" sz="3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Sprint SF" pitchFamily="2" charset="0"/>
                <a:ea typeface="華康雅藝體 Std W6" pitchFamily="82" charset="-120"/>
              </a:rPr>
              <a:t>201</a:t>
            </a:r>
            <a:r>
              <a:rPr lang="en-US" altLang="zh-CN" sz="3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Sprint SF" pitchFamily="2" charset="0"/>
                <a:ea typeface="華康雅藝體 Std W6" pitchFamily="82" charset="-120"/>
              </a:rPr>
              <a:t>7</a:t>
            </a:r>
            <a:endParaRPr lang="en-US" altLang="zh-TW" sz="36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Sprint SF" pitchFamily="2" charset="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35114" y="5165271"/>
            <a:ext cx="231986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40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安靜默禱</a:t>
            </a:r>
            <a:endParaRPr lang="en-US" sz="4000" b="1" spc="50" dirty="0">
              <a:ln w="11430"/>
              <a:solidFill>
                <a:srgbClr val="92D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35114" y="5777906"/>
            <a:ext cx="231986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40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關</a:t>
            </a:r>
            <a:r>
              <a:rPr lang="zh-CN" altLang="en-US" sz="40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閉</a:t>
            </a:r>
            <a:r>
              <a:rPr lang="zh-TW" altLang="en-US" sz="40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正顏楷體 Std W9" pitchFamily="66" charset="-120"/>
                <a:ea typeface="華康正顏楷體 Std W9" pitchFamily="66" charset="-120"/>
              </a:rPr>
              <a:t>手機</a:t>
            </a:r>
            <a:endParaRPr lang="en-US" sz="4000" b="1" spc="50" dirty="0">
              <a:ln w="11430"/>
              <a:solidFill>
                <a:srgbClr val="92D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正顏楷體 Std W9" pitchFamily="66" charset="-120"/>
              <a:ea typeface="華康正顏楷體 Std W9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052" y="569349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prstClr val="white"/>
                </a:solidFill>
                <a:effectLst>
                  <a:glow rad="139700">
                    <a:srgbClr val="70AD47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請往前排並靠中間入座</a:t>
            </a:r>
            <a:endParaRPr lang="en-US" sz="4000" dirty="0">
              <a:solidFill>
                <a:prstClr val="white"/>
              </a:solidFill>
              <a:effectLst>
                <a:glow rad="139700">
                  <a:srgbClr val="70AD47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377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sk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church ppt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5"/>
          <a:stretch/>
        </p:blipFill>
        <p:spPr bwMode="auto">
          <a:xfrm>
            <a:off x="5303569" y="2525114"/>
            <a:ext cx="1108954" cy="1696865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84988" y="422346"/>
            <a:ext cx="861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這樣，你們無論甚麼人</a:t>
            </a:r>
            <a:r>
              <a:rPr lang="zh-TW" altLang="en-US" sz="36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，</a:t>
            </a:r>
            <a:endParaRPr lang="en-US" altLang="zh-TW" sz="3600" dirty="0" smtClean="0">
              <a:solidFill>
                <a:schemeClr val="bg1"/>
              </a:solidFill>
              <a:effectLst>
                <a:glow rad="1270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若</a:t>
            </a:r>
            <a:r>
              <a:rPr lang="zh-TW" altLang="en-US" sz="36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不撇下一切所有的，就不能作我的門徒。</a:t>
            </a:r>
            <a:endParaRPr lang="en-US" altLang="zh-TW" sz="3600" dirty="0">
              <a:solidFill>
                <a:schemeClr val="bg1"/>
              </a:solidFill>
              <a:effectLst>
                <a:glow rad="1270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  <a:p>
            <a:r>
              <a:rPr lang="en-US" altLang="zh-TW" sz="36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                                </a:t>
            </a:r>
            <a:r>
              <a:rPr lang="en-US" altLang="zh-TW" sz="3600" dirty="0" smtClean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  </a:t>
            </a:r>
            <a:r>
              <a:rPr lang="en-US" altLang="zh-TW" sz="3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(</a:t>
            </a:r>
            <a:r>
              <a:rPr lang="zh-CN" altLang="en-US" sz="3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路加福音</a:t>
            </a:r>
            <a:r>
              <a:rPr lang="en-US" sz="3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14:33</a:t>
            </a:r>
            <a:r>
              <a:rPr lang="en-US" altLang="zh-TW" sz="3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)</a:t>
            </a:r>
            <a:r>
              <a:rPr lang="zh-TW" altLang="en-US" sz="3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         </a:t>
            </a:r>
            <a:r>
              <a:rPr lang="en-US" altLang="zh-TW" sz="3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</a:t>
            </a:r>
            <a:r>
              <a:rPr lang="zh-CN" altLang="en-US" sz="3000" dirty="0">
                <a:solidFill>
                  <a:schemeClr val="bg1"/>
                </a:solidFill>
                <a:effectLst>
                  <a:glow rad="1270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隸書體 Std W7" panose="03000700000000000000" pitchFamily="66" charset="-120"/>
                <a:ea typeface="華康隸書體 Std W7" panose="03000700000000000000" pitchFamily="66" charset="-120"/>
              </a:rPr>
              <a:t>                                   </a:t>
            </a:r>
            <a:endParaRPr lang="en-US" altLang="zh-TW" sz="3000" dirty="0">
              <a:solidFill>
                <a:schemeClr val="bg1"/>
              </a:solidFill>
              <a:effectLst>
                <a:glow rad="1270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隸書體 Std W7" panose="03000700000000000000" pitchFamily="66" charset="-120"/>
              <a:ea typeface="華康隸書體 Std W7" panose="030007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03569" y="5447584"/>
            <a:ext cx="31598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序樂：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林 佳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姊妹</a:t>
            </a:r>
            <a:endParaRPr lang="en-US" altLang="zh-TW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983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dir="in"/>
      </p:transition>
    </mc:Choice>
    <mc:Fallback xmlns="">
      <p:transition spd="slow">
        <p:split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hurch ppt background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703"/>
          <a:stretch/>
        </p:blipFill>
        <p:spPr bwMode="auto">
          <a:xfrm>
            <a:off x="0" y="0"/>
            <a:ext cx="2587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13857" y="696686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宣召</a:t>
            </a:r>
            <a:endParaRPr lang="en-US" sz="5000" dirty="0">
              <a:solidFill>
                <a:srgbClr val="002060"/>
              </a:solidFill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8971" y="4402603"/>
            <a:ext cx="41697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司會：李南海</a:t>
            </a:r>
            <a:r>
              <a:rPr lang="zh-CN" altLang="en-US" sz="36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 </a:t>
            </a:r>
            <a:r>
              <a:rPr lang="zh-TW" altLang="en-US" sz="32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弟兄</a:t>
            </a:r>
            <a:endParaRPr lang="en-US" altLang="zh-TW" sz="3200" dirty="0">
              <a:solidFill>
                <a:srgbClr val="002060"/>
              </a:solidFill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6582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hurch ppt background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703"/>
          <a:stretch/>
        </p:blipFill>
        <p:spPr bwMode="auto">
          <a:xfrm>
            <a:off x="0" y="0"/>
            <a:ext cx="2587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13857" y="696686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會眾唱詩</a:t>
            </a:r>
            <a:endParaRPr lang="en-US" sz="5000" dirty="0">
              <a:solidFill>
                <a:srgbClr val="002060"/>
              </a:solidFill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88971" y="4402603"/>
            <a:ext cx="42450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領詩：傅玉雲 </a:t>
            </a:r>
            <a:r>
              <a:rPr lang="zh-CN" altLang="en-US" sz="32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姊妹</a:t>
            </a:r>
            <a:endParaRPr lang="en-US" altLang="zh-TW" sz="3200" dirty="0">
              <a:solidFill>
                <a:srgbClr val="002060"/>
              </a:solidFill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352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72"/>
          <a:stretch/>
        </p:blipFill>
        <p:spPr bwMode="auto">
          <a:xfrm flipH="1">
            <a:off x="6635931" y="0"/>
            <a:ext cx="25080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1211" y="626347"/>
            <a:ext cx="5955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請翻開座位前聖詩本</a:t>
            </a:r>
            <a:endParaRPr lang="en-US" sz="5000" dirty="0">
              <a:solidFill>
                <a:srgbClr val="002060"/>
              </a:solidFill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1211" y="1852246"/>
            <a:ext cx="497443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/>
              <a:t>#2</a:t>
            </a:r>
            <a:r>
              <a:rPr lang="en-US" altLang="zh-CN" sz="5000" dirty="0"/>
              <a:t>54</a:t>
            </a:r>
            <a:r>
              <a:rPr lang="en-US" altLang="zh-TW" sz="5000" dirty="0"/>
              <a:t>  </a:t>
            </a:r>
            <a:r>
              <a:rPr lang="zh-TW" altLang="en-US" sz="50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讚美</a:t>
            </a:r>
            <a:r>
              <a:rPr lang="en-US" altLang="zh-TW" sz="50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! </a:t>
            </a:r>
            <a:r>
              <a:rPr lang="zh-TW" altLang="en-US" sz="50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讚美</a:t>
            </a:r>
            <a:r>
              <a:rPr lang="en-US" altLang="zh-TW" sz="50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!</a:t>
            </a:r>
            <a:endParaRPr lang="en-US" sz="50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8179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7789" y="899181"/>
            <a:ext cx="8712733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感謝祢的十字架，感謝祢付上代價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擔當我罪和羞愧，使我完全，賜下奇妙恩典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感謝祢無比大愛，感謝祢釘痕雙手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寶血洗淨我污穢，使我了解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祢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完全包容赦免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神羔羊配得，坐在寶座上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頭戴著尊貴冠冕，祢做王到永遠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來尊崇讚美，耶穌神兒子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從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天降下被釘十架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神羔羊配得，神羔羊配得</a:t>
            </a:r>
          </a:p>
          <a:p>
            <a:pPr algn="ctr"/>
            <a:endParaRPr lang="zh-TW" altLang="en-US" sz="24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endParaRPr lang="en-US" altLang="zh-CN" sz="3200" dirty="0">
              <a:solidFill>
                <a:schemeClr val="bg1"/>
              </a:solidFill>
              <a:effectLst>
                <a:glow rad="1270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algn="ctr"/>
            <a:endParaRPr lang="zh-TW" altLang="en-US" sz="32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endParaRPr lang="zh-TW" altLang="en-US" sz="24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06132" y="177224"/>
            <a:ext cx="3316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/>
              </a:rPr>
              <a:t></a:t>
            </a: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神羔羊配得</a:t>
            </a: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/>
              </a:rPr>
              <a:t>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0" y="300335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084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7789" y="899181"/>
            <a:ext cx="8712733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感謝祢的十字架，感謝祢付上代價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擔當我罪和羞愧，使我完全，賜下奇妙恩典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感謝祢無比大愛，感謝祢釘痕雙手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寶血洗淨我污穢，使我了解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祢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完全包容赦免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神羔羊配得，坐在寶座上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頭戴著尊貴冠冕，祢做王到永遠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來尊崇讚美，耶穌神兒子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</a:t>
            </a:r>
            <a:endParaRPr lang="en-US" altLang="zh-TW" sz="34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從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天降下被釘十架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神羔羊配得，神羔羊配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得</a:t>
            </a:r>
            <a:endParaRPr lang="en-US" altLang="zh-TW" sz="34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神羔羊配得，神羔羊配得</a:t>
            </a:r>
          </a:p>
          <a:p>
            <a:pPr algn="ctr"/>
            <a:endParaRPr lang="zh-TW" alt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endParaRPr lang="zh-TW" altLang="en-US" sz="24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endParaRPr lang="en-US" altLang="zh-CN" sz="3200" dirty="0">
              <a:solidFill>
                <a:schemeClr val="bg1"/>
              </a:solidFill>
              <a:effectLst>
                <a:glow rad="1270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algn="ctr"/>
            <a:endParaRPr lang="zh-TW" altLang="en-US" sz="32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endParaRPr lang="zh-TW" altLang="en-US" sz="24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06132" y="177224"/>
            <a:ext cx="3316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/>
              </a:rPr>
              <a:t></a:t>
            </a: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神羔羊配得</a:t>
            </a: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/>
              </a:rPr>
              <a:t>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0" y="300335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altLang="zh-TW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235740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7789" y="899181"/>
            <a:ext cx="8712733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神羔羊配得，坐在寶座上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頭戴著尊貴冠冕，祢做王到永遠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來尊崇讚美，耶穌神兒子，</a:t>
            </a:r>
            <a:endParaRPr lang="en-US" altLang="zh-TW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從天降下被釘十架</a:t>
            </a: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神羔羊配得，神羔羊配得</a:t>
            </a:r>
            <a:endParaRPr lang="en-US" altLang="zh-TW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神羔羊配得，神羔羊配得</a:t>
            </a:r>
          </a:p>
          <a:p>
            <a:pPr algn="ctr"/>
            <a:endParaRPr lang="zh-TW" alt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endParaRPr lang="zh-TW" altLang="en-US" sz="24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endParaRPr lang="en-US" altLang="zh-CN" sz="3200" dirty="0">
              <a:solidFill>
                <a:schemeClr val="bg1"/>
              </a:solidFill>
              <a:effectLst>
                <a:glow rad="127000">
                  <a:srgbClr val="C0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  <a:p>
            <a:pPr algn="ctr"/>
            <a:endParaRPr lang="zh-TW" altLang="en-US" sz="32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endParaRPr lang="zh-TW" altLang="en-US" sz="24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06132" y="177224"/>
            <a:ext cx="3316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/>
              </a:rPr>
              <a:t></a:t>
            </a: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神羔羊配得</a:t>
            </a: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/>
              </a:rPr>
              <a:t>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0" y="300335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altLang="zh-TW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5711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72"/>
          <a:stretch/>
        </p:blipFill>
        <p:spPr bwMode="auto">
          <a:xfrm flipH="1">
            <a:off x="6635931" y="0"/>
            <a:ext cx="25080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1211" y="626347"/>
            <a:ext cx="5955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請翻開座位前聖詩本</a:t>
            </a:r>
            <a:endParaRPr lang="en-US" sz="5000" dirty="0">
              <a:solidFill>
                <a:srgbClr val="002060"/>
              </a:solidFill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1211" y="1852246"/>
            <a:ext cx="67537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/>
              <a:t>#294 </a:t>
            </a:r>
            <a:r>
              <a:rPr lang="zh-TW" altLang="en-US" sz="50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是否將一切獻</a:t>
            </a:r>
            <a:r>
              <a:rPr lang="zh-TW" altLang="en-US" sz="5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上？</a:t>
            </a:r>
            <a:endParaRPr lang="en-US" sz="50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6917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72"/>
          <a:stretch/>
        </p:blipFill>
        <p:spPr bwMode="auto">
          <a:xfrm flipH="1">
            <a:off x="6635931" y="0"/>
            <a:ext cx="25080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1211" y="626347"/>
            <a:ext cx="5955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請翻開座位前聖詩本</a:t>
            </a:r>
            <a:endParaRPr lang="en-US" sz="5000" dirty="0">
              <a:solidFill>
                <a:srgbClr val="002060"/>
              </a:solidFill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1211" y="1852246"/>
            <a:ext cx="67537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/>
              <a:t>#423 </a:t>
            </a:r>
            <a:r>
              <a:rPr lang="zh-TW" altLang="en-US" sz="50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耶</a:t>
            </a:r>
            <a:r>
              <a:rPr lang="zh-TW" altLang="en-US" sz="5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穌</a:t>
            </a:r>
            <a:r>
              <a:rPr lang="zh-TW" altLang="en-US" sz="50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</a:t>
            </a:r>
            <a:r>
              <a:rPr lang="zh-TW" altLang="en-US" sz="50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</a:t>
            </a:r>
            <a:r>
              <a:rPr lang="zh-TW" altLang="en-US" sz="50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要跟隨祢</a:t>
            </a:r>
            <a:endParaRPr lang="en-US" sz="50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440962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72"/>
          <a:stretch/>
        </p:blipFill>
        <p:spPr bwMode="auto">
          <a:xfrm flipH="1">
            <a:off x="6635931" y="0"/>
            <a:ext cx="25080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0872" y="626347"/>
            <a:ext cx="5955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002060"/>
                </a:solidFill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請翻開座位前的聖經</a:t>
            </a:r>
            <a:endParaRPr lang="en-US" sz="5000" dirty="0">
              <a:solidFill>
                <a:srgbClr val="002060"/>
              </a:solidFill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65536" y="1488121"/>
            <a:ext cx="354616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新約 </a:t>
            </a:r>
            <a:r>
              <a:rPr lang="en-US" altLang="zh-TW" sz="5000" u="sng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88</a:t>
            </a:r>
            <a:r>
              <a:rPr lang="en-US" altLang="zh-TW" sz="5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zh-TW" altLang="en-US" sz="4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頁 </a:t>
            </a:r>
            <a:endParaRPr lang="en-US" altLang="zh-TW" sz="4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4264" y="2349895"/>
            <a:ext cx="47147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8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48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路加福音</a:t>
            </a:r>
            <a:r>
              <a:rPr lang="en-US" altLang="zh-TW" sz="48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14:25-35</a:t>
            </a:r>
            <a:r>
              <a:rPr lang="en-US" altLang="zh-TW" sz="44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)</a:t>
            </a:r>
            <a:endParaRPr lang="en-US" sz="44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7435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cost of discipleshi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4"/>
          <a:stretch/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2" y="4450229"/>
            <a:ext cx="45110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4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作門徒的代價</a:t>
            </a:r>
            <a:r>
              <a:rPr lang="en-US" altLang="zh-TW" sz="4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4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6086" y="5146209"/>
            <a:ext cx="451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路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14:25-27)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2465" y="5792688"/>
            <a:ext cx="45110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薛忠勇</a:t>
            </a:r>
            <a:r>
              <a:rPr lang="zh-TW" altLang="en-US" sz="4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弟兄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60" y="134704"/>
            <a:ext cx="21031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主日信息</a:t>
            </a:r>
            <a:r>
              <a:rPr lang="zh-TW" altLang="en-US" sz="4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80927" y="192760"/>
            <a:ext cx="2712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2/12/2017</a:t>
            </a:r>
            <a:endParaRPr lang="en-US" sz="32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14483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raising han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evangelis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69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edia.gettyimages.com/illustrations/door-to-door-salesman-trying-to-sell-cleaning-equipment-to-a-illustration-iddv1096038?k=6&amp;m=dv1096038&amp;s=170667a&amp;w=0&amp;h=hSGM4ahO06N2P6D4oVzMLJnnpL_RsphLaODGEibRHvA=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32" y="393247"/>
            <a:ext cx="4592876" cy="577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loud Callout 2"/>
          <p:cNvSpPr/>
          <p:nvPr/>
        </p:nvSpPr>
        <p:spPr>
          <a:xfrm>
            <a:off x="5032024" y="164387"/>
            <a:ext cx="3248947" cy="2011686"/>
          </a:xfrm>
          <a:prstGeom prst="cloudCallout">
            <a:avLst>
              <a:gd name="adj1" fmla="val -70002"/>
              <a:gd name="adj2" fmla="val 2967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Hidden Costs? Surcharges?</a:t>
            </a:r>
          </a:p>
          <a:p>
            <a:pPr algn="ctr"/>
            <a:r>
              <a:rPr lang="en-US" sz="2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Disclaimers?</a:t>
            </a:r>
            <a:endParaRPr lang="en-US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6" name="Picture 8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058" name="Picture 10" descr="Image result for toothbrush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674317">
            <a:off x="4991825" y="234139"/>
            <a:ext cx="3329343" cy="3329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48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78028" cy="6858001"/>
          </a:xfrm>
          <a:prstGeom prst="rect">
            <a:avLst/>
          </a:prstGeom>
        </p:spPr>
      </p:pic>
      <p:pic>
        <p:nvPicPr>
          <p:cNvPr id="1026" name="Picture 2" descr="Image result for gift box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489" y="3428999"/>
            <a:ext cx="3777796" cy="221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22546" y="461554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救</a:t>
            </a:r>
            <a:endParaRPr lang="en-US" sz="40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88573" y="481314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恩</a:t>
            </a:r>
            <a:endParaRPr lang="en-US" sz="40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514" y="580572"/>
            <a:ext cx="75713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得救是本乎恩，也因著信，這並不是</a:t>
            </a:r>
            <a:endParaRPr lang="en-US" altLang="zh-TW" sz="36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出於自己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                        (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弗</a:t>
            </a:r>
            <a:r>
              <a:rPr lang="en-US" altLang="zh-TW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2:8)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6430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philippians 2: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354" y="263769"/>
            <a:ext cx="7571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就當恐懼戰兢，作成你們得救的功</a:t>
            </a:r>
            <a:r>
              <a:rPr lang="zh-TW" altLang="en-US" sz="3600" dirty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夫</a:t>
            </a:r>
            <a:endParaRPr lang="en-US" sz="36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3539" y="866092"/>
            <a:ext cx="17668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腓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2:13)</a:t>
            </a:r>
            <a:endParaRPr lang="en-US" sz="32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3165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work o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81600" y="1158240"/>
            <a:ext cx="36631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鍛練 </a:t>
            </a:r>
            <a:r>
              <a:rPr lang="en-US" altLang="zh-TW" sz="4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r>
              <a:rPr lang="zh-TW" altLang="en-US" sz="44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付代價</a:t>
            </a:r>
            <a:endParaRPr lang="en-US" sz="44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4145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lated image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79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8628" y="856342"/>
            <a:ext cx="2492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作門徒</a:t>
            </a:r>
            <a:endParaRPr lang="en-US" sz="60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1618" y="154883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的</a:t>
            </a:r>
            <a:endParaRPr lang="en-US" sz="3600" dirty="0"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7949" y="1672656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代價</a:t>
            </a:r>
            <a:endParaRPr lang="en-US" sz="8000" dirty="0">
              <a:solidFill>
                <a:prstClr val="white"/>
              </a:solidFill>
              <a:effectLst>
                <a:glow rad="1397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946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people following jes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2861"/>
            <a:ext cx="9144000" cy="418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9469" y="175847"/>
            <a:ext cx="8845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「有</a:t>
            </a:r>
            <a:r>
              <a:rPr lang="zh-TW" altLang="en-US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極多</a:t>
            </a:r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的人與耶穌</a:t>
            </a:r>
            <a:r>
              <a:rPr lang="zh-TW" altLang="en-US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同行</a:t>
            </a:r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」</a:t>
            </a:r>
            <a:r>
              <a:rPr lang="en-US" altLang="zh-TW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(25</a:t>
            </a:r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節</a:t>
            </a:r>
            <a:r>
              <a:rPr lang="en-US" altLang="zh-TW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5094" y="2057308"/>
            <a:ext cx="5504584" cy="615553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主耶穌不擔心</a:t>
            </a:r>
            <a:r>
              <a:rPr lang="en-US" altLang="zh-TW" sz="3400" dirty="0" smtClean="0">
                <a:solidFill>
                  <a:prstClr val="black"/>
                </a:solidFill>
                <a:latin typeface="Minimal SF" pitchFamily="2" charset="0"/>
                <a:ea typeface="華康雅藝體 Std W6" panose="040B0600000000000000" pitchFamily="82" charset="-120"/>
              </a:rPr>
              <a:t>”downsizing”!</a:t>
            </a:r>
            <a:endParaRPr lang="en-US" sz="3400" dirty="0">
              <a:solidFill>
                <a:prstClr val="black"/>
              </a:solidFill>
              <a:latin typeface="Minimal SF" pitchFamily="2" charset="0"/>
              <a:ea typeface="華康雅藝體 Std W6" panose="040B0600000000000000" pitchFamily="82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9469" y="752973"/>
            <a:ext cx="9639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「人</a:t>
            </a:r>
            <a:r>
              <a:rPr lang="zh-TW" altLang="en-US" sz="3600" dirty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到我這裡</a:t>
            </a:r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來</a:t>
            </a:r>
            <a:r>
              <a:rPr lang="zh-TW" altLang="en-US" sz="3600" dirty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，</a:t>
            </a:r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若不</a:t>
            </a:r>
            <a:r>
              <a:rPr lang="zh-TW" altLang="en-US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愛我勝過</a:t>
            </a:r>
            <a:r>
              <a:rPr lang="en-US" altLang="zh-TW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... </a:t>
            </a:r>
            <a:r>
              <a:rPr lang="zh-TW" altLang="en-US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就不能</a:t>
            </a:r>
            <a:endParaRPr lang="en-US" altLang="zh-TW" sz="3600" dirty="0" smtClean="0">
              <a:solidFill>
                <a:srgbClr val="C0000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en-US" altLang="zh-TW" sz="3600" dirty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</a:t>
            </a:r>
            <a:r>
              <a:rPr lang="en-US" altLang="zh-TW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 </a:t>
            </a:r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作我</a:t>
            </a:r>
            <a:r>
              <a:rPr lang="zh-TW" altLang="en-US" sz="3600" dirty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的</a:t>
            </a:r>
            <a:r>
              <a:rPr lang="zh-TW" altLang="en-US" sz="3600" dirty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門徒</a:t>
            </a:r>
            <a:r>
              <a:rPr lang="zh-TW" altLang="en-US" sz="3600" dirty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」</a:t>
            </a:r>
            <a:r>
              <a:rPr lang="en-US" altLang="zh-TW" sz="3600" dirty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(25</a:t>
            </a:r>
            <a:r>
              <a:rPr lang="zh-TW" altLang="en-US" sz="3600" dirty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節</a:t>
            </a:r>
            <a:r>
              <a:rPr lang="en-US" altLang="zh-TW" sz="3600" dirty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)</a:t>
            </a:r>
            <a:endParaRPr lang="en-US" sz="36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756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1920" y="-1950720"/>
            <a:ext cx="781976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</a:rPr>
              <a:t>Believers</a:t>
            </a:r>
          </a:p>
          <a:p>
            <a:r>
              <a:rPr lang="en-US" altLang="zh-TW" sz="3400" dirty="0" smtClean="0">
                <a:solidFill>
                  <a:prstClr val="black"/>
                </a:solidFill>
              </a:rPr>
              <a:t> (</a:t>
            </a:r>
            <a:r>
              <a:rPr lang="zh-TW" altLang="en-US" sz="3400" dirty="0" smtClean="0">
                <a:solidFill>
                  <a:prstClr val="black"/>
                </a:solidFill>
              </a:rPr>
              <a:t>徒</a:t>
            </a:r>
            <a:r>
              <a:rPr lang="en-US" altLang="zh-TW" sz="3400" dirty="0" smtClean="0">
                <a:solidFill>
                  <a:prstClr val="black"/>
                </a:solidFill>
              </a:rPr>
              <a:t>10:45</a:t>
            </a:r>
            <a:r>
              <a:rPr lang="zh-TW" altLang="en-US" sz="3400" dirty="0">
                <a:solidFill>
                  <a:prstClr val="black"/>
                </a:solidFill>
              </a:rPr>
              <a:t>、</a:t>
            </a:r>
            <a:r>
              <a:rPr lang="en-US" altLang="zh-TW" sz="3400" dirty="0" smtClean="0">
                <a:solidFill>
                  <a:prstClr val="black"/>
                </a:solidFill>
              </a:rPr>
              <a:t>15:5</a:t>
            </a:r>
            <a:r>
              <a:rPr lang="zh-TW" altLang="en-US" sz="3400" dirty="0" smtClean="0">
                <a:solidFill>
                  <a:prstClr val="black"/>
                </a:solidFill>
              </a:rPr>
              <a:t>、加</a:t>
            </a:r>
            <a:r>
              <a:rPr lang="en-US" altLang="zh-TW" sz="3400" dirty="0" smtClean="0">
                <a:solidFill>
                  <a:prstClr val="black"/>
                </a:solidFill>
              </a:rPr>
              <a:t>6:10</a:t>
            </a:r>
            <a:r>
              <a:rPr lang="zh-TW" altLang="en-US" sz="3400" dirty="0" smtClean="0">
                <a:solidFill>
                  <a:prstClr val="black"/>
                </a:solidFill>
              </a:rPr>
              <a:t>、提前</a:t>
            </a:r>
            <a:r>
              <a:rPr lang="en-US" altLang="zh-TW" sz="3400" dirty="0" smtClean="0">
                <a:solidFill>
                  <a:prstClr val="black"/>
                </a:solidFill>
              </a:rPr>
              <a:t>4:10</a:t>
            </a:r>
            <a:r>
              <a:rPr lang="zh-TW" altLang="en-US" sz="3400" dirty="0" smtClean="0">
                <a:solidFill>
                  <a:prstClr val="black"/>
                </a:solidFill>
              </a:rPr>
              <a:t>、</a:t>
            </a:r>
            <a:r>
              <a:rPr lang="en-US" altLang="zh-TW" sz="3400" dirty="0" smtClean="0">
                <a:solidFill>
                  <a:prstClr val="black"/>
                </a:solidFill>
              </a:rPr>
              <a:t>12)</a:t>
            </a:r>
            <a:endParaRPr lang="en-US" sz="3400" dirty="0">
              <a:solidFill>
                <a:prstClr val="black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356378" y="386861"/>
          <a:ext cx="5094852" cy="182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47426"/>
                <a:gridCol w="2547426"/>
              </a:tblGrid>
              <a:tr h="59983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信徒</a:t>
                      </a:r>
                      <a:endParaRPr lang="en-US" sz="3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門徒</a:t>
                      </a:r>
                      <a:endParaRPr lang="en-US" sz="3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5 x  </a:t>
                      </a:r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新約</a:t>
                      </a:r>
                      <a:endParaRPr lang="en-US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347 x  </a:t>
                      </a:r>
                      <a:r>
                        <a:rPr lang="zh-TW" alt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全本</a:t>
                      </a:r>
                      <a:endParaRPr lang="en-US" sz="3400" dirty="0" smtClean="0">
                        <a:latin typeface="華康黑體 Std W7" panose="020B0700000000000000" pitchFamily="34" charset="-120"/>
                        <a:ea typeface="華康黑體 Std W7" panose="020B0700000000000000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believers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400" dirty="0" smtClean="0">
                          <a:latin typeface="華康黑體 Std W7" panose="020B0700000000000000" pitchFamily="34" charset="-120"/>
                          <a:ea typeface="華康黑體 Std W7" panose="020B0700000000000000" pitchFamily="34" charset="-120"/>
                        </a:rPr>
                        <a:t>disciples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56378" y="1055077"/>
            <a:ext cx="5094852" cy="474785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6378" y="1723293"/>
            <a:ext cx="5094852" cy="474785"/>
          </a:xfrm>
          <a:prstGeom prst="rect">
            <a:avLst/>
          </a:prstGeom>
          <a:solidFill>
            <a:srgbClr val="FF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Equal 5"/>
          <p:cNvSpPr/>
          <p:nvPr/>
        </p:nvSpPr>
        <p:spPr>
          <a:xfrm>
            <a:off x="5609492" y="1723293"/>
            <a:ext cx="474785" cy="430823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89345" y="1578123"/>
            <a:ext cx="28007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學徒、跟隨者</a:t>
            </a:r>
            <a:endParaRPr lang="en-US" sz="34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46916" y="969303"/>
            <a:ext cx="3243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Discipline </a:t>
            </a:r>
            <a:r>
              <a:rPr lang="zh-TW" altLang="en-US" sz="3600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紀律</a:t>
            </a:r>
            <a:endParaRPr lang="en-US" sz="3600" dirty="0"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9424" y="2154116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平</a:t>
            </a:r>
            <a:r>
              <a:rPr lang="zh-TW" altLang="en-US" sz="3600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信徒</a:t>
            </a:r>
            <a:endParaRPr lang="en-US" sz="3600" dirty="0"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10" name="Picture 4" descr="Image result for world miss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0"/>
          <a:stretch/>
        </p:blipFill>
        <p:spPr bwMode="auto">
          <a:xfrm>
            <a:off x="-1" y="2672862"/>
            <a:ext cx="9144000" cy="43583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888523" y="5889254"/>
            <a:ext cx="3877985" cy="646331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使萬民作「</a:t>
            </a:r>
            <a:r>
              <a:rPr lang="zh-TW" altLang="en-US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門徒</a:t>
            </a:r>
            <a:r>
              <a:rPr lang="zh-TW" altLang="en-US" sz="3600" dirty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」</a:t>
            </a:r>
            <a:endParaRPr lang="en-US" sz="3600" dirty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80503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0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79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7731" y="20925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兩個代價</a:t>
            </a:r>
            <a:endParaRPr lang="en-US" sz="3600" dirty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731" y="822429"/>
            <a:ext cx="6301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1.</a:t>
            </a:r>
            <a:r>
              <a:rPr lang="zh-TW" altLang="en-US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要</a:t>
            </a:r>
            <a:r>
              <a:rPr lang="zh-TW" altLang="en-US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愛主勝過</a:t>
            </a:r>
            <a:r>
              <a:rPr lang="zh-TW" altLang="en-US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其他一切 </a:t>
            </a:r>
            <a:r>
              <a:rPr lang="en-US" altLang="zh-TW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(26</a:t>
            </a:r>
            <a:r>
              <a:rPr lang="zh-TW" altLang="en-US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節</a:t>
            </a:r>
            <a:r>
              <a:rPr lang="en-US" altLang="zh-TW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)</a:t>
            </a:r>
            <a:endParaRPr lang="en-US" sz="3600" dirty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4226" y="1489572"/>
            <a:ext cx="88024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「愛主勝過</a:t>
            </a:r>
            <a:r>
              <a:rPr lang="zh-TW" altLang="en-US" sz="3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其他一切原文「</a:t>
            </a:r>
            <a:r>
              <a:rPr lang="zh-TW" altLang="en-US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恨</a:t>
            </a:r>
            <a:r>
              <a:rPr lang="zh-TW" altLang="en-US" sz="36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亞蘭文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200" dirty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31631" y="2214589"/>
            <a:ext cx="71240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不是</a:t>
            </a:r>
            <a:r>
              <a:rPr lang="zh-TW" altLang="en-US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「不愛</a:t>
            </a:r>
            <a:r>
              <a:rPr lang="zh-TW" altLang="en-US" sz="3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en-US" altLang="zh-TW" sz="3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乃要「</a:t>
            </a:r>
            <a:r>
              <a:rPr lang="zh-TW" altLang="en-US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愛主最多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altLang="zh-TW" sz="3600" dirty="0" smtClean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6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主在我們生中要居</a:t>
            </a:r>
            <a:r>
              <a:rPr lang="zh-TW" altLang="en-US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「首位</a:t>
            </a:r>
            <a:r>
              <a:rPr lang="zh-TW" altLang="en-US" sz="3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36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pic>
        <p:nvPicPr>
          <p:cNvPr id="16" name="Picture 6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8931" y="3082969"/>
            <a:ext cx="5668213" cy="377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ge result for spare ti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21" y="3543616"/>
            <a:ext cx="4581037" cy="3232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32" name="Picture 12" descr="映像定格实木橡木糖果盒 瓜子盘新年干果盘 中式婚礼零食点心包邮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" t="9031" b="3892"/>
          <a:stretch/>
        </p:blipFill>
        <p:spPr bwMode="auto">
          <a:xfrm>
            <a:off x="0" y="3371930"/>
            <a:ext cx="5065486" cy="34860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57754" y="3529915"/>
            <a:ext cx="2749471" cy="317009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人生：</a:t>
            </a:r>
            <a:endParaRPr lang="en-US" altLang="zh-TW" sz="40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</a:t>
            </a:r>
            <a:r>
              <a:rPr lang="zh-TW" altLang="en-US" sz="4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輸也不贏</a:t>
            </a:r>
            <a:endParaRPr lang="en-US" altLang="zh-TW" sz="40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不咸也不淡</a:t>
            </a:r>
            <a:endParaRPr lang="en-US" altLang="zh-TW" sz="40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不痛也不快</a:t>
            </a:r>
            <a:endParaRPr lang="en-US" altLang="zh-TW" sz="40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不死也不活</a:t>
            </a:r>
            <a:endParaRPr lang="en-US" sz="4000" dirty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594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00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8812"/>
            <a:ext cx="6949440" cy="641486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4412161" y="1387651"/>
            <a:ext cx="4259580" cy="1317310"/>
          </a:xfrm>
          <a:prstGeom prst="wedgeRoundRectCallout">
            <a:avLst>
              <a:gd name="adj1" fmla="val -36590"/>
              <a:gd name="adj2" fmla="val 73497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4178" y="1460221"/>
            <a:ext cx="42883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其實你不是我最愛的，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我最愛的是另有其人</a:t>
            </a:r>
            <a:r>
              <a:rPr lang="zh-TW" altLang="en-US" dirty="0" smtClean="0">
                <a:solidFill>
                  <a:prstClr val="black"/>
                </a:solidFill>
              </a:rPr>
              <a:t>。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050" name="Picture 2" descr="Image result for come to jesu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2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41" y="3795850"/>
            <a:ext cx="71865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2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「我必須成為你生命的最愛</a:t>
            </a:r>
            <a:r>
              <a:rPr lang="zh-TW" altLang="en-US" sz="4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4200" dirty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2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ab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7" b="796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50328" y="997527"/>
            <a:ext cx="4288353" cy="132343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愛主</a:t>
            </a:r>
            <a:r>
              <a:rPr lang="zh-TW" altLang="en-US" sz="40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也必定會愛人</a:t>
            </a:r>
            <a:endParaRPr lang="en-US" altLang="zh-TW" sz="4000" dirty="0" smtClean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zh-TW" altLang="en-US" sz="40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愛人</a:t>
            </a:r>
            <a:r>
              <a:rPr lang="zh-TW" altLang="en-US" sz="40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卻不一定愛主</a:t>
            </a:r>
            <a:endParaRPr lang="en-US" sz="4000" dirty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85248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79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7731" y="20925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兩個代價</a:t>
            </a:r>
            <a:endParaRPr lang="en-US" sz="3600" dirty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731" y="822429"/>
            <a:ext cx="6301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2</a:t>
            </a:r>
            <a:r>
              <a:rPr lang="en-US" altLang="zh-TW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.</a:t>
            </a:r>
            <a:r>
              <a:rPr lang="zh-TW" altLang="en-US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要背起</a:t>
            </a:r>
            <a:r>
              <a:rPr lang="zh-TW" altLang="en-US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自己的十字架</a:t>
            </a:r>
            <a:r>
              <a:rPr lang="zh-TW" altLang="en-US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 </a:t>
            </a:r>
            <a:r>
              <a:rPr lang="en-US" altLang="zh-TW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(27</a:t>
            </a:r>
            <a:r>
              <a:rPr lang="zh-TW" altLang="en-US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節</a:t>
            </a:r>
            <a:r>
              <a:rPr lang="en-US" altLang="zh-TW" sz="36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)</a:t>
            </a:r>
            <a:endParaRPr lang="en-US" sz="3600" dirty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2494" y="2580639"/>
            <a:ext cx="80329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若有人要跟從我，就當捨己，</a:t>
            </a:r>
            <a:r>
              <a:rPr lang="zh-TW" altLang="en-US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天天</a:t>
            </a:r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背起</a:t>
            </a:r>
            <a:endParaRPr lang="en-US" altLang="zh-TW" sz="3600" dirty="0" smtClean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  <a:p>
            <a:r>
              <a:rPr lang="zh-TW" altLang="en-US" sz="36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他的十字架</a:t>
            </a:r>
            <a:r>
              <a:rPr lang="zh-TW" altLang="en-US" sz="36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來跟從我 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路</a:t>
            </a:r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9:23)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3974123" y="1468760"/>
            <a:ext cx="703385" cy="4655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67805" y="193170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4472C4">
                    <a:lumMod val="75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單數</a:t>
            </a:r>
            <a:endParaRPr lang="en-US" sz="3600" dirty="0">
              <a:solidFill>
                <a:srgbClr val="4472C4">
                  <a:lumMod val="75000"/>
                </a:srgbClr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7865" y="4296900"/>
            <a:ext cx="381226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我           </a:t>
            </a:r>
            <a:r>
              <a:rPr lang="zh-TW" altLang="en-US" sz="5000" dirty="0" smtClean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主</a:t>
            </a:r>
            <a:endParaRPr lang="en-US" sz="5000" dirty="0">
              <a:solidFill>
                <a:srgbClr val="C0000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1753814" y="4419827"/>
            <a:ext cx="1647378" cy="615919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074" name="Picture 2" descr="http://www.thereturnofjesusbyjacob.com/images/381_cross_o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920" y="3914086"/>
            <a:ext cx="2871080" cy="2810795"/>
          </a:xfrm>
          <a:prstGeom prst="rect">
            <a:avLst/>
          </a:prstGeom>
          <a:noFill/>
          <a:ln w="10477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Image result for give and tak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978" y="3780967"/>
            <a:ext cx="4428716" cy="307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06134" y="381894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付出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94335" y="3831470"/>
            <a:ext cx="2587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=    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放棄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242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85185E-6 C -0.11805 -0.11805 0.13195 -0.11805 0.01094 -1.85185E-6 C 0.13195 -0.11805 0.13195 0.13195 0.01094 0.01111 C 0.13195 0.13195 -0.11805 0.13195 -5.55556E-7 0.01111 C -0.11805 0.13195 -0.11805 -0.11805 -5.55556E-7 -1.85185E-6 Z " pathEditMode="relative" rAng="0" ptsTypes="AAAAA">
                                      <p:cBhvr>
                                        <p:cTn id="36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648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85185E-6 C -0.11805 -0.11805 0.13195 -0.11805 0.01094 -1.85185E-6 C 0.13195 -0.11805 0.13195 0.13195 0.01094 0.01111 C 0.13195 0.13195 -0.11805 0.13195 -8.33333E-7 0.01111 C -0.11805 0.13195 -0.11805 -0.11805 -8.33333E-7 -1.85185E-6 Z " pathEditMode="relative" rAng="0" ptsTypes="AAAAA">
                                      <p:cBhvr>
                                        <p:cTn id="38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6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  <p:bldP spid="3" grpId="0"/>
      <p:bldP spid="4" grpId="0"/>
      <p:bldP spid="4" grpId="1"/>
      <p:bldP spid="5" grpId="0" animBg="1"/>
      <p:bldP spid="5" grpId="1" animBg="1"/>
      <p:bldP spid="6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努力進窄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93" y="584378"/>
            <a:ext cx="7534952" cy="5595431"/>
          </a:xfrm>
          <a:prstGeom prst="rect">
            <a:avLst/>
          </a:prstGeom>
          <a:noFill/>
          <a:ln w="1270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10" y="390414"/>
            <a:ext cx="3641345" cy="40707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27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mage result for yellow pages 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32364" y="360218"/>
            <a:ext cx="5729454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CFF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Automobiles </a:t>
            </a:r>
            <a:r>
              <a:rPr lang="zh-TW" alt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汽車 </a:t>
            </a:r>
            <a:r>
              <a:rPr lang="en-US" altLang="zh-TW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110 </a:t>
            </a:r>
            <a:r>
              <a:rPr lang="zh-TW" alt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頁</a:t>
            </a:r>
            <a:endParaRPr lang="en-US" sz="4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2364" y="1249517"/>
            <a:ext cx="5077031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CFF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Attorneys </a:t>
            </a:r>
            <a:r>
              <a:rPr lang="zh-TW" alt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律師 </a:t>
            </a:r>
            <a:r>
              <a:rPr lang="en-US" altLang="zh-TW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107 </a:t>
            </a:r>
            <a:r>
              <a:rPr lang="zh-TW" alt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頁</a:t>
            </a:r>
            <a:endParaRPr lang="en-US" sz="4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2364" y="2138816"/>
            <a:ext cx="4685898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CFF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Churches </a:t>
            </a:r>
            <a:r>
              <a:rPr lang="zh-TW" alt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教會 </a:t>
            </a:r>
            <a:r>
              <a:rPr lang="en-US" altLang="zh-TW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15 </a:t>
            </a:r>
            <a:r>
              <a:rPr lang="zh-TW" alt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頁</a:t>
            </a:r>
            <a:endParaRPr lang="en-US" sz="40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7964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age result for dick hill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52" y="246183"/>
            <a:ext cx="2724039" cy="425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Dick Hillis in Chinese clothing riding a bik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470" y="701615"/>
            <a:ext cx="1725800" cy="223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Image result for dick hill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792" y="451187"/>
            <a:ext cx="1900125" cy="273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 descr="Image result for chinese communis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850" y="3109338"/>
            <a:ext cx="4747503" cy="358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Image result for dick hilli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75" y="246183"/>
            <a:ext cx="3530329" cy="451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1852" y="4756456"/>
            <a:ext cx="2803973" cy="1400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1913 - 2005</a:t>
            </a:r>
          </a:p>
          <a:p>
            <a:pPr>
              <a:lnSpc>
                <a:spcPts val="3400"/>
              </a:lnSpc>
            </a:pPr>
            <a:r>
              <a:rPr 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Dr. </a:t>
            </a:r>
            <a:r>
              <a:rPr 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Dick Hillis</a:t>
            </a:r>
          </a:p>
          <a:p>
            <a:pPr>
              <a:lnSpc>
                <a:spcPts val="3400"/>
              </a:lnSpc>
            </a:pPr>
            <a:r>
              <a:rPr lang="zh-TW" altLang="en-US" sz="32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郝益民 牧師</a:t>
            </a:r>
            <a:endParaRPr lang="en-US" sz="32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7567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wedding vo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9090" y="178337"/>
            <a:ext cx="7879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盟約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–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向對方委身，竭力維護關係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71366" y="895748"/>
            <a:ext cx="800219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得救的功夫</a:t>
            </a:r>
            <a:endParaRPr lang="en-US" sz="4000" dirty="0">
              <a:solidFill>
                <a:prstClr val="white"/>
              </a:solidFill>
              <a:effectLst>
                <a:glow rad="2286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970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imitation of chris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4" r="15412"/>
          <a:stretch/>
        </p:blipFill>
        <p:spPr bwMode="auto">
          <a:xfrm>
            <a:off x="609598" y="457200"/>
            <a:ext cx="3909341" cy="569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倪析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301" y="1366758"/>
            <a:ext cx="2651981" cy="373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84516" y="5098474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倪析聲</a:t>
            </a:r>
            <a:endParaRPr lang="en-US" sz="4000" dirty="0">
              <a:solidFill>
                <a:srgbClr val="002060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516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lated image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79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1354" y="155480"/>
            <a:ext cx="8124092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TW" altLang="en-US" sz="3400" dirty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眾人湧進主的國度，十架少人負；</a:t>
            </a:r>
          </a:p>
          <a:p>
            <a:pPr>
              <a:lnSpc>
                <a:spcPts val="3800"/>
              </a:lnSpc>
            </a:pPr>
            <a:r>
              <a:rPr lang="zh-TW" altLang="en-US" sz="3400" dirty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眾人爭奪主的賞賜，世界有誰辭？</a:t>
            </a:r>
          </a:p>
          <a:p>
            <a:pPr>
              <a:lnSpc>
                <a:spcPts val="3800"/>
              </a:lnSpc>
            </a:pPr>
            <a:r>
              <a:rPr lang="zh-TW" altLang="en-US" sz="3400" dirty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人雖無心走主道賂，仍想主祝福，</a:t>
            </a:r>
          </a:p>
          <a:p>
            <a:pPr>
              <a:lnSpc>
                <a:spcPts val="3800"/>
              </a:lnSpc>
            </a:pPr>
            <a:r>
              <a:rPr lang="zh-TW" altLang="en-US" sz="3400" dirty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人雖無心走主道路，仍想主祝福</a:t>
            </a:r>
            <a:r>
              <a:rPr lang="zh-TW" altLang="en-US" sz="3400" dirty="0" smtClean="0">
                <a:solidFill>
                  <a:prstClr val="black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。</a:t>
            </a:r>
            <a:endParaRPr lang="zh-TW" altLang="en-US" sz="3400" dirty="0">
              <a:solidFill>
                <a:prstClr val="black"/>
              </a:solidFill>
              <a:latin typeface="華康榜書體 Std W8" panose="03000800000000000000" pitchFamily="66" charset="-120"/>
              <a:ea typeface="華康榜書體 Std W8" panose="03000800000000000000" pitchFamily="66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1354" y="2324836"/>
            <a:ext cx="8124092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TW" altLang="en-US" sz="3400" dirty="0">
                <a:solidFill>
                  <a:srgbClr val="4472C4">
                    <a:lumMod val="75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眾人都慕得主榮耀，羞辱少人要；</a:t>
            </a:r>
          </a:p>
          <a:p>
            <a:pPr>
              <a:lnSpc>
                <a:spcPts val="3800"/>
              </a:lnSpc>
            </a:pPr>
            <a:r>
              <a:rPr lang="zh-TW" altLang="en-US" sz="3400" dirty="0">
                <a:solidFill>
                  <a:srgbClr val="4472C4">
                    <a:lumMod val="75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眾人都愛同主掌權，損失有誰願？</a:t>
            </a:r>
          </a:p>
          <a:p>
            <a:pPr>
              <a:lnSpc>
                <a:spcPts val="3800"/>
              </a:lnSpc>
            </a:pPr>
            <a:r>
              <a:rPr lang="zh-TW" altLang="en-US" sz="3400" dirty="0">
                <a:solidFill>
                  <a:srgbClr val="4472C4">
                    <a:lumMod val="75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幾乎無人因主緣故，看萬事如土。</a:t>
            </a:r>
          </a:p>
          <a:p>
            <a:pPr>
              <a:lnSpc>
                <a:spcPts val="3800"/>
              </a:lnSpc>
            </a:pPr>
            <a:r>
              <a:rPr lang="zh-TW" altLang="en-US" sz="3400" dirty="0">
                <a:solidFill>
                  <a:srgbClr val="4472C4">
                    <a:lumMod val="75000"/>
                  </a:srgbClr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幾乎無人因主緣故，看萬事如土。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281354" y="4554929"/>
            <a:ext cx="8124092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TW" altLang="en-US" sz="3400" dirty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但那誠實愛主的人，禍福都不問</a:t>
            </a:r>
            <a:r>
              <a:rPr lang="en-US" altLang="zh-TW" sz="3400" dirty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;</a:t>
            </a:r>
          </a:p>
          <a:p>
            <a:pPr>
              <a:lnSpc>
                <a:spcPts val="3800"/>
              </a:lnSpc>
            </a:pPr>
            <a:r>
              <a:rPr lang="zh-TW" altLang="en-US" sz="3400" dirty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就是他們寶貴心血，也願為主捨。</a:t>
            </a:r>
          </a:p>
          <a:p>
            <a:pPr>
              <a:lnSpc>
                <a:spcPts val="3800"/>
              </a:lnSpc>
            </a:pPr>
            <a:r>
              <a:rPr lang="zh-TW" altLang="en-US" sz="3400" dirty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求主給我這樣心志，赤忠忘生死。</a:t>
            </a:r>
          </a:p>
          <a:p>
            <a:pPr>
              <a:lnSpc>
                <a:spcPts val="3800"/>
              </a:lnSpc>
            </a:pPr>
            <a:r>
              <a:rPr lang="zh-TW" altLang="en-US" sz="3400" dirty="0">
                <a:solidFill>
                  <a:srgbClr val="C00000"/>
                </a:solidFill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求主給我這樣心志，赤忠忘生死。</a:t>
            </a:r>
          </a:p>
        </p:txBody>
      </p:sp>
    </p:spTree>
    <p:extLst>
      <p:ext uri="{BB962C8B-B14F-4D97-AF65-F5344CB8AC3E}">
        <p14:creationId xmlns:p14="http://schemas.microsoft.com/office/powerpoint/2010/main" val="275993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commun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0457"/>
            <a:ext cx="9179801" cy="539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result for commun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05"/>
          <a:stretch/>
        </p:blipFill>
        <p:spPr bwMode="auto">
          <a:xfrm>
            <a:off x="-1" y="-1"/>
            <a:ext cx="9179801" cy="288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23256" y="1035056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chemeClr val="bg1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同心擘餅</a:t>
            </a:r>
            <a:endParaRPr lang="en-US" sz="5000" dirty="0">
              <a:solidFill>
                <a:schemeClr val="bg1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97870" y="1896830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chemeClr val="bg1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紀念</a:t>
            </a:r>
            <a:r>
              <a:rPr lang="zh-TW" altLang="en-US" sz="5000" dirty="0">
                <a:solidFill>
                  <a:schemeClr val="bg1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主恩</a:t>
            </a:r>
            <a:endParaRPr lang="en-US" sz="5000" dirty="0">
              <a:solidFill>
                <a:schemeClr val="bg1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8470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/>
          </p:nvPr>
        </p:nvGraphicFramePr>
        <p:xfrm>
          <a:off x="2997200" y="2395538"/>
          <a:ext cx="3149600" cy="236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Presentation" r:id="rId3" imgW="4570603" imgH="3427427" progId="PowerPoint.Show.8">
                  <p:link updateAutomatic="1"/>
                </p:oleObj>
              </mc:Choice>
              <mc:Fallback>
                <p:oleObj name="Presentation" r:id="rId3" imgW="4570603" imgH="3427427" progId="PowerPoint.Show.8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7200" y="2395538"/>
                        <a:ext cx="3149600" cy="2360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4" name="Picture 2" descr="http://www.freepptbackgrounds.net/wp-content/uploads/2013/11/Church-Cross-Powerpoint-Slide-Mast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xtLst/>
        </p:spPr>
      </p:pic>
      <p:sp>
        <p:nvSpPr>
          <p:cNvPr id="3" name="TextBox 2"/>
          <p:cNvSpPr txBox="1"/>
          <p:nvPr/>
        </p:nvSpPr>
        <p:spPr>
          <a:xfrm>
            <a:off x="583642" y="1446963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TW" altLang="en-US" sz="5000" dirty="0">
                <a:solidFill>
                  <a:srgbClr val="002060"/>
                </a:solidFill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迎新報告</a:t>
            </a:r>
            <a:endParaRPr lang="en-US" sz="5000" dirty="0">
              <a:solidFill>
                <a:srgbClr val="002060"/>
              </a:solidFill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8971" y="4402603"/>
            <a:ext cx="26308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0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李南海</a:t>
            </a:r>
            <a:r>
              <a:rPr lang="zh-CN" altLang="en-US" sz="36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 </a:t>
            </a:r>
            <a:r>
              <a:rPr lang="zh-TW" altLang="en-US" sz="3200" dirty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弟兄</a:t>
            </a:r>
            <a:endParaRPr lang="en-US" altLang="zh-TW" sz="3200" dirty="0">
              <a:solidFill>
                <a:srgbClr val="002060"/>
              </a:solidFill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42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love fe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33" y="226447"/>
            <a:ext cx="622935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001279">
            <a:off x="363986" y="290672"/>
            <a:ext cx="23944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b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華康海報體 Std W12" pitchFamily="82" charset="-120"/>
                <a:ea typeface="華康海報體 Std W12" pitchFamily="82" charset="-120"/>
              </a:rPr>
              <a:t>愛筵</a:t>
            </a:r>
            <a:endParaRPr lang="en-US" sz="80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華康海報體 Std W12" pitchFamily="82" charset="-120"/>
              <a:ea typeface="華康海報體 Std W12" pitchFamily="82" charset="-120"/>
            </a:endParaRPr>
          </a:p>
        </p:txBody>
      </p:sp>
      <p:pic>
        <p:nvPicPr>
          <p:cNvPr id="3076" name="Picture 4" descr="Image result for love fea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561" y="3396664"/>
            <a:ext cx="6778171" cy="244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94836" y="5017319"/>
            <a:ext cx="50491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6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主日學後 </a:t>
            </a:r>
            <a:r>
              <a:rPr lang="en-US" altLang="zh-TW" sz="38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12:30 PM</a:t>
            </a:r>
            <a:endParaRPr lang="en-US" sz="40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93204" y="341104"/>
            <a:ext cx="954107" cy="32983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請留步享用</a:t>
            </a:r>
            <a:endParaRPr lang="en-US" sz="5000" dirty="0">
              <a:solidFill>
                <a:srgbClr val="C00000"/>
              </a:solidFill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92930" y="5617633"/>
            <a:ext cx="43349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6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飯前膳後</a:t>
            </a:r>
            <a:r>
              <a:rPr lang="zh-TW" altLang="en-US" sz="5000" dirty="0" smtClean="0">
                <a:solidFill>
                  <a:srgbClr val="002060"/>
                </a:solidFill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en-US" altLang="zh-TW" sz="40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TV</a:t>
            </a:r>
            <a:r>
              <a:rPr lang="zh-TW" altLang="en-US" sz="40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 </a:t>
            </a:r>
            <a:r>
              <a:rPr lang="en-US" altLang="zh-TW" sz="40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2</a:t>
            </a:r>
            <a:endParaRPr lang="en-US" sz="40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702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8350">
            <a:off x="261803" y="4419760"/>
            <a:ext cx="2438344" cy="184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Wave 1"/>
          <p:cNvSpPr/>
          <p:nvPr/>
        </p:nvSpPr>
        <p:spPr>
          <a:xfrm>
            <a:off x="0" y="2569030"/>
            <a:ext cx="9144000" cy="2159388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2" name="Picture 6" descr="Image result for awana der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458" y="4328428"/>
            <a:ext cx="2921453" cy="219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awana derby cars pictur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9962">
            <a:off x="5853311" y="4270497"/>
            <a:ext cx="3168233" cy="17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mage result for awana derb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40" y="282241"/>
            <a:ext cx="3952825" cy="259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awana derb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685" y="250080"/>
            <a:ext cx="4735739" cy="321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1400" y="2886006"/>
            <a:ext cx="4038285" cy="707886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print SF" pitchFamily="2" charset="0"/>
              </a:rPr>
              <a:t>Derby Night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print SF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80975" y="3383158"/>
            <a:ext cx="121379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rgbClr val="002060"/>
                </a:solidFill>
                <a:latin typeface="Xpress Heavy SF" panose="020BE200000000000000" pitchFamily="34" charset="0"/>
                <a:ea typeface="Salmon" panose="00000400000000000000" pitchFamily="2" charset="0"/>
                <a:cs typeface="Narkisim" panose="020E0502050101010101" pitchFamily="34" charset="-79"/>
              </a:rPr>
              <a:t>3/3</a:t>
            </a:r>
            <a:endParaRPr lang="en-US" sz="5000" dirty="0">
              <a:solidFill>
                <a:srgbClr val="002060"/>
              </a:solidFill>
              <a:latin typeface="Xpress Heavy SF" panose="020BE200000000000000" pitchFamily="34" charset="0"/>
              <a:ea typeface="Salmon" panose="00000400000000000000" pitchFamily="2" charset="0"/>
              <a:cs typeface="Narkisim" panose="020E0502050101010101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77561" y="3548947"/>
            <a:ext cx="53078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*請向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Jennifer Lan 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購買材料</a:t>
            </a:r>
            <a:endParaRPr lang="en-US" sz="32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3182" y="6291564"/>
            <a:ext cx="71722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6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週六 </a:t>
            </a:r>
            <a:r>
              <a:rPr lang="en-US" altLang="zh-TW" sz="26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Workshops: </a:t>
            </a:r>
            <a:r>
              <a:rPr lang="en-US" altLang="zh-TW" sz="2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2/11</a:t>
            </a:r>
            <a:r>
              <a:rPr lang="zh-TW" altLang="en-US" sz="2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en-US" altLang="zh-TW" sz="2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2/18</a:t>
            </a:r>
            <a:r>
              <a:rPr lang="zh-TW" altLang="en-US" sz="2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en-US" altLang="zh-TW" sz="2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2/25 </a:t>
            </a:r>
            <a:r>
              <a:rPr lang="en-US" altLang="zh-TW" sz="26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(1–5 PM)</a:t>
            </a:r>
            <a:endParaRPr lang="en-US" sz="26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0035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chinese new year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4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771" y="1695451"/>
            <a:ext cx="3331029" cy="3126920"/>
          </a:xfrm>
          <a:prstGeom prst="rect">
            <a:avLst/>
          </a:prstGeom>
        </p:spPr>
      </p:pic>
      <p:sp>
        <p:nvSpPr>
          <p:cNvPr id="4" name="Diamond 3"/>
          <p:cNvSpPr/>
          <p:nvPr/>
        </p:nvSpPr>
        <p:spPr>
          <a:xfrm>
            <a:off x="6770915" y="653142"/>
            <a:ext cx="1415143" cy="1349829"/>
          </a:xfrm>
          <a:prstGeom prst="diamon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937312" y="743280"/>
            <a:ext cx="108234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年</a:t>
            </a:r>
            <a:endParaRPr lang="en-US" sz="7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  <p:sp>
        <p:nvSpPr>
          <p:cNvPr id="6" name="Diamond 5"/>
          <p:cNvSpPr/>
          <p:nvPr/>
        </p:nvSpPr>
        <p:spPr>
          <a:xfrm>
            <a:off x="6770915" y="2002971"/>
            <a:ext cx="1415143" cy="1349829"/>
          </a:xfrm>
          <a:prstGeom prst="diamon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937312" y="2093109"/>
            <a:ext cx="108234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會</a:t>
            </a:r>
            <a:endParaRPr lang="en-US" sz="7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  <p:sp>
        <p:nvSpPr>
          <p:cNvPr id="5" name="Flowchart: Punched Tape 4"/>
          <p:cNvSpPr/>
          <p:nvPr/>
        </p:nvSpPr>
        <p:spPr>
          <a:xfrm>
            <a:off x="1959429" y="5871491"/>
            <a:ext cx="5036197" cy="790566"/>
          </a:xfrm>
          <a:prstGeom prst="flowChartPunchedTape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61203" y="5980346"/>
            <a:ext cx="4647426" cy="646331"/>
          </a:xfrm>
          <a:prstGeom prst="rect">
            <a:avLst/>
          </a:prstGeom>
          <a:noFill/>
        </p:spPr>
        <p:txBody>
          <a:bodyPr wrap="none" rtlCol="0">
            <a:prstTxWarp prst="textWave2">
              <a:avLst/>
            </a:prstTxWarp>
            <a:spAutoFit/>
          </a:bodyPr>
          <a:lstStyle/>
          <a:p>
            <a:r>
              <a:rPr lang="zh-TW" altLang="en-US" sz="3600" dirty="0">
                <a:solidFill>
                  <a:srgbClr val="002060"/>
                </a:solidFill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二月二十四日  八點正</a:t>
            </a:r>
            <a:endParaRPr lang="en-US" sz="3600" dirty="0">
              <a:solidFill>
                <a:srgbClr val="002060"/>
              </a:solidFill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504" y="5324620"/>
            <a:ext cx="468109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*事工財務報告、未來方向目標</a:t>
            </a:r>
            <a:endParaRPr lang="en-US" sz="2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8707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bass conven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42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72114" y="159657"/>
            <a:ext cx="531427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教會事工訓練大會</a:t>
            </a:r>
            <a:endParaRPr lang="en-US" sz="5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794" y="5424406"/>
            <a:ext cx="6718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教會已集體報名 </a:t>
            </a:r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團號：</a:t>
            </a:r>
            <a:r>
              <a:rPr lang="en-US" altLang="zh-TW" sz="36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UEBMY</a:t>
            </a:r>
            <a:r>
              <a:rPr lang="en-US" altLang="zh-TW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6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8442" y="6070737"/>
            <a:ext cx="7487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*</a:t>
            </a:r>
            <a:r>
              <a:rPr lang="zh-TW" altLang="en-US" sz="3600" i="1" dirty="0" smtClean="0">
                <a:solidFill>
                  <a:srgbClr val="0070C0"/>
                </a:solidFill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可以先上網作個人登記並列印名牌</a:t>
            </a:r>
            <a:endParaRPr lang="en-US" sz="36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97198" y="4928464"/>
            <a:ext cx="63354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https://bassconvention.org/express_pass.cfm</a:t>
            </a:r>
          </a:p>
        </p:txBody>
      </p:sp>
    </p:spTree>
    <p:extLst>
      <p:ext uri="{BB962C8B-B14F-4D97-AF65-F5344CB8AC3E}">
        <p14:creationId xmlns:p14="http://schemas.microsoft.com/office/powerpoint/2010/main" val="29476324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church ppt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80811" y="1704870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>
                <a:solidFill>
                  <a:srgbClr val="FFFF99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明體 Std W12" panose="02020C00000000000000" pitchFamily="18" charset="-120"/>
                <a:ea typeface="華康明體 Std W12" panose="02020C00000000000000" pitchFamily="18" charset="-120"/>
              </a:rPr>
              <a:t>祝福</a:t>
            </a:r>
            <a:endParaRPr lang="en-US" sz="5000" dirty="0">
              <a:solidFill>
                <a:srgbClr val="FFFF99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明體 Std W12" panose="02020C00000000000000" pitchFamily="18" charset="-120"/>
              <a:ea typeface="華康明體 Std W12" panose="02020C00000000000000" pitchFamily="18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8971" y="4402603"/>
            <a:ext cx="27927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薛忠勇</a:t>
            </a:r>
            <a:r>
              <a:rPr lang="zh-CN" altLang="en-US" sz="36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 弟兄</a:t>
            </a:r>
            <a:endParaRPr lang="en-US" altLang="zh-TW" sz="32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91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6" y="1333577"/>
            <a:ext cx="8766808" cy="9083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11261" y="5654823"/>
            <a:ext cx="465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殿樂：</a:t>
            </a: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林 佳</a:t>
            </a:r>
            <a:r>
              <a:rPr lang="zh-TW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 </a:t>
            </a:r>
            <a:r>
              <a:rPr lang="zh-TW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姊妹</a:t>
            </a:r>
            <a:endParaRPr lang="en-US" altLang="zh-TW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3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2988</TotalTime>
  <Words>1285</Words>
  <Application>Microsoft Office PowerPoint</Application>
  <PresentationFormat>On-screen Show (4:3)</PresentationFormat>
  <Paragraphs>163</Paragraphs>
  <Slides>38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29</vt:i4>
      </vt:variant>
      <vt:variant>
        <vt:lpstr>Theme</vt:lpstr>
      </vt:variant>
      <vt:variant>
        <vt:i4>3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71" baseType="lpstr">
      <vt:lpstr>華康隸書體 Std W7</vt:lpstr>
      <vt:lpstr>Arial</vt:lpstr>
      <vt:lpstr>Minimal SF</vt:lpstr>
      <vt:lpstr>華康黑體 Std W7</vt:lpstr>
      <vt:lpstr>華康儷黑 Std W7</vt:lpstr>
      <vt:lpstr>Wingdings</vt:lpstr>
      <vt:lpstr>Wingdings 3</vt:lpstr>
      <vt:lpstr>Calibri Light</vt:lpstr>
      <vt:lpstr>新細明體</vt:lpstr>
      <vt:lpstr>Tw Cen MT</vt:lpstr>
      <vt:lpstr>華康龍門石碑 Std W9</vt:lpstr>
      <vt:lpstr>Sprint SF</vt:lpstr>
      <vt:lpstr>華康明體 Std W12</vt:lpstr>
      <vt:lpstr>華康海報體 Std W12</vt:lpstr>
      <vt:lpstr>華康飾藝體 Std W5</vt:lpstr>
      <vt:lpstr>華康正顏楷體 Std W9</vt:lpstr>
      <vt:lpstr>華康雅藝體 Std W6</vt:lpstr>
      <vt:lpstr>華康魏碑體 Std W7</vt:lpstr>
      <vt:lpstr>華康圓體 Std W9</vt:lpstr>
      <vt:lpstr>Narkisim</vt:lpstr>
      <vt:lpstr>Calibri</vt:lpstr>
      <vt:lpstr>華康行楷體 Std W5</vt:lpstr>
      <vt:lpstr>華康榜書體 Std W8</vt:lpstr>
      <vt:lpstr>華康宗楷體 Std W7</vt:lpstr>
      <vt:lpstr>Salmon</vt:lpstr>
      <vt:lpstr>華康黑體 Std W9</vt:lpstr>
      <vt:lpstr>SimSun</vt:lpstr>
      <vt:lpstr>Xpress Heavy SF</vt:lpstr>
      <vt:lpstr>Tw Cen MT Condensed</vt:lpstr>
      <vt:lpstr>Office Theme</vt:lpstr>
      <vt:lpstr>1_Office Theme</vt:lpstr>
      <vt:lpstr>1_Integral</vt:lpstr>
      <vt:lpstr>C:\public\介紹新朋友.ppt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73</cp:revision>
  <dcterms:created xsi:type="dcterms:W3CDTF">2016-12-29T18:12:43Z</dcterms:created>
  <dcterms:modified xsi:type="dcterms:W3CDTF">2017-02-09T22:50:39Z</dcterms:modified>
</cp:coreProperties>
</file>