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296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</p:sldIdLst>
  <p:sldSz cx="9144000" cy="6858000" type="screen4x3"/>
  <p:notesSz cx="6858000" cy="9144000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Calibri Light" pitchFamily="3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6410"/>
  </p:normalViewPr>
  <p:slideViewPr>
    <p:cSldViewPr snapToGrid="0">
      <p:cViewPr>
        <p:scale>
          <a:sx n="44" d="100"/>
          <a:sy n="44" d="100"/>
        </p:scale>
        <p:origin x="-2160" y="-7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AA38A-0022-41B2-B86C-3F39BFDDD230}" type="datetimeFigureOut">
              <a:rPr lang="en-US" smtClean="0"/>
              <a:pPr/>
              <a:t>4/8/2017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3ACE-7E24-4954-A651-1290B89E4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1874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8281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4418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4499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978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359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4/8/2017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7709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4/8/2017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191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4/8/2017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169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4/8/2017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341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4/8/2017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3252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4/8/2017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63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69B99-1108-455D-B3B6-AA29F1CC0F27}" type="datetimeFigureOut">
              <a:rPr lang="en-US" smtClean="0"/>
              <a:pPr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495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esponsibilit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7" r="4621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C00000">
              <a:alpha val="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85144" y="3175782"/>
            <a:ext cx="40318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 smtClean="0">
                <a:solidFill>
                  <a:srgbClr val="C0000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『</a:t>
            </a:r>
            <a:r>
              <a:rPr lang="zh-TW" altLang="en-US" sz="5000" dirty="0" smtClean="0">
                <a:solidFill>
                  <a:srgbClr val="C0000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應盡本分</a:t>
            </a:r>
            <a:r>
              <a:rPr lang="en-US" altLang="zh-TW" sz="5000" dirty="0" smtClean="0">
                <a:solidFill>
                  <a:srgbClr val="C0000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』</a:t>
            </a:r>
            <a:endParaRPr lang="en-US" sz="5000" dirty="0">
              <a:solidFill>
                <a:srgbClr val="C00000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0557" y="3918857"/>
            <a:ext cx="274786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solidFill>
                  <a:srgbClr val="C0000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(</a:t>
            </a:r>
            <a:r>
              <a:rPr lang="zh-TW" altLang="en-US" sz="3400" dirty="0" smtClean="0">
                <a:solidFill>
                  <a:srgbClr val="C0000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路 </a:t>
            </a:r>
            <a:r>
              <a:rPr lang="en-US" altLang="zh-TW" sz="3400" dirty="0" smtClean="0">
                <a:solidFill>
                  <a:srgbClr val="C0000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17:5-10)</a:t>
            </a:r>
            <a:endParaRPr lang="en-US" sz="3400" dirty="0">
              <a:solidFill>
                <a:srgbClr val="C00000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857" y="217715"/>
            <a:ext cx="21339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5B9BD5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主日信息</a:t>
            </a:r>
            <a:endParaRPr lang="en-US" sz="3800" dirty="0">
              <a:solidFill>
                <a:srgbClr val="5B9BD5">
                  <a:lumMod val="50000"/>
                </a:srgb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2857" y="835474"/>
            <a:ext cx="213071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solidFill>
                  <a:srgbClr val="5B9BD5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4</a:t>
            </a:r>
            <a:r>
              <a:rPr lang="en-US" altLang="zh-TW" sz="3400" dirty="0" smtClean="0">
                <a:solidFill>
                  <a:srgbClr val="5B9BD5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</a:t>
            </a:r>
            <a:r>
              <a:rPr lang="en-US" altLang="zh-TW" sz="3400" dirty="0" smtClean="0">
                <a:solidFill>
                  <a:srgbClr val="5B9BD5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</a:t>
            </a:r>
            <a:r>
              <a:rPr lang="en-US" altLang="zh-TW" sz="3400" dirty="0" smtClean="0">
                <a:solidFill>
                  <a:srgbClr val="5B9BD5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</a:t>
            </a:r>
            <a:r>
              <a:rPr lang="en-US" altLang="zh-TW" sz="3400" dirty="0" smtClean="0">
                <a:solidFill>
                  <a:srgbClr val="5B9BD5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2017</a:t>
            </a:r>
            <a:endParaRPr lang="en-US" sz="3400" dirty="0">
              <a:solidFill>
                <a:srgbClr val="5B9BD5">
                  <a:lumMod val="50000"/>
                </a:srgb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0637" y="4748495"/>
            <a:ext cx="255230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薛忠勇</a:t>
            </a:r>
            <a:r>
              <a:rPr lang="zh-TW" altLang="en-US" sz="38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zh-TW" altLang="en-US" sz="3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弟兄</a:t>
            </a:r>
            <a:endParaRPr lang="en-US" sz="32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22077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uke 17:5-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85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14371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2.hubspot.net/hubfs/212624/corporate_responsibility_CETRAQ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9198" y="5064631"/>
            <a:ext cx="2985058" cy="167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272" y="310243"/>
            <a:ext cx="3257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black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一</a:t>
            </a:r>
            <a:r>
              <a:rPr lang="en-US" altLang="zh-TW" sz="3600" dirty="0" smtClean="0">
                <a:solidFill>
                  <a:prstClr val="black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. </a:t>
            </a:r>
            <a:r>
              <a:rPr lang="zh-TW" altLang="en-US" sz="3600" u="sng" dirty="0" smtClean="0">
                <a:solidFill>
                  <a:prstClr val="black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信心與事奉</a:t>
            </a:r>
            <a:endParaRPr lang="en-US" sz="3600" u="sng" dirty="0">
              <a:solidFill>
                <a:prstClr val="black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pic>
        <p:nvPicPr>
          <p:cNvPr id="2054" name="Picture 6" descr="Image result for faith in act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419"/>
          <a:stretch/>
        </p:blipFill>
        <p:spPr bwMode="auto">
          <a:xfrm>
            <a:off x="852744" y="909464"/>
            <a:ext cx="3327376" cy="217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9186" y="3092387"/>
            <a:ext cx="542007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亞伯拉罕因著信      獻以撒</a:t>
            </a:r>
            <a:endParaRPr lang="en-US" altLang="zh-TW" sz="3400" dirty="0">
              <a:solidFill>
                <a:srgbClr val="002060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  <a:p>
            <a:r>
              <a:rPr lang="zh-TW" altLang="en-US" sz="34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以撒因著信      為兒子祝福</a:t>
            </a:r>
            <a:endParaRPr lang="en-US" altLang="zh-TW" sz="3400" dirty="0" smtClean="0">
              <a:solidFill>
                <a:srgbClr val="002060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  <a:p>
            <a:r>
              <a:rPr lang="zh-TW" altLang="en-US" sz="34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摩西因著信      離開了埃及</a:t>
            </a:r>
            <a:endParaRPr lang="en-US" sz="3400" dirty="0">
              <a:solidFill>
                <a:srgbClr val="002060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163797" y="3154554"/>
            <a:ext cx="571500" cy="491217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333473" y="3666278"/>
            <a:ext cx="571500" cy="491217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333473" y="4240169"/>
            <a:ext cx="571500" cy="491217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56" name="Picture 8" descr="Image result for luke 17:5-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604657"/>
            <a:ext cx="3407736" cy="223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ojo.net/sites/default/files/styles/large/public/magazine/shutterstock_131562860.jpg?itok=t4__GneJ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7656" y="231370"/>
            <a:ext cx="3134939" cy="29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56025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tree splitting r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70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32207" y="2798058"/>
            <a:ext cx="651973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不是在信心多或少，大或小，</a:t>
            </a:r>
            <a:endParaRPr lang="en-US" altLang="zh-TW" sz="3800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  <a:p>
            <a:r>
              <a:rPr lang="zh-TW" altLang="en-US" sz="3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乃在於有或無 </a:t>
            </a:r>
            <a:r>
              <a:rPr lang="en-US" altLang="zh-TW" sz="3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(</a:t>
            </a:r>
            <a:r>
              <a:rPr lang="zh-TW" altLang="en-US" sz="3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不是量，是質</a:t>
            </a:r>
            <a:r>
              <a:rPr lang="en-US" altLang="zh-TW" sz="3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)</a:t>
            </a:r>
            <a:endParaRPr lang="en-US" sz="38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5132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faith and servi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02"/>
          <a:stretch/>
        </p:blipFill>
        <p:spPr bwMode="auto">
          <a:xfrm>
            <a:off x="0" y="0"/>
            <a:ext cx="4058623" cy="255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4230" y="1990148"/>
            <a:ext cx="4572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20869" y="387927"/>
            <a:ext cx="46987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prstClr val="black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信心乃藉著行動而被建立</a:t>
            </a:r>
            <a:endParaRPr lang="en-US" altLang="zh-TW" sz="3200" dirty="0" smtClean="0">
              <a:solidFill>
                <a:prstClr val="black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  <a:p>
            <a:r>
              <a:rPr lang="zh-TW" altLang="en-US" sz="3200" dirty="0" smtClean="0">
                <a:solidFill>
                  <a:prstClr val="black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沒信心的人會不敢服事的</a:t>
            </a:r>
            <a:endParaRPr lang="en-US" sz="3200" dirty="0">
              <a:solidFill>
                <a:prstClr val="black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779" y="2210811"/>
            <a:ext cx="38779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prstClr val="black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信心與事奉分不開，</a:t>
            </a:r>
            <a:endParaRPr lang="en-US" altLang="zh-TW" sz="3200" dirty="0" smtClean="0">
              <a:solidFill>
                <a:prstClr val="black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  <a:p>
            <a:r>
              <a:rPr lang="zh-TW" altLang="en-US" sz="3200" dirty="0" smtClean="0">
                <a:solidFill>
                  <a:prstClr val="black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有質量的信心是從</a:t>
            </a:r>
            <a:endParaRPr lang="en-US" altLang="zh-TW" sz="3200" dirty="0" smtClean="0">
              <a:solidFill>
                <a:prstClr val="black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  <a:p>
            <a:r>
              <a:rPr lang="zh-TW" altLang="en-US" sz="3200" dirty="0" smtClean="0">
                <a:solidFill>
                  <a:prstClr val="black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事奉中獲得的。</a:t>
            </a:r>
            <a:endParaRPr lang="en-US" sz="3200" dirty="0">
              <a:solidFill>
                <a:prstClr val="black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pic>
        <p:nvPicPr>
          <p:cNvPr id="5122" name="Picture 2" descr="Image result for growing seedling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402" y="3770280"/>
            <a:ext cx="2618105" cy="313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9904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2.hubspot.net/hubfs/212624/corporate_responsibility_CETRAQ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9198" y="5064631"/>
            <a:ext cx="2985058" cy="167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272" y="310243"/>
            <a:ext cx="3257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prstClr val="black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二</a:t>
            </a:r>
            <a:r>
              <a:rPr lang="en-US" altLang="zh-TW" sz="3600" dirty="0" smtClean="0">
                <a:solidFill>
                  <a:prstClr val="black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. </a:t>
            </a:r>
            <a:r>
              <a:rPr lang="zh-TW" altLang="en-US" sz="3600" u="sng" dirty="0" smtClean="0">
                <a:solidFill>
                  <a:prstClr val="black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信徒與耶穌</a:t>
            </a:r>
            <a:endParaRPr lang="en-US" sz="3600" u="sng" dirty="0">
              <a:solidFill>
                <a:prstClr val="black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924" y="991045"/>
            <a:ext cx="4921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 「</a:t>
            </a:r>
            <a:r>
              <a:rPr lang="zh-TW" altLang="en-US" sz="36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主人與僕人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r>
              <a:rPr lang="zh-TW" altLang="en-US" sz="36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的關係</a:t>
            </a:r>
            <a:endParaRPr lang="en-US" sz="3600" dirty="0">
              <a:solidFill>
                <a:srgbClr val="002060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2" name="Not Equal 1"/>
          <p:cNvSpPr/>
          <p:nvPr/>
        </p:nvSpPr>
        <p:spPr>
          <a:xfrm>
            <a:off x="2808515" y="1665511"/>
            <a:ext cx="914400" cy="587828"/>
          </a:xfrm>
          <a:prstGeom prst="mathNotEqual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924" y="2269668"/>
            <a:ext cx="4921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 「</a:t>
            </a:r>
            <a:r>
              <a:rPr lang="zh-TW" altLang="en-US" sz="36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雇</a:t>
            </a:r>
            <a:r>
              <a:rPr lang="zh-TW" altLang="en-US" sz="3600" dirty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主</a:t>
            </a:r>
            <a:r>
              <a:rPr lang="zh-TW" altLang="en-US" sz="36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與雇員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r>
              <a:rPr lang="zh-TW" altLang="en-US" sz="36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的關係</a:t>
            </a:r>
            <a:endParaRPr lang="en-US" sz="3600" dirty="0">
              <a:solidFill>
                <a:srgbClr val="002060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pic>
        <p:nvPicPr>
          <p:cNvPr id="6146" name="Picture 2" descr="Image result for sla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3437" y="332011"/>
            <a:ext cx="2829414" cy="368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employer and employ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103" y="3170281"/>
            <a:ext cx="5249182" cy="349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8384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the hanging tree mov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704" y="222116"/>
            <a:ext cx="4413734" cy="331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the hanging tree movi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08"/>
          <a:stretch/>
        </p:blipFill>
        <p:spPr bwMode="auto">
          <a:xfrm>
            <a:off x="5024814" y="1628239"/>
            <a:ext cx="3835245" cy="4945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result for the hanging tree movi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37" t="3041" r="2034" b="8736"/>
          <a:stretch/>
        </p:blipFill>
        <p:spPr bwMode="auto">
          <a:xfrm>
            <a:off x="437156" y="3708836"/>
            <a:ext cx="3955229" cy="2985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bullet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379892">
            <a:off x="4886911" y="172779"/>
            <a:ext cx="1854358" cy="139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481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ervant of g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servant of go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339" y="457550"/>
            <a:ext cx="7865075" cy="591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179" y="604652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僱員還是僕人？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1720" y="2780985"/>
            <a:ext cx="6853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權利帶來義務，關係帶來責任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624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2.hubspot.net/hubfs/212624/corporate_responsibility_CETRAQ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9198" y="4787038"/>
            <a:ext cx="2985058" cy="167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272" y="310243"/>
            <a:ext cx="3257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black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三</a:t>
            </a:r>
            <a:r>
              <a:rPr lang="en-US" altLang="zh-TW" sz="3600" dirty="0" smtClean="0">
                <a:solidFill>
                  <a:prstClr val="black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. </a:t>
            </a:r>
            <a:r>
              <a:rPr lang="zh-TW" altLang="en-US" sz="3600" u="sng" dirty="0" smtClean="0">
                <a:solidFill>
                  <a:prstClr val="black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服事的態度</a:t>
            </a:r>
            <a:endParaRPr lang="en-US" sz="3600" u="sng" dirty="0">
              <a:solidFill>
                <a:prstClr val="black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5158" y="923247"/>
            <a:ext cx="5371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路加</a:t>
            </a:r>
            <a:r>
              <a:rPr lang="en-US" altLang="zh-TW" sz="36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17</a:t>
            </a:r>
            <a:r>
              <a:rPr lang="zh-TW" altLang="en-US" sz="36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章       路加</a:t>
            </a:r>
            <a:r>
              <a:rPr lang="en-US" altLang="zh-TW" sz="36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12</a:t>
            </a:r>
            <a:r>
              <a:rPr lang="zh-TW" altLang="en-US" sz="36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章</a:t>
            </a:r>
            <a:endParaRPr lang="en-US" sz="3600" dirty="0">
              <a:solidFill>
                <a:srgbClr val="002060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5" name="Left-Right Arrow 4"/>
          <p:cNvSpPr/>
          <p:nvPr/>
        </p:nvSpPr>
        <p:spPr>
          <a:xfrm>
            <a:off x="3159655" y="1099790"/>
            <a:ext cx="816428" cy="35922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5158" y="1536919"/>
            <a:ext cx="80390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主人來了，看見僕人警醒，那僕人就有福了。我實在告訴你們，主人必叫他們坐席，自己束上帶，進前伺候他們</a:t>
            </a:r>
            <a:r>
              <a:rPr lang="zh-TW" altLang="en-US" sz="32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。</a:t>
            </a:r>
            <a:r>
              <a:rPr lang="en-US" altLang="zh-TW" sz="32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(</a:t>
            </a:r>
            <a:r>
              <a:rPr lang="zh-TW" altLang="en-US" sz="32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路</a:t>
            </a:r>
            <a:r>
              <a:rPr lang="en-US" altLang="zh-TW" sz="32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12:37)</a:t>
            </a:r>
            <a:endParaRPr lang="en-US" sz="3200" dirty="0">
              <a:solidFill>
                <a:srgbClr val="002060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5158" y="3019292"/>
            <a:ext cx="2476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prstClr val="black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1.</a:t>
            </a:r>
            <a:r>
              <a:rPr lang="zh-TW" altLang="en-US" sz="3600" dirty="0" smtClean="0">
                <a:solidFill>
                  <a:srgbClr val="C0000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殷勤到底</a:t>
            </a:r>
            <a:endParaRPr lang="en-US" sz="3600" dirty="0">
              <a:solidFill>
                <a:srgbClr val="C00000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0793" y="3649294"/>
            <a:ext cx="6941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耕地、放羊、預備飯食、伺候</a:t>
            </a:r>
            <a:r>
              <a:rPr lang="en-US" altLang="zh-TW" sz="36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... </a:t>
            </a:r>
            <a:endParaRPr lang="en-US" sz="3600" dirty="0">
              <a:solidFill>
                <a:srgbClr val="C00000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5158" y="4222012"/>
            <a:ext cx="2938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prstClr val="black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2.</a:t>
            </a:r>
            <a:r>
              <a:rPr lang="zh-TW" altLang="en-US" sz="3600" dirty="0" smtClean="0">
                <a:solidFill>
                  <a:srgbClr val="C0000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滿足主心意</a:t>
            </a:r>
            <a:endParaRPr lang="en-US" sz="3600" dirty="0">
              <a:solidFill>
                <a:srgbClr val="C00000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00793" y="4817238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不是挑自己喜好，隨自己方便</a:t>
            </a:r>
            <a:endParaRPr lang="en-US" sz="3600" dirty="0">
              <a:solidFill>
                <a:srgbClr val="C00000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5158" y="5389956"/>
            <a:ext cx="3861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prstClr val="black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3.</a:t>
            </a:r>
            <a:r>
              <a:rPr lang="zh-TW" altLang="en-US" sz="3600" dirty="0" smtClean="0">
                <a:solidFill>
                  <a:srgbClr val="C0000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沒有</a:t>
            </a:r>
            <a:r>
              <a:rPr lang="zh-TW" altLang="en-US" sz="36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「</a:t>
            </a:r>
            <a:r>
              <a:rPr lang="zh-TW" altLang="en-US" sz="3600" dirty="0" smtClean="0">
                <a:solidFill>
                  <a:srgbClr val="C0000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功勞感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endParaRPr lang="en-US" sz="3600" dirty="0">
              <a:solidFill>
                <a:srgbClr val="002060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658" y="6047331"/>
            <a:ext cx="9190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僕人照所吩咐的去作，主人還要謝謝他麼？</a:t>
            </a:r>
            <a:r>
              <a:rPr lang="en-US" altLang="zh-TW" sz="32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(10</a:t>
            </a:r>
            <a:r>
              <a:rPr lang="zh-TW" altLang="en-US" sz="32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節</a:t>
            </a:r>
            <a:r>
              <a:rPr lang="en-US" altLang="zh-TW" sz="32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)</a:t>
            </a:r>
            <a:endParaRPr lang="en-US" sz="3200" dirty="0">
              <a:solidFill>
                <a:srgbClr val="C00000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875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6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luke 17:5-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4543" y="244928"/>
            <a:ext cx="8360228" cy="1992085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主啊！我們已經撇下所有的跟從你，將來我們要得什麼呢？ 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(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太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19:27)</a:t>
            </a:r>
          </a:p>
          <a:p>
            <a:pPr>
              <a:lnSpc>
                <a:spcPts val="2800"/>
              </a:lnSpc>
            </a:pP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  <a:p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無論什麼人，我都欠了他們的債 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(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羅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1:14)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673929" y="2873829"/>
            <a:ext cx="4898571" cy="1257298"/>
          </a:xfrm>
          <a:prstGeom prst="wedgeRoundRectCallout">
            <a:avLst>
              <a:gd name="adj1" fmla="val -40792"/>
              <a:gd name="adj2" fmla="val 111002"/>
              <a:gd name="adj3" fmla="val 16667"/>
            </a:avLst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我們是無用的僕人，</a:t>
            </a:r>
            <a:endParaRPr lang="en-US" altLang="zh-TW" sz="3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  <a:p>
            <a:pPr algn="ctr"/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所作的本是我們應分作的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2952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mu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0971" y="0"/>
            <a:ext cx="69608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68" y="-1"/>
            <a:ext cx="9146268" cy="685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stubborn mul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992"/>
          <a:stretch/>
        </p:blipFill>
        <p:spPr bwMode="auto">
          <a:xfrm>
            <a:off x="3926640" y="512388"/>
            <a:ext cx="4370196" cy="3831011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50647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tagecoa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3" y="1083808"/>
            <a:ext cx="9138837" cy="441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598392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duty and lo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6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duty and lov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470" t="79354" b="11371"/>
          <a:stretch/>
        </p:blipFill>
        <p:spPr bwMode="auto">
          <a:xfrm>
            <a:off x="3445329" y="6106886"/>
            <a:ext cx="5192485" cy="63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912" y="114300"/>
            <a:ext cx="7263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white"/>
                </a:solidFill>
                <a:effectLst>
                  <a:glow rad="139700">
                    <a:srgbClr val="C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責任讓我們把事作完，</a:t>
            </a:r>
            <a:endParaRPr lang="en-US" altLang="zh-TW" sz="3600" dirty="0" smtClean="0">
              <a:solidFill>
                <a:prstClr val="white"/>
              </a:solidFill>
              <a:effectLst>
                <a:glow rad="139700">
                  <a:srgbClr val="C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  <a:p>
            <a:r>
              <a:rPr lang="en-US" altLang="zh-TW" sz="3600" dirty="0">
                <a:solidFill>
                  <a:prstClr val="white"/>
                </a:solidFill>
                <a:effectLst>
                  <a:glow rad="139700">
                    <a:srgbClr val="C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 </a:t>
            </a:r>
            <a:r>
              <a:rPr lang="en-US" altLang="zh-TW" sz="3600" dirty="0" smtClean="0">
                <a:solidFill>
                  <a:prstClr val="white"/>
                </a:solidFill>
                <a:effectLst>
                  <a:glow rad="139700">
                    <a:srgbClr val="C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               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glow rad="139700">
                    <a:srgbClr val="C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愛使我們把事作得美麗</a:t>
            </a:r>
            <a:endParaRPr lang="en-US" sz="3600" dirty="0">
              <a:solidFill>
                <a:prstClr val="white"/>
              </a:solidFill>
              <a:effectLst>
                <a:glow rad="139700">
                  <a:srgbClr val="C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182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football ga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4080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mark 10 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3543" y="1"/>
            <a:ext cx="91875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5316" y="5306788"/>
            <a:ext cx="8931729" cy="14532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 因為人子來，並不是受人的服事，乃是要服  </a:t>
            </a:r>
            <a:endParaRPr lang="en-US" altLang="zh-TW" sz="3400" dirty="0" smtClean="0">
              <a:solidFill>
                <a:srgbClr val="002060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  <a:p>
            <a:r>
              <a:rPr lang="en-US" altLang="zh-TW" sz="3400" dirty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 </a:t>
            </a:r>
            <a:r>
              <a:rPr lang="zh-TW" altLang="en-US" sz="34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事人，並且捨命，作多人的贖價 </a:t>
            </a:r>
            <a:r>
              <a:rPr lang="en-US" altLang="zh-TW" sz="34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(</a:t>
            </a:r>
            <a:r>
              <a:rPr lang="zh-TW" altLang="en-US" sz="34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可</a:t>
            </a:r>
            <a:r>
              <a:rPr lang="en-US" altLang="zh-TW" sz="3400" dirty="0" smtClean="0">
                <a:solidFill>
                  <a:srgbClr val="002060"/>
                </a:solidFill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10:45)</a:t>
            </a:r>
            <a:endParaRPr lang="en-US" sz="3400" dirty="0">
              <a:solidFill>
                <a:srgbClr val="002060"/>
              </a:solidFill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208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mage result for pushing stagecoach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176"/>
          <a:stretch/>
        </p:blipFill>
        <p:spPr bwMode="auto">
          <a:xfrm>
            <a:off x="3779678" y="3608619"/>
            <a:ext cx="5103372" cy="2967376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lated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801"/>
          <a:stretch/>
        </p:blipFill>
        <p:spPr bwMode="auto">
          <a:xfrm>
            <a:off x="286203" y="263897"/>
            <a:ext cx="4808311" cy="313601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2698329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pushing stagecoach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14"/>
          <a:stretch/>
        </p:blipFill>
        <p:spPr bwMode="auto">
          <a:xfrm>
            <a:off x="1355" y="323850"/>
            <a:ext cx="9177393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257550" y="3143250"/>
            <a:ext cx="952500" cy="914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9991903">
            <a:off x="6240878" y="2157234"/>
            <a:ext cx="796203" cy="638913"/>
          </a:xfrm>
          <a:prstGeom prst="rect">
            <a:avLst/>
          </a:prstGeom>
          <a:solidFill>
            <a:srgbClr val="6D6D6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9991903">
            <a:off x="7577597" y="3151826"/>
            <a:ext cx="608654" cy="6389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9991903">
            <a:off x="300497" y="4237676"/>
            <a:ext cx="608654" cy="6389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7681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first class passenger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68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92239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raising han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72769"/>
            <a:ext cx="9144000" cy="608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C00000">
              <a:alpha val="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46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membership class for chur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9469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0250" y="5543550"/>
            <a:ext cx="49263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會員加入手續</a:t>
            </a:r>
            <a:endParaRPr lang="en-US" sz="60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5124" name="Picture 4" descr="Image result for church fami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cross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8775" y="285750"/>
            <a:ext cx="2185339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hearts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3424" y="493713"/>
            <a:ext cx="3463925" cy="346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23099" y="5543549"/>
            <a:ext cx="5097800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基督的大家庭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544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len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63728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4457700" y="400050"/>
            <a:ext cx="4495800" cy="2185214"/>
          </a:xfrm>
          <a:prstGeom prst="wedgeRoundRectCallout">
            <a:avLst>
              <a:gd name="adj1" fmla="val -62666"/>
              <a:gd name="adj2" fmla="val 4799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4730" y="400050"/>
            <a:ext cx="454483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我們不會接受那些持有</a:t>
            </a:r>
            <a:endParaRPr lang="en-US" altLang="zh-TW" sz="3400" dirty="0" smtClean="0">
              <a:solidFill>
                <a:srgbClr val="00206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  <a:p>
            <a:r>
              <a:rPr lang="zh-TW" altLang="en-US" sz="3400" dirty="0" smtClean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任何保留的人作我們的</a:t>
            </a:r>
            <a:endParaRPr lang="en-US" altLang="zh-TW" sz="3400" dirty="0" smtClean="0">
              <a:solidFill>
                <a:srgbClr val="00206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  <a:p>
            <a:r>
              <a:rPr lang="zh-TW" altLang="en-US" sz="3400" dirty="0" smtClean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黨員，除非這人是積極</a:t>
            </a:r>
            <a:endParaRPr lang="en-US" altLang="zh-TW" sz="3400" dirty="0" smtClean="0">
              <a:solidFill>
                <a:srgbClr val="00206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  <a:p>
            <a:r>
              <a:rPr lang="zh-TW" altLang="en-US" sz="3400" dirty="0" smtClean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有紀律、肯工作的人</a:t>
            </a:r>
            <a:r>
              <a:rPr lang="en-US" altLang="zh-TW" sz="3400" dirty="0" smtClean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...</a:t>
            </a:r>
            <a:endParaRPr lang="en-US" sz="3400" dirty="0">
              <a:solidFill>
                <a:srgbClr val="00206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64496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responsibil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48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responsibil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83429"/>
            <a:ext cx="9144000" cy="337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1314169">
            <a:off x="566058" y="295061"/>
            <a:ext cx="28777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 smtClean="0">
                <a:solidFill>
                  <a:srgbClr val="C00000"/>
                </a:solidFill>
                <a:latin typeface="華康POP1體 Std W9" panose="040B0900000000000000" pitchFamily="82" charset="-120"/>
                <a:ea typeface="華康POP1體 Std W9" panose="040B0900000000000000" pitchFamily="82" charset="-120"/>
              </a:rPr>
              <a:t>成員的責任</a:t>
            </a:r>
            <a:endParaRPr lang="en-US" sz="4200" dirty="0">
              <a:solidFill>
                <a:srgbClr val="C00000"/>
              </a:solidFill>
              <a:latin typeface="華康POP1體 Std W9" panose="040B0900000000000000" pitchFamily="82" charset="-120"/>
              <a:ea typeface="華康POP1體 Std W9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4227247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luke 17:5-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00499" y="277585"/>
            <a:ext cx="4898571" cy="2188029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05419" y="494436"/>
            <a:ext cx="44887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一</a:t>
            </a:r>
            <a:r>
              <a:rPr lang="en-US" altLang="zh-TW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.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信心與事奉的關係</a:t>
            </a:r>
            <a:endParaRPr lang="en-US" altLang="zh-TW" sz="36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  <a:p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二</a:t>
            </a:r>
            <a:r>
              <a:rPr lang="en-US" altLang="zh-TW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.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信徒與基督的關係</a:t>
            </a:r>
            <a:endParaRPr lang="en-US" altLang="zh-TW" sz="36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  <a:p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三</a:t>
            </a:r>
            <a:r>
              <a:rPr lang="en-US" altLang="zh-TW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.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應該有的服事心態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5003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307</TotalTime>
  <Words>539</Words>
  <Application>Microsoft Office PowerPoint</Application>
  <PresentationFormat>On-screen Show (4:3)</PresentationFormat>
  <Paragraphs>49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華康榜書體 Std W8</vt:lpstr>
      <vt:lpstr>華康黑體 Std W7</vt:lpstr>
      <vt:lpstr>Wingdings</vt:lpstr>
      <vt:lpstr>華康黑體 Std W9</vt:lpstr>
      <vt:lpstr>華康龍門石碑 Std W9</vt:lpstr>
      <vt:lpstr>華康POP1體 Std W9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Balex</dc:creator>
  <cp:lastModifiedBy>Administrator</cp:lastModifiedBy>
  <cp:revision>40</cp:revision>
  <dcterms:created xsi:type="dcterms:W3CDTF">2016-12-29T18:12:43Z</dcterms:created>
  <dcterms:modified xsi:type="dcterms:W3CDTF">2017-04-08T19:24:50Z</dcterms:modified>
</cp:coreProperties>
</file>