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sldIdLst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26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4" d="100"/>
          <a:sy n="44" d="100"/>
        </p:scale>
        <p:origin x="-2184" y="-16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8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1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9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51DD-4549-457B-A712-F5CE967B2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CAC8-88FB-4385-8604-3F75EA8B8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14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51DD-4549-457B-A712-F5CE967B2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CAC8-88FB-4385-8604-3F75EA8B8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14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51DD-4549-457B-A712-F5CE967B2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CAC8-88FB-4385-8604-3F75EA8B8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57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51DD-4549-457B-A712-F5CE967B2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CAC8-88FB-4385-8604-3F75EA8B8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05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51DD-4549-457B-A712-F5CE967B2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CAC8-88FB-4385-8604-3F75EA8B8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01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51DD-4549-457B-A712-F5CE967B2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CAC8-88FB-4385-8604-3F75EA8B8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44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51DD-4549-457B-A712-F5CE967B2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CAC8-88FB-4385-8604-3F75EA8B8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55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51DD-4549-457B-A712-F5CE967B2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CAC8-88FB-4385-8604-3F75EA8B8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6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84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51DD-4549-457B-A712-F5CE967B2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CAC8-88FB-4385-8604-3F75EA8B8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51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51DD-4549-457B-A712-F5CE967B2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CAC8-88FB-4385-8604-3F75EA8B8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6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51DD-4549-457B-A712-F5CE967B2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CAC8-88FB-4385-8604-3F75EA8B8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7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9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9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5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69B99-1108-455D-B3B6-AA29F1CC0F27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5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E51DD-4549-457B-A712-F5CE967B2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8CAC8-88FB-4385-8604-3F75EA8B8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1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eg"/><Relationship Id="rId3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id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2857"/>
            <a:ext cx="9144000" cy="52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midlif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89"/>
          <a:stretch/>
        </p:blipFill>
        <p:spPr bwMode="auto">
          <a:xfrm>
            <a:off x="0" y="0"/>
            <a:ext cx="9144000" cy="402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6368" y="24583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主日信息</a:t>
            </a:r>
            <a:endParaRPr 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2197" y="177123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4/23/2017</a:t>
            </a:r>
            <a:endParaRPr 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3840" y="1907720"/>
            <a:ext cx="34163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200" dirty="0" smtClean="0">
                <a:solidFill>
                  <a:prstClr val="white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『</a:t>
            </a:r>
            <a:r>
              <a:rPr lang="zh-TW" altLang="en-US" sz="4200" dirty="0" smtClean="0">
                <a:solidFill>
                  <a:prstClr val="white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人生中場</a:t>
            </a:r>
            <a:r>
              <a:rPr lang="en-US" altLang="zh-TW" sz="4200" dirty="0" smtClean="0">
                <a:solidFill>
                  <a:prstClr val="white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』</a:t>
            </a:r>
            <a:endParaRPr lang="en-US" sz="4200" dirty="0">
              <a:solidFill>
                <a:prstClr val="white"/>
              </a:solidFill>
              <a:effectLst>
                <a:glow rad="101600">
                  <a:srgbClr val="C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0796" y="2676177"/>
            <a:ext cx="4168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prstClr val="white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 smtClean="0">
                <a:solidFill>
                  <a:prstClr val="white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約書亞記 </a:t>
            </a:r>
            <a:r>
              <a:rPr lang="en-US" altLang="zh-TW" sz="3200" dirty="0" smtClean="0">
                <a:solidFill>
                  <a:prstClr val="white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14</a:t>
            </a:r>
            <a:r>
              <a:rPr lang="zh-TW" altLang="en-US" sz="3200" dirty="0" smtClean="0">
                <a:solidFill>
                  <a:prstClr val="white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：</a:t>
            </a:r>
            <a:r>
              <a:rPr lang="en-US" altLang="zh-TW" sz="3200" dirty="0" smtClean="0">
                <a:solidFill>
                  <a:prstClr val="white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6 -15)</a:t>
            </a:r>
            <a:endParaRPr lang="en-US" sz="3200" dirty="0">
              <a:solidFill>
                <a:prstClr val="white"/>
              </a:solidFill>
              <a:effectLst>
                <a:glow rad="101600">
                  <a:srgbClr val="C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2718" y="4370855"/>
            <a:ext cx="25442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prstClr val="white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薛忠勇 </a:t>
            </a:r>
            <a:r>
              <a:rPr lang="zh-TW" altLang="en-US" sz="3000" dirty="0" smtClean="0">
                <a:solidFill>
                  <a:prstClr val="white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弟兄</a:t>
            </a:r>
            <a:r>
              <a:rPr lang="zh-TW" altLang="en-US" sz="3200" dirty="0" smtClean="0">
                <a:solidFill>
                  <a:prstClr val="white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endParaRPr lang="en-US" sz="3200" dirty="0">
              <a:solidFill>
                <a:prstClr val="white"/>
              </a:solidFill>
              <a:effectLst>
                <a:glow rad="101600">
                  <a:srgbClr val="C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1842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Image result for caleb of the bi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"/>
          <a:stretch/>
        </p:blipFill>
        <p:spPr bwMode="auto">
          <a:xfrm>
            <a:off x="0" y="1188720"/>
            <a:ext cx="9144000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620" y="1390323"/>
            <a:ext cx="3390672" cy="86177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TW" altLang="en-US" sz="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向迦勒學習</a:t>
            </a:r>
            <a:endParaRPr lang="en-US" sz="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" y="2252097"/>
            <a:ext cx="5314275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4472C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活出精彩的人生下半場</a:t>
            </a:r>
            <a:endParaRPr lang="en-US" sz="4000" dirty="0">
              <a:solidFill>
                <a:srgbClr val="4472C4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368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id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2857"/>
            <a:ext cx="9144000" cy="52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midlif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89"/>
          <a:stretch/>
        </p:blipFill>
        <p:spPr bwMode="auto">
          <a:xfrm>
            <a:off x="0" y="0"/>
            <a:ext cx="9144000" cy="402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" y="137161"/>
            <a:ext cx="3552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一</a:t>
            </a:r>
            <a:r>
              <a:rPr lang="en-US" altLang="zh-TW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 </a:t>
            </a:r>
            <a:r>
              <a:rPr lang="zh-TW" altLang="en-US" sz="4000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專心跟從主</a:t>
            </a:r>
            <a:endParaRPr lang="en-US" sz="40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0352" y="163313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(8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9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14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7466" y="887321"/>
            <a:ext cx="6114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迦勒 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全心 </a:t>
            </a:r>
            <a:r>
              <a:rPr lang="en-US" altLang="zh-TW" sz="36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whole-heartedly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endParaRPr 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10" name="Picture 2" descr="Image result for caleb of the bi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732368"/>
            <a:ext cx="5628005" cy="4495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29523" y="1724299"/>
            <a:ext cx="3913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民 </a:t>
            </a:r>
            <a:r>
              <a:rPr lang="en-US" altLang="zh-TW" sz="3600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32:12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、申</a:t>
            </a:r>
            <a:r>
              <a:rPr lang="en-US" altLang="zh-TW" sz="3600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1:36</a:t>
            </a:r>
            <a:endParaRPr lang="en-US" sz="3600" dirty="0"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5122" name="Picture 2" descr="Image result for caleb of the bi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042" y="1671096"/>
            <a:ext cx="6630728" cy="4973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042" y="1611329"/>
            <a:ext cx="6630728" cy="513201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27003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id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2857"/>
            <a:ext cx="9144000" cy="52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midlif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89"/>
          <a:stretch/>
        </p:blipFill>
        <p:spPr bwMode="auto">
          <a:xfrm>
            <a:off x="0" y="0"/>
            <a:ext cx="9144000" cy="402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" y="137161"/>
            <a:ext cx="3552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二</a:t>
            </a:r>
            <a:r>
              <a:rPr lang="en-US" altLang="zh-TW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 </a:t>
            </a:r>
            <a:r>
              <a:rPr lang="zh-TW" altLang="en-US" sz="4000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無退休心態</a:t>
            </a:r>
            <a:endParaRPr lang="en-US" sz="40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355" y="982208"/>
            <a:ext cx="803296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我還是強壯，像摩西打發我去的那天一樣</a:t>
            </a:r>
            <a:endParaRPr lang="en-US" altLang="zh-TW" sz="34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無論是爭戰，是出入，我的力量那時如何</a:t>
            </a:r>
            <a:endParaRPr lang="en-US" altLang="zh-TW" sz="34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現在還是如何 </a:t>
            </a:r>
            <a:r>
              <a:rPr lang="en-US" altLang="zh-TW" sz="3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(11</a:t>
            </a:r>
            <a:r>
              <a:rPr lang="zh-TW" altLang="en-US" sz="3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6146" name="Picture 2" descr="Image result for retirem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2" b="4812"/>
          <a:stretch/>
        </p:blipFill>
        <p:spPr bwMode="auto">
          <a:xfrm>
            <a:off x="5621311" y="2799564"/>
            <a:ext cx="2927818" cy="3400014"/>
          </a:xfrm>
          <a:prstGeom prst="flowChartInputOutpu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33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age result for retir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0" y="353881"/>
            <a:ext cx="4308522" cy="229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retire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762">
            <a:off x="4459378" y="2377895"/>
            <a:ext cx="5064002" cy="506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age result for retirement wish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0" y="2970517"/>
            <a:ext cx="4308522" cy="235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Image result for retirement wish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83" b="8444"/>
          <a:stretch/>
        </p:blipFill>
        <p:spPr bwMode="auto">
          <a:xfrm>
            <a:off x="5465912" y="105782"/>
            <a:ext cx="2603668" cy="27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60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悲惨世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" y="329438"/>
            <a:ext cx="2656205" cy="2390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9794" y="1042215"/>
            <a:ext cx="615553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悲慘世界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364" y="2720023"/>
            <a:ext cx="2319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雨果 </a:t>
            </a:r>
            <a:r>
              <a:rPr lang="en-US" altLang="zh-TW" sz="3000" dirty="0" smtClean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–62</a:t>
            </a:r>
            <a:r>
              <a:rPr lang="zh-TW" altLang="en-US" sz="3000" dirty="0" smtClean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歲</a:t>
            </a:r>
            <a:endParaRPr lang="en-US" sz="3000" dirty="0">
              <a:solidFill>
                <a:prstClr val="black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12292" name="Picture 4" descr="Image result for webster dictionar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" r="11497"/>
          <a:stretch/>
        </p:blipFill>
        <p:spPr bwMode="auto">
          <a:xfrm>
            <a:off x="283527" y="3399909"/>
            <a:ext cx="2811780" cy="2634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624" y="6068973"/>
            <a:ext cx="2940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韋士特 </a:t>
            </a:r>
            <a:r>
              <a:rPr lang="en-US" altLang="zh-TW" sz="3000" dirty="0" smtClean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–70</a:t>
            </a:r>
            <a:r>
              <a:rPr lang="zh-TW" altLang="en-US" sz="3000" dirty="0" smtClean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歲</a:t>
            </a:r>
            <a:endParaRPr lang="en-US" sz="3000" dirty="0">
              <a:solidFill>
                <a:prstClr val="black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12294" name="Picture 6" descr="Image result for 海頓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329438"/>
            <a:ext cx="3867785" cy="2335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94354" y="477511"/>
            <a:ext cx="615553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神的創造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0275" y="2718074"/>
            <a:ext cx="21916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海頓</a:t>
            </a:r>
            <a:r>
              <a:rPr lang="en-US" altLang="zh-TW" sz="3000" dirty="0" smtClean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–67</a:t>
            </a:r>
            <a:r>
              <a:rPr lang="zh-TW" altLang="en-US" sz="3000" dirty="0" smtClean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歲</a:t>
            </a:r>
            <a:endParaRPr lang="en-US" sz="3000" dirty="0">
              <a:solidFill>
                <a:prstClr val="black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12298" name="Picture 10" descr="Image result for sistine chape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55"/>
          <a:stretch/>
        </p:blipFill>
        <p:spPr bwMode="auto">
          <a:xfrm>
            <a:off x="6242896" y="2952776"/>
            <a:ext cx="2538503" cy="3116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03463" y="6128445"/>
            <a:ext cx="34740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米開朗基羅</a:t>
            </a:r>
            <a:r>
              <a:rPr lang="en-US" altLang="zh-TW" sz="3000" dirty="0" smtClean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–90</a:t>
            </a:r>
            <a:r>
              <a:rPr lang="zh-TW" altLang="en-US" sz="3000" dirty="0" smtClean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歲</a:t>
            </a:r>
            <a:endParaRPr lang="en-US" sz="3000" dirty="0">
              <a:solidFill>
                <a:prstClr val="black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12300" name="Picture 12" descr="Image result for 蘇格拉底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383" y="3331544"/>
            <a:ext cx="21336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09721" y="6196565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蘇格拉底</a:t>
            </a:r>
            <a:endParaRPr lang="en-US" sz="3000" dirty="0">
              <a:solidFill>
                <a:prstClr val="black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64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9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mage result for volunte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80" y="310990"/>
            <a:ext cx="4424680" cy="257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590" y="2819400"/>
            <a:ext cx="8802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年輕不是一段特定的時間，那是一種</a:t>
            </a:r>
            <a:r>
              <a:rPr lang="zh-TW" altLang="en-US" sz="3200" dirty="0" smtClean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心理狀態</a:t>
            </a:r>
            <a:r>
              <a:rPr lang="zh-TW" altLang="en-US" sz="32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  <a:endParaRPr lang="en-US" altLang="zh-TW" sz="3200" dirty="0" smtClean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一種</a:t>
            </a:r>
            <a:r>
              <a:rPr lang="zh-TW" altLang="en-US" sz="3200" dirty="0" smtClean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意志力</a:t>
            </a:r>
            <a:r>
              <a:rPr lang="zh-TW" altLang="en-US" sz="32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的結果</a:t>
            </a:r>
            <a:r>
              <a:rPr lang="en-US" altLang="zh-TW" sz="32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 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寧可冒險而不愛安逸</a:t>
            </a:r>
            <a:r>
              <a:rPr lang="zh-TW" altLang="en-US" sz="32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endParaRPr lang="en-US" sz="3200" dirty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13320" name="Picture 8" descr="Image result for wrinkle the so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90" y="3965198"/>
            <a:ext cx="5990630" cy="268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70951" y="5474277"/>
            <a:ext cx="367280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歲月讓皮膚起皺紋</a:t>
            </a:r>
            <a:endParaRPr lang="en-US" altLang="zh-TW" sz="3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但放棄則折損靈魂</a:t>
            </a:r>
            <a:endParaRPr lang="en-US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1026" name="Picture 2" descr="Image result for sick asian old 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95" y="95687"/>
            <a:ext cx="4085570" cy="2723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34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id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2857"/>
            <a:ext cx="9144000" cy="52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midlif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89"/>
          <a:stretch/>
        </p:blipFill>
        <p:spPr bwMode="auto">
          <a:xfrm>
            <a:off x="0" y="0"/>
            <a:ext cx="9144000" cy="402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" y="137161"/>
            <a:ext cx="4065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三</a:t>
            </a:r>
            <a:r>
              <a:rPr lang="en-US" altLang="zh-TW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 </a:t>
            </a:r>
            <a:r>
              <a:rPr lang="zh-TW" altLang="en-US" sz="4000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不選容易擔子</a:t>
            </a:r>
            <a:endParaRPr lang="en-US" sz="40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756" y="833231"/>
            <a:ext cx="873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求你將耶和華那日應許我的這山地給我 </a:t>
            </a:r>
            <a:r>
              <a:rPr lang="en-US" altLang="zh-TW" sz="3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(12</a:t>
            </a:r>
            <a:r>
              <a:rPr lang="zh-TW" altLang="en-US" sz="3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2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756" y="1292450"/>
            <a:ext cx="444384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Give me this mountain</a:t>
            </a:r>
            <a:endParaRPr lang="en-US" sz="3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827" y="1871111"/>
            <a:ext cx="716093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那裡有亞納族人，並寬大堅固的城！</a:t>
            </a:r>
            <a:endParaRPr lang="en-US" sz="3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14338" name="Picture 2" descr="Image result for 希伯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49" y="2774198"/>
            <a:ext cx="4633601" cy="3911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numbers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-430609"/>
            <a:ext cx="5902325" cy="442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age result for numbers 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" b="3582"/>
          <a:stretch/>
        </p:blipFill>
        <p:spPr bwMode="auto">
          <a:xfrm>
            <a:off x="-4901150" y="5020112"/>
            <a:ext cx="4572000" cy="32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Related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8" t="10653" b="4346"/>
          <a:stretch/>
        </p:blipFill>
        <p:spPr bwMode="auto">
          <a:xfrm>
            <a:off x="493976" y="2596160"/>
            <a:ext cx="3172022" cy="4089196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58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caleb of the 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51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659" y="114300"/>
            <a:ext cx="7441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 smtClean="0">
                <a:solidFill>
                  <a:prstClr val="white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me this mountain!</a:t>
            </a:r>
            <a:endParaRPr lang="en-US" sz="6000" i="1" dirty="0">
              <a:solidFill>
                <a:prstClr val="white"/>
              </a:solidFill>
              <a:effectLst>
                <a:glow rad="139700">
                  <a:srgbClr val="FF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659" y="1005840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solidFill>
                  <a:srgbClr val="FFFF0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給我這塊山地</a:t>
            </a:r>
            <a:endParaRPr lang="en-US" sz="6000" dirty="0">
              <a:solidFill>
                <a:srgbClr val="FFFF00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659" y="2224772"/>
            <a:ext cx="672491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雖然我的肉體和心腸漸漸的衰退，</a:t>
            </a:r>
            <a:endParaRPr lang="en-US" altLang="zh-TW" sz="34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但神是我心裡的力量，</a:t>
            </a:r>
            <a:endParaRPr lang="en-US" altLang="zh-TW" sz="34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是我的福份，直到永遠。</a:t>
            </a:r>
            <a:endParaRPr lang="en-US" altLang="zh-TW" sz="34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詩篇 </a:t>
            </a:r>
            <a:r>
              <a:rPr lang="en-US" altLang="zh-TW" sz="3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73:26)</a:t>
            </a:r>
            <a:endParaRPr lang="en-US" sz="3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6" name="Picture 4" descr="Image result for caleb of the bi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382" y="3299273"/>
            <a:ext cx="3521012" cy="343073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aleb of the bi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918" y="3298096"/>
            <a:ext cx="4215318" cy="348237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21940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Image result for joshua 15:13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50" y="0"/>
            <a:ext cx="9217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Image result for joshua 15:13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035" y="160655"/>
            <a:ext cx="2857500" cy="326834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Image result for othni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" y="160655"/>
            <a:ext cx="2130425" cy="3527194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3940" y="2939379"/>
            <a:ext cx="152638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華康黑體 Std W12" panose="020B0C00000000000000" pitchFamily="34" charset="-120"/>
                <a:ea typeface="華康黑體 Std W12" panose="020B0C00000000000000" pitchFamily="34" charset="-120"/>
              </a:rPr>
              <a:t>俄陀聶</a:t>
            </a:r>
            <a:endParaRPr lang="en-US" sz="340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華康黑體 Std W12" panose="020B0C00000000000000" pitchFamily="34" charset="-120"/>
              <a:ea typeface="華康黑體 Std W12" panose="020B0C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399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8882" r="6766" b="9340"/>
          <a:stretch/>
        </p:blipFill>
        <p:spPr bwMode="auto">
          <a:xfrm>
            <a:off x="0" y="0"/>
            <a:ext cx="9144000" cy="68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1374045">
            <a:off x="662971" y="1486862"/>
            <a:ext cx="3879777" cy="75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462" name="Picture 6" descr="Image result for billy grah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9772">
            <a:off x="119581" y="1020539"/>
            <a:ext cx="3339657" cy="251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Image result for chuck templet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44"/>
          <a:stretch/>
        </p:blipFill>
        <p:spPr bwMode="auto">
          <a:xfrm>
            <a:off x="642385" y="3948782"/>
            <a:ext cx="2515313" cy="2680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1" t="6757" r="12705" b="35118"/>
          <a:stretch/>
        </p:blipFill>
        <p:spPr bwMode="auto">
          <a:xfrm>
            <a:off x="6286500" y="3424768"/>
            <a:ext cx="2651759" cy="304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47217" y="5907465"/>
            <a:ext cx="2345322" cy="584775"/>
          </a:xfrm>
          <a:prstGeom prst="rect">
            <a:avLst/>
          </a:prstGeom>
          <a:solidFill>
            <a:schemeClr val="tx1">
              <a:alpha val="2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sz="32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</a:t>
            </a:r>
            <a:r>
              <a:rPr lang="en-US" altLang="zh-TW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Clifford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64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midlif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" t="1255" r="2404" b="3121"/>
          <a:stretch/>
        </p:blipFill>
        <p:spPr bwMode="auto">
          <a:xfrm>
            <a:off x="145142" y="315686"/>
            <a:ext cx="3672115" cy="550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7257" y="252904"/>
            <a:ext cx="35958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人生七個階段：</a:t>
            </a:r>
            <a:endParaRPr lang="en-US" sz="3800" dirty="0">
              <a:solidFill>
                <a:prstClr val="black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7257" y="930012"/>
            <a:ext cx="138852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牛奶</a:t>
            </a:r>
            <a:endParaRPr lang="en-US" sz="34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7257" y="1544338"/>
            <a:ext cx="444063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牛奶、冰淇淋、糖果</a:t>
            </a:r>
            <a:endParaRPr lang="en-US" sz="34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7257" y="2159891"/>
            <a:ext cx="526618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3.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牛排、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pizza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、火腿 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+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雞蛋</a:t>
            </a:r>
            <a:endParaRPr lang="en-US" sz="34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7257" y="2774217"/>
            <a:ext cx="531267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五花肉、生魚片、象跋蚌</a:t>
            </a:r>
            <a:endParaRPr lang="en-US" sz="34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1327" y="3372854"/>
            <a:ext cx="487665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rgbClr val="ED7D31">
                    <a:lumMod val="75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5.</a:t>
            </a:r>
            <a:r>
              <a:rPr lang="zh-TW" altLang="en-US" sz="3400" dirty="0" smtClean="0">
                <a:solidFill>
                  <a:srgbClr val="ED7D31">
                    <a:lumMod val="75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蔬菜、水果、維他命丸</a:t>
            </a:r>
            <a:endParaRPr lang="en-US" sz="3400" dirty="0">
              <a:solidFill>
                <a:srgbClr val="ED7D31">
                  <a:lumMod val="75000"/>
                </a:srgb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1327" y="3970264"/>
            <a:ext cx="313258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rgbClr val="ED7D31">
                    <a:lumMod val="75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6.</a:t>
            </a:r>
            <a:r>
              <a:rPr lang="zh-TW" altLang="en-US" sz="3400" dirty="0" smtClean="0">
                <a:solidFill>
                  <a:srgbClr val="ED7D31">
                    <a:lumMod val="75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牛奶、蘇打餅</a:t>
            </a:r>
            <a:endParaRPr lang="en-US" sz="3400" dirty="0">
              <a:solidFill>
                <a:srgbClr val="ED7D31">
                  <a:lumMod val="75000"/>
                </a:srgb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5841" y="4550758"/>
            <a:ext cx="138852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rgbClr val="ED7D31">
                    <a:lumMod val="75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7.</a:t>
            </a:r>
            <a:r>
              <a:rPr lang="zh-TW" altLang="en-US" sz="3400" dirty="0" smtClean="0">
                <a:solidFill>
                  <a:srgbClr val="ED7D31">
                    <a:lumMod val="75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牛</a:t>
            </a:r>
            <a:r>
              <a:rPr lang="zh-TW" altLang="en-US" sz="3400" dirty="0">
                <a:solidFill>
                  <a:srgbClr val="ED7D31">
                    <a:lumMod val="75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奶</a:t>
            </a:r>
            <a:endParaRPr lang="en-US" sz="3400" dirty="0">
              <a:solidFill>
                <a:srgbClr val="ED7D31">
                  <a:lumMod val="75000"/>
                </a:srgb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3902298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id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2857"/>
            <a:ext cx="9144000" cy="52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midlif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89"/>
          <a:stretch/>
        </p:blipFill>
        <p:spPr bwMode="auto">
          <a:xfrm>
            <a:off x="0" y="-1"/>
            <a:ext cx="9144000" cy="402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40" y="754381"/>
            <a:ext cx="2865243" cy="422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00075" y="628651"/>
          <a:ext cx="7943850" cy="4480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71925"/>
                <a:gridCol w="397192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上半場</a:t>
                      </a:r>
                      <a:endParaRPr lang="en-US" sz="3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下半場</a:t>
                      </a:r>
                      <a:endParaRPr lang="en-US" sz="3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做事</a:t>
                      </a:r>
                      <a:endParaRPr lang="en-US" sz="36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做人</a:t>
                      </a:r>
                      <a:endParaRPr lang="en-US" sz="36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成就</a:t>
                      </a:r>
                      <a:endParaRPr lang="en-US" sz="36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成熟、成長</a:t>
                      </a:r>
                      <a:endParaRPr lang="en-US" sz="36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積畜</a:t>
                      </a:r>
                      <a:endParaRPr lang="en-US" sz="36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施予</a:t>
                      </a:r>
                      <a:endParaRPr lang="en-US" sz="36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建立各種關係</a:t>
                      </a:r>
                      <a:endParaRPr lang="en-US" sz="36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寬恕自己與別人</a:t>
                      </a:r>
                      <a:endParaRPr lang="en-US" sz="36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關心別人怎樣看我</a:t>
                      </a:r>
                      <a:endParaRPr lang="en-US" sz="36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關心上帝怎樣看我</a:t>
                      </a:r>
                      <a:endParaRPr lang="en-US" sz="36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為別人</a:t>
                      </a:r>
                      <a:r>
                        <a:rPr lang="en-US" altLang="zh-TW" sz="36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/</a:t>
                      </a:r>
                      <a:r>
                        <a:rPr lang="zh-TW" altLang="en-US" sz="36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家庭而活</a:t>
                      </a:r>
                      <a:endParaRPr lang="en-US" sz="36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為上帝而活</a:t>
                      </a:r>
                      <a:endParaRPr lang="en-US" sz="36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6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Image result for crisis or opportu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2949575"/>
            <a:ext cx="6057900" cy="333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" y="168275"/>
            <a:ext cx="34671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8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personal quiet time with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5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124" y="77372"/>
            <a:ext cx="64459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我希望後世的人如何紀念我呢？</a:t>
            </a:r>
            <a:endParaRPr lang="en-US" sz="3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124" y="589221"/>
            <a:ext cx="778770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接下去的十年、二十年我想做什麼呢？</a:t>
            </a:r>
            <a:endParaRPr lang="en-US" altLang="zh-TW" sz="3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394" y="1142325"/>
            <a:ext cx="912942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我看重的是什麼？上帝給我的恩賜又是什麼？</a:t>
            </a:r>
            <a:endParaRPr lang="en-US" sz="3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394" y="1728349"/>
            <a:ext cx="912942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我是該換工作？換個環境？還是要繼續下去？</a:t>
            </a:r>
            <a:endParaRPr lang="en-US" sz="3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369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just do it n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33" y="0"/>
            <a:ext cx="6565692" cy="319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174" name="Picture 6" descr="Image result for caleb of the bi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904" y="3092393"/>
            <a:ext cx="5178192" cy="362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79851" y="3197324"/>
            <a:ext cx="323678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dirty="0" smtClean="0">
                <a:solidFill>
                  <a:srgbClr val="FFFF0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給我這塊山地！</a:t>
            </a:r>
            <a:endParaRPr lang="en-US" sz="3400" dirty="0">
              <a:solidFill>
                <a:srgbClr val="FFFF00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8184123"/>
      </p:ext>
    </p:extLst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wormitchurch.org.uk/clientimages/sampleheartligh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"/>
          <a:stretch/>
        </p:blipFill>
        <p:spPr bwMode="auto">
          <a:xfrm>
            <a:off x="0" y="0"/>
            <a:ext cx="9144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062335"/>
            <a:ext cx="9143999" cy="5168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800" dirty="0">
                <a:solidFill>
                  <a:schemeClr val="bg1"/>
                </a:solidFill>
                <a:effectLst>
                  <a:glow rad="1270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宗楷體 Std W7" pitchFamily="66" charset="-120"/>
                <a:ea typeface="華康宗楷體 Std W7" pitchFamily="66" charset="-120"/>
              </a:rPr>
              <a:t>在這僅存的年間，我要怎麼樣？</a:t>
            </a:r>
          </a:p>
          <a:p>
            <a:pPr algn="ctr"/>
            <a:r>
              <a:rPr lang="zh-TW" altLang="en-US" sz="3800" dirty="0">
                <a:solidFill>
                  <a:schemeClr val="bg1"/>
                </a:solidFill>
                <a:effectLst>
                  <a:glow rad="1270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宗楷體 Std W7" pitchFamily="66" charset="-120"/>
                <a:ea typeface="華康宗楷體 Std W7" pitchFamily="66" charset="-120"/>
              </a:rPr>
              <a:t>我是警醒，還是沉睡，</a:t>
            </a:r>
            <a:endParaRPr lang="en-US" altLang="zh-TW" sz="3800" dirty="0">
              <a:solidFill>
                <a:schemeClr val="bg1"/>
              </a:solidFill>
              <a:effectLst>
                <a:glow rad="127000">
                  <a:srgbClr val="C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宗楷體 Std W7" pitchFamily="66" charset="-120"/>
              <a:ea typeface="華康宗楷體 Std W7" pitchFamily="66" charset="-120"/>
            </a:endParaRPr>
          </a:p>
          <a:p>
            <a:pPr algn="ctr"/>
            <a:r>
              <a:rPr lang="zh-TW" altLang="en-US" sz="3800" dirty="0">
                <a:solidFill>
                  <a:schemeClr val="bg1"/>
                </a:solidFill>
                <a:effectLst>
                  <a:glow rad="1270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宗楷體 Std W7" pitchFamily="66" charset="-120"/>
                <a:ea typeface="華康宗楷體 Std W7" pitchFamily="66" charset="-120"/>
              </a:rPr>
              <a:t>還是飄泊沒有定向？</a:t>
            </a:r>
          </a:p>
          <a:p>
            <a:pPr algn="ctr"/>
            <a:r>
              <a:rPr lang="zh-TW" altLang="en-US" sz="3800" dirty="0">
                <a:solidFill>
                  <a:schemeClr val="bg1"/>
                </a:solidFill>
                <a:effectLst>
                  <a:glow rad="1270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宗楷體 Std W7" pitchFamily="66" charset="-120"/>
                <a:ea typeface="華康宗楷體 Std W7" pitchFamily="66" charset="-120"/>
              </a:rPr>
              <a:t>我是站在世界，還是在主的身旁？</a:t>
            </a:r>
          </a:p>
          <a:p>
            <a:pPr algn="ctr"/>
            <a:r>
              <a:rPr lang="zh-TW" altLang="en-US" sz="3800" dirty="0">
                <a:solidFill>
                  <a:schemeClr val="bg1"/>
                </a:solidFill>
                <a:effectLst>
                  <a:glow rad="1270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宗楷體 Std W7" pitchFamily="66" charset="-120"/>
                <a:ea typeface="華康宗楷體 Std W7" pitchFamily="66" charset="-120"/>
              </a:rPr>
              <a:t>我是忠心愛主，還是虛度時光？</a:t>
            </a:r>
          </a:p>
          <a:p>
            <a:pPr algn="ctr">
              <a:lnSpc>
                <a:spcPts val="100"/>
              </a:lnSpc>
            </a:pPr>
            <a:r>
              <a:rPr lang="zh-TW" altLang="en-US" sz="3800" dirty="0">
                <a:solidFill>
                  <a:schemeClr val="bg1"/>
                </a:solidFill>
                <a:effectLst>
                  <a:glow rad="1270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宗楷體 Std W7" pitchFamily="66" charset="-120"/>
                <a:ea typeface="華康宗楷體 Std W7" pitchFamily="66" charset="-120"/>
              </a:rPr>
              <a:t> </a:t>
            </a:r>
          </a:p>
          <a:p>
            <a:pPr algn="ctr"/>
            <a:r>
              <a:rPr lang="zh-TW" altLang="en-US" sz="3800" dirty="0">
                <a:solidFill>
                  <a:schemeClr val="bg1"/>
                </a:solidFill>
                <a:effectLst>
                  <a:glow rad="1270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宗楷體 Std W7" pitchFamily="66" charset="-120"/>
                <a:ea typeface="華康宗楷體 Std W7" pitchFamily="66" charset="-120"/>
              </a:rPr>
              <a:t>主啊，求祢賜給我們智慧和膽量，</a:t>
            </a:r>
          </a:p>
          <a:p>
            <a:pPr algn="ctr"/>
            <a:r>
              <a:rPr lang="zh-TW" altLang="en-US" sz="3800" dirty="0">
                <a:solidFill>
                  <a:schemeClr val="bg1"/>
                </a:solidFill>
                <a:effectLst>
                  <a:glow rad="1270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宗楷體 Std W7" pitchFamily="66" charset="-120"/>
                <a:ea typeface="華康宗楷體 Std W7" pitchFamily="66" charset="-120"/>
              </a:rPr>
              <a:t>使我們緊隨祢的腳蹤，打那美好的仗。</a:t>
            </a:r>
          </a:p>
          <a:p>
            <a:pPr algn="ctr"/>
            <a:endParaRPr lang="zh-TW" altLang="en-US" sz="315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zh-TW" altLang="en-US" sz="315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3735" y="177224"/>
            <a:ext cx="396775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宗楷體 Std W7" pitchFamily="66" charset="-120"/>
                <a:ea typeface="華康宗楷體 Std W7" pitchFamily="66" charset="-120"/>
                <a:sym typeface="Wingdings"/>
              </a:rPr>
              <a:t></a:t>
            </a:r>
            <a:r>
              <a:rPr lang="zh-TW" altLang="en-US" sz="3400" dirty="0">
                <a:solidFill>
                  <a:schemeClr val="bg1"/>
                </a:solidFill>
                <a:effectLst>
                  <a:glow rad="1270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宗楷體 Std W7" pitchFamily="66" charset="-120"/>
                <a:ea typeface="華康宗楷體 Std W7" pitchFamily="66" charset="-120"/>
              </a:rPr>
              <a:t>在這僅存的年間</a:t>
            </a:r>
            <a:r>
              <a:rPr lang="zh-TW" altLang="en-US" sz="32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宗楷體 Std W7" pitchFamily="66" charset="-120"/>
                <a:ea typeface="華康宗楷體 Std W7" pitchFamily="66" charset="-120"/>
                <a:sym typeface="Wingdings"/>
              </a:rPr>
              <a:t></a:t>
            </a:r>
            <a:endParaRPr lang="en-US" sz="32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宗楷體 Std W7" pitchFamily="66" charset="-120"/>
              <a:ea typeface="華康宗楷體 Std W7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084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old cou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94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ages-na.ssl-images-amazon.com/images/I/51U54ll8tuL._SX325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18" y="1723571"/>
            <a:ext cx="3114675" cy="475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Jim Con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7705">
            <a:off x="329971" y="224118"/>
            <a:ext cx="1992315" cy="226327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6" y="302860"/>
            <a:ext cx="2953009" cy="4328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bob buford halfti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5388">
            <a:off x="5958421" y="4226594"/>
            <a:ext cx="2286000" cy="228600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9791" y="523603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男人中年危機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6257" y="361640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人生下半場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626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" y="216230"/>
            <a:ext cx="3414940" cy="2561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midlife cri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291">
            <a:off x="4935864" y="395802"/>
            <a:ext cx="3850317" cy="2887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" y="2967735"/>
            <a:ext cx="2952777" cy="2008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221" y="4296058"/>
            <a:ext cx="4242254" cy="2389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43" y="5166360"/>
            <a:ext cx="3589668" cy="1569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midlife crisis ma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48"/>
          <a:stretch/>
        </p:blipFill>
        <p:spPr bwMode="auto">
          <a:xfrm>
            <a:off x="3495906" y="2137046"/>
            <a:ext cx="1936289" cy="2839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2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midlife cri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4" y="275772"/>
            <a:ext cx="5338302" cy="355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56" y="4140200"/>
            <a:ext cx="3086644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02" y="3141776"/>
            <a:ext cx="4527712" cy="361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96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id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7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Image result for mid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58" y="2809082"/>
            <a:ext cx="4760247" cy="215081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midlife cri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65" y="3533552"/>
            <a:ext cx="3506534" cy="301812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1777063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midlife cri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30" y="2701591"/>
            <a:ext cx="5142139" cy="3856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midlife crisis 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12" y="189168"/>
            <a:ext cx="5375795" cy="3580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24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age result for game half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e result for game half 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941" y="512921"/>
            <a:ext cx="5832158" cy="5832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1303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1904</TotalTime>
  <Words>351</Words>
  <Application>Microsoft Macintosh PowerPoint</Application>
  <PresentationFormat>On-screen Show (4:3)</PresentationFormat>
  <Paragraphs>76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Wingdings 2</vt:lpstr>
      <vt:lpstr>Sprint SF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Elan Chen</cp:lastModifiedBy>
  <cp:revision>64</cp:revision>
  <dcterms:created xsi:type="dcterms:W3CDTF">2016-12-29T18:12:43Z</dcterms:created>
  <dcterms:modified xsi:type="dcterms:W3CDTF">2017-04-24T15:37:39Z</dcterms:modified>
</cp:coreProperties>
</file>