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34" r:id="rId2"/>
    <p:sldId id="335" r:id="rId3"/>
    <p:sldId id="359" r:id="rId4"/>
    <p:sldId id="336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48" r:id="rId17"/>
    <p:sldId id="349" r:id="rId18"/>
    <p:sldId id="360" r:id="rId19"/>
    <p:sldId id="350" r:id="rId20"/>
    <p:sldId id="351" r:id="rId21"/>
    <p:sldId id="352" r:id="rId22"/>
    <p:sldId id="353" r:id="rId23"/>
    <p:sldId id="354" r:id="rId24"/>
    <p:sldId id="355" r:id="rId25"/>
    <p:sldId id="358" r:id="rId26"/>
    <p:sldId id="35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16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AA38A-0022-41B2-B86C-3F39BFDDD230}" type="datetimeFigureOut">
              <a:rPr lang="en-US" smtClean="0"/>
              <a:t>7/3/17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3ACE-7E24-4954-A651-1290B89E4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74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81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18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99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8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9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7/3/17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09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7/3/17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1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7/3/17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9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7/3/17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1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7/3/17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52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7/3/17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69B99-1108-455D-B3B6-AA29F1CC0F27}" type="datetimeFigureOut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5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all tr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8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57899" y="5079027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主日信息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9838" y="5588198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7/2/2017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0181" y="2286000"/>
            <a:ext cx="3749040" cy="733534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altLang="zh-TW" sz="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 Std W9" panose="03000900000000000000" pitchFamily="66" charset="-120"/>
                <a:ea typeface="華康勘亭流 Std W9" panose="03000900000000000000" pitchFamily="66" charset="-120"/>
              </a:rPr>
              <a:t>『</a:t>
            </a:r>
            <a:r>
              <a:rPr lang="zh-TW" altLang="en-US" sz="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 Std W9" panose="03000900000000000000" pitchFamily="66" charset="-120"/>
                <a:ea typeface="華康勘亭流 Std W9" panose="03000900000000000000" pitchFamily="66" charset="-120"/>
              </a:rPr>
              <a:t>滿有身量</a:t>
            </a:r>
            <a:r>
              <a:rPr lang="en-US" altLang="zh-TW" sz="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 Std W9" panose="03000900000000000000" pitchFamily="66" charset="-120"/>
                <a:ea typeface="華康勘亭流 Std W9" panose="03000900000000000000" pitchFamily="66" charset="-120"/>
              </a:rPr>
              <a:t>』</a:t>
            </a:r>
            <a:endParaRPr lang="en-US" sz="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勘亭流 Std W9" panose="03000900000000000000" pitchFamily="66" charset="-120"/>
              <a:ea typeface="華康勘亭流 Std W9" panose="030009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0182" y="3019534"/>
            <a:ext cx="3749040" cy="60529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altLang="zh-TW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弗 </a:t>
            </a:r>
            <a:r>
              <a:rPr lang="en-US" altLang="zh-TW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4:11-16)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66459" y="6165949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薛忠勇 </a:t>
            </a:r>
            <a:r>
              <a:rPr lang="zh-TW" altLang="en-US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弟兄</a:t>
            </a:r>
            <a:endParaRPr lang="en-US" sz="3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5251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860" y="0"/>
            <a:ext cx="916686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 descr="Image result for tall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8096">
            <a:off x="6254015" y="4499476"/>
            <a:ext cx="2903220" cy="251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478" y="182880"/>
            <a:ext cx="338426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8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u="sng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成長的方法</a:t>
            </a:r>
            <a:endParaRPr lang="en-US" sz="3800" u="sng" dirty="0">
              <a:solidFill>
                <a:srgbClr val="4472C4">
                  <a:lumMod val="75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0686" y="182880"/>
            <a:ext cx="21339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接受裝備</a:t>
            </a:r>
            <a:endParaRPr lang="en-US" sz="3800" dirty="0">
              <a:solidFill>
                <a:prstClr val="black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875314" y="304800"/>
            <a:ext cx="685256" cy="44994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4563" y="961588"/>
            <a:ext cx="492474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「成全」</a:t>
            </a:r>
            <a:r>
              <a:rPr lang="en-US" altLang="zh-TW" sz="3800" i="1" dirty="0" smtClean="0">
                <a:solidFill>
                  <a:prstClr val="black"/>
                </a:solidFill>
                <a:ea typeface="華康雅藝體 Std W6" panose="040B0600000000000000" pitchFamily="82" charset="-120"/>
              </a:rPr>
              <a:t>equip </a:t>
            </a:r>
            <a:r>
              <a:rPr lang="en-US" altLang="zh-TW" sz="3800" dirty="0" smtClean="0">
                <a:solidFill>
                  <a:prstClr val="black"/>
                </a:solidFill>
                <a:ea typeface="華康雅藝體 Std W6" panose="040B0600000000000000" pitchFamily="82" charset="-120"/>
              </a:rPr>
              <a:t>= </a:t>
            </a:r>
            <a:r>
              <a:rPr lang="zh-TW" altLang="en-US" sz="3800" dirty="0" smtClean="0">
                <a:solidFill>
                  <a:srgbClr val="002060"/>
                </a:solidFill>
                <a:ea typeface="華康雅藝體 Std W6" panose="040B0600000000000000" pitchFamily="82" charset="-120"/>
              </a:rPr>
              <a:t>裝備 </a:t>
            </a:r>
            <a:endParaRPr lang="en-US" sz="3800" dirty="0">
              <a:solidFill>
                <a:srgbClr val="002060"/>
              </a:solidFill>
              <a:ea typeface="華康雅藝體 Std W6" panose="040B0600000000000000" pitchFamily="82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1074" y="1631472"/>
            <a:ext cx="4201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prstClr val="black"/>
                </a:solidFill>
                <a:ea typeface="華康雅藝體 Std W6" panose="040B0600000000000000" pitchFamily="82" charset="-120"/>
              </a:rPr>
              <a:t>(</a:t>
            </a:r>
            <a:r>
              <a:rPr lang="zh-TW" altLang="en-US" sz="3200" dirty="0" smtClean="0">
                <a:solidFill>
                  <a:prstClr val="black"/>
                </a:solidFill>
                <a:ea typeface="華康雅藝體 Std W6" panose="040B0600000000000000" pitchFamily="82" charset="-120"/>
              </a:rPr>
              <a:t>原文 </a:t>
            </a:r>
            <a:r>
              <a:rPr lang="en-US" altLang="zh-TW" sz="3200" dirty="0" smtClean="0">
                <a:solidFill>
                  <a:prstClr val="black"/>
                </a:solidFill>
                <a:ea typeface="華康雅藝體 Std W6" panose="040B0600000000000000" pitchFamily="82" charset="-120"/>
              </a:rPr>
              <a:t>= </a:t>
            </a:r>
            <a:r>
              <a:rPr lang="zh-TW" altLang="en-US" sz="3200" dirty="0" smtClean="0">
                <a:solidFill>
                  <a:srgbClr val="002060"/>
                </a:solidFill>
                <a:ea typeface="華康雅藝體 Std W6" panose="040B0600000000000000" pitchFamily="82" charset="-120"/>
              </a:rPr>
              <a:t>重新排列整齊</a:t>
            </a:r>
            <a:r>
              <a:rPr lang="en-US" altLang="zh-TW" sz="3200" dirty="0" smtClean="0">
                <a:solidFill>
                  <a:srgbClr val="002060"/>
                </a:solidFill>
                <a:ea typeface="華康雅藝體 Std W6" panose="040B0600000000000000" pitchFamily="82" charset="-120"/>
              </a:rPr>
              <a:t>)</a:t>
            </a:r>
            <a:r>
              <a:rPr lang="zh-TW" altLang="en-US" sz="3200" dirty="0" smtClean="0">
                <a:solidFill>
                  <a:srgbClr val="002060"/>
                </a:solidFill>
                <a:ea typeface="華康雅藝體 Std W6" panose="040B0600000000000000" pitchFamily="82" charset="-120"/>
              </a:rPr>
              <a:t> </a:t>
            </a:r>
            <a:endParaRPr lang="en-US" sz="3200" dirty="0">
              <a:solidFill>
                <a:srgbClr val="002060"/>
              </a:solidFill>
              <a:ea typeface="華康雅藝體 Std W6" panose="040B0600000000000000" pitchFamily="82" charset="-120"/>
            </a:endParaRPr>
          </a:p>
        </p:txBody>
      </p:sp>
      <p:pic>
        <p:nvPicPr>
          <p:cNvPr id="2050" name="Picture 2" descr="Image result for organization ch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4"/>
          <a:stretch/>
        </p:blipFill>
        <p:spPr bwMode="auto">
          <a:xfrm>
            <a:off x="724563" y="2216247"/>
            <a:ext cx="7736782" cy="447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42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morning devo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367" y="914584"/>
            <a:ext cx="3325500" cy="221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morning devo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5" b="13284"/>
          <a:stretch/>
        </p:blipFill>
        <p:spPr bwMode="auto">
          <a:xfrm>
            <a:off x="1144049" y="3284976"/>
            <a:ext cx="3036405" cy="31315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adult sunday sch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8" y="257749"/>
            <a:ext cx="4047653" cy="2873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preach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4" r="4051"/>
          <a:stretch/>
        </p:blipFill>
        <p:spPr bwMode="auto">
          <a:xfrm>
            <a:off x="4509861" y="3327514"/>
            <a:ext cx="4136571" cy="3089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buff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841"/>
            <a:ext cx="9114968" cy="4557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459391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adrenal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7"/>
          <a:stretch/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adrena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459" y="212729"/>
            <a:ext cx="3349624" cy="251221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vitami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314" y="0"/>
            <a:ext cx="2903764" cy="293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28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rins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854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Image result for bi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tourist clipart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0" y="139472"/>
            <a:ext cx="4914900" cy="3376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adventurer clipart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454" y="3130432"/>
            <a:ext cx="3999059" cy="3440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3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88192"/>
            <a:ext cx="9144000" cy="516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9989" y="2602593"/>
            <a:ext cx="523875" cy="2762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 rot="242099">
            <a:off x="2151515" y="304800"/>
            <a:ext cx="1161143" cy="11176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000" dirty="0">
                <a:solidFill>
                  <a:srgbClr val="C00000"/>
                </a:solidFill>
                <a:latin typeface="華康新綜藝體 Std W5" panose="040B0500000000000000" pitchFamily="82" charset="-120"/>
                <a:ea typeface="華康新綜藝體 Std W5" panose="040B0500000000000000" pitchFamily="82" charset="-120"/>
              </a:rPr>
              <a:t>事</a:t>
            </a:r>
            <a:endParaRPr lang="en-US" sz="5000" dirty="0">
              <a:solidFill>
                <a:srgbClr val="C00000"/>
              </a:solidFill>
              <a:latin typeface="華康新綜藝體 Std W5" panose="040B0500000000000000" pitchFamily="82" charset="-120"/>
              <a:ea typeface="華康新綜藝體 Std W5" panose="040B0500000000000000" pitchFamily="82" charset="-120"/>
            </a:endParaRPr>
          </a:p>
        </p:txBody>
      </p:sp>
      <p:sp>
        <p:nvSpPr>
          <p:cNvPr id="6" name="Oval 5"/>
          <p:cNvSpPr/>
          <p:nvPr/>
        </p:nvSpPr>
        <p:spPr>
          <a:xfrm rot="21262081">
            <a:off x="3566657" y="343353"/>
            <a:ext cx="1161143" cy="11176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000" dirty="0" smtClean="0">
                <a:solidFill>
                  <a:srgbClr val="C00000"/>
                </a:solidFill>
                <a:latin typeface="華康新綜藝體 Std W5" panose="040B0500000000000000" pitchFamily="82" charset="-120"/>
                <a:ea typeface="華康新綜藝體 Std W5" panose="040B0500000000000000" pitchFamily="82" charset="-120"/>
              </a:rPr>
              <a:t>工</a:t>
            </a:r>
            <a:endParaRPr lang="en-US" sz="5000" dirty="0">
              <a:solidFill>
                <a:srgbClr val="C00000"/>
              </a:solidFill>
              <a:latin typeface="華康新綜藝體 Std W5" panose="040B0500000000000000" pitchFamily="82" charset="-120"/>
              <a:ea typeface="華康新綜藝體 Std W5" panose="040B0500000000000000" pitchFamily="82" charset="-12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018650" y="190644"/>
            <a:ext cx="1161143" cy="11176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000" dirty="0" smtClean="0">
                <a:solidFill>
                  <a:srgbClr val="C00000"/>
                </a:solidFill>
                <a:latin typeface="華康新綜藝體 Std W5" panose="040B0500000000000000" pitchFamily="82" charset="-120"/>
                <a:ea typeface="華康新綜藝體 Std W5" panose="040B0500000000000000" pitchFamily="82" charset="-120"/>
              </a:rPr>
              <a:t>訓</a:t>
            </a:r>
            <a:endParaRPr lang="en-US" sz="5000" dirty="0">
              <a:solidFill>
                <a:srgbClr val="C00000"/>
              </a:solidFill>
              <a:latin typeface="華康新綜藝體 Std W5" panose="040B0500000000000000" pitchFamily="82" charset="-120"/>
              <a:ea typeface="華康新綜藝體 Std W5" panose="040B0500000000000000" pitchFamily="82" charset="-12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447948" y="484112"/>
            <a:ext cx="1161143" cy="11176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000" dirty="0" smtClean="0">
                <a:solidFill>
                  <a:srgbClr val="C00000"/>
                </a:solidFill>
                <a:latin typeface="華康新綜藝體 Std W5" panose="040B0500000000000000" pitchFamily="82" charset="-120"/>
                <a:ea typeface="華康新綜藝體 Std W5" panose="040B0500000000000000" pitchFamily="82" charset="-120"/>
              </a:rPr>
              <a:t>練</a:t>
            </a:r>
            <a:endParaRPr lang="en-US" sz="5000" dirty="0">
              <a:solidFill>
                <a:srgbClr val="C00000"/>
              </a:solidFill>
              <a:latin typeface="華康新綜藝體 Std W5" panose="040B0500000000000000" pitchFamily="82" charset="-120"/>
              <a:ea typeface="華康新綜藝體 Std W5" panose="040B0500000000000000" pitchFamily="82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4008" y="343613"/>
            <a:ext cx="800219" cy="111825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參加</a:t>
            </a:r>
            <a:endParaRPr lang="en-US" sz="4000" dirty="0">
              <a:solidFill>
                <a:srgbClr val="4472C4">
                  <a:lumMod val="75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08680" y="1529153"/>
            <a:ext cx="94949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3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「要離開基督道理的開端，</a:t>
            </a:r>
            <a:r>
              <a:rPr lang="zh-TW" altLang="en-US" sz="33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竭力進到完全</a:t>
            </a:r>
            <a:r>
              <a:rPr lang="zh-TW" altLang="en-US" sz="33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的地步」</a:t>
            </a:r>
            <a:endParaRPr lang="en-US" altLang="zh-TW" sz="3300" dirty="0" smtClean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sz="3300" dirty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sz="33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                                         </a:t>
            </a:r>
            <a:r>
              <a:rPr lang="en-US" sz="30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0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0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來 </a:t>
            </a:r>
            <a:r>
              <a:rPr lang="en-US" altLang="zh-TW" sz="30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6:1)</a:t>
            </a:r>
            <a:endParaRPr lang="en-US" sz="30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27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michelang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38" y="205909"/>
            <a:ext cx="3821339" cy="28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5" r="10015" b="6550"/>
          <a:stretch/>
        </p:blipFill>
        <p:spPr bwMode="auto">
          <a:xfrm>
            <a:off x="320583" y="3257861"/>
            <a:ext cx="2336800" cy="178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elated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5" t="2209" r="2601" b="60756"/>
          <a:stretch/>
        </p:blipFill>
        <p:spPr bwMode="auto">
          <a:xfrm>
            <a:off x="256938" y="5159828"/>
            <a:ext cx="2555047" cy="1698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23" y="205909"/>
            <a:ext cx="4352676" cy="632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michelangelo davi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3" t="19581" r="28090" b="12809"/>
          <a:stretch/>
        </p:blipFill>
        <p:spPr bwMode="auto">
          <a:xfrm>
            <a:off x="2932686" y="3366621"/>
            <a:ext cx="2481944" cy="2129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8" name="Picture 8" descr="Image result for michelangelo davi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 r="10525"/>
          <a:stretch/>
        </p:blipFill>
        <p:spPr bwMode="auto">
          <a:xfrm>
            <a:off x="5637633" y="4590393"/>
            <a:ext cx="3262369" cy="2129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Striped Right Arrow 1"/>
          <p:cNvSpPr/>
          <p:nvPr/>
        </p:nvSpPr>
        <p:spPr>
          <a:xfrm rot="16200000">
            <a:off x="4030713" y="2160808"/>
            <a:ext cx="2281448" cy="1147562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83536" y="320156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3536" y="1745593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altLang="zh-TW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triped Right Arrow 10"/>
          <p:cNvSpPr/>
          <p:nvPr/>
        </p:nvSpPr>
        <p:spPr>
          <a:xfrm rot="16200000">
            <a:off x="6164412" y="1634608"/>
            <a:ext cx="3333849" cy="1147562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43436" y="722336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altLang="zh-TW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41182" y="3196943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altLang="zh-TW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663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1" grpId="0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860" y="0"/>
            <a:ext cx="916686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 descr="Image result for tall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8096">
            <a:off x="6254015" y="4499476"/>
            <a:ext cx="2903220" cy="251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478" y="182880"/>
            <a:ext cx="54841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</a:t>
            </a:r>
            <a:r>
              <a:rPr lang="en-US" altLang="zh-TW" sz="38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u="sng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成長的證據</a:t>
            </a:r>
            <a:r>
              <a:rPr lang="zh-TW" altLang="en-US" sz="38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4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(14-16</a:t>
            </a:r>
            <a:r>
              <a:rPr lang="zh-TW" altLang="en-US" sz="34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4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400" dirty="0">
              <a:solidFill>
                <a:srgbClr val="4472C4">
                  <a:lumMod val="75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486" y="792480"/>
            <a:ext cx="26212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四個特徵：</a:t>
            </a:r>
            <a:endParaRPr lang="en-US" sz="3800" dirty="0">
              <a:solidFill>
                <a:prstClr val="black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1486" y="1402080"/>
            <a:ext cx="16001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1.</a:t>
            </a:r>
            <a:r>
              <a:rPr lang="zh-TW" altLang="en-US" sz="38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穩固</a:t>
            </a:r>
            <a:endParaRPr lang="en-US" sz="3800" dirty="0">
              <a:solidFill>
                <a:srgbClr val="C00000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01604" y="1445248"/>
            <a:ext cx="63755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dirty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使我們不再作小孩子，中了人的詭計和欺騙的法術，被一切異教之風搖動，飄來飄去，就隨從各樣的異</a:t>
            </a:r>
            <a:r>
              <a:rPr lang="zh-TW" altLang="en-US" sz="30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端 </a:t>
            </a:r>
            <a:r>
              <a:rPr lang="en-US" altLang="zh-TW" sz="30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(14</a:t>
            </a:r>
            <a:r>
              <a:rPr lang="zh-TW" altLang="en-US" sz="30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節</a:t>
            </a:r>
            <a:r>
              <a:rPr lang="en-US" altLang="zh-TW" sz="30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0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6146" name="Picture 2" descr="Image result for 宗教異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5585">
            <a:off x="472359" y="3129236"/>
            <a:ext cx="2346964" cy="3447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宗教異端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" b="3375"/>
          <a:stretch/>
        </p:blipFill>
        <p:spPr bwMode="auto">
          <a:xfrm>
            <a:off x="3037461" y="3068069"/>
            <a:ext cx="2390882" cy="3672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60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2860" y="0"/>
            <a:ext cx="916686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0705">
            <a:off x="591892" y="370362"/>
            <a:ext cx="2741492" cy="3737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4" r="8090" b="9876"/>
          <a:stretch/>
        </p:blipFill>
        <p:spPr bwMode="auto">
          <a:xfrm>
            <a:off x="4013093" y="214575"/>
            <a:ext cx="4673707" cy="3276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55" y="3810300"/>
            <a:ext cx="3894145" cy="1856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endtime cul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66" y="4308183"/>
            <a:ext cx="4007989" cy="2254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861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1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result for baskin robb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55" y="1625600"/>
            <a:ext cx="7744823" cy="4840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34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哈哈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哈哈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62" y="670314"/>
            <a:ext cx="7129075" cy="486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0000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3618" y="0"/>
            <a:ext cx="916686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 descr="Image result for tall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8096">
            <a:off x="6254015" y="4499476"/>
            <a:ext cx="2903220" cy="251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478" y="182880"/>
            <a:ext cx="54841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</a:t>
            </a:r>
            <a:r>
              <a:rPr lang="en-US" altLang="zh-TW" sz="38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u="sng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成長的證據</a:t>
            </a:r>
            <a:r>
              <a:rPr lang="zh-TW" altLang="en-US" sz="38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4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(14-16</a:t>
            </a:r>
            <a:r>
              <a:rPr lang="zh-TW" altLang="en-US" sz="34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4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400" dirty="0">
              <a:solidFill>
                <a:srgbClr val="4472C4">
                  <a:lumMod val="75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486" y="792480"/>
            <a:ext cx="26212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四個特徵：</a:t>
            </a:r>
            <a:endParaRPr lang="en-US" sz="3800" dirty="0">
              <a:solidFill>
                <a:prstClr val="black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1486" y="1402080"/>
            <a:ext cx="30620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2.</a:t>
            </a:r>
            <a:r>
              <a:rPr lang="zh-TW" altLang="en-US" sz="38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愛心說實話</a:t>
            </a:r>
            <a:endParaRPr lang="en-US" sz="3800" dirty="0">
              <a:solidFill>
                <a:srgbClr val="C00000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pic>
        <p:nvPicPr>
          <p:cNvPr id="8194" name="Picture 2" descr="Image result for balanc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979" y="-58056"/>
            <a:ext cx="3666199" cy="35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56988" y="1435148"/>
            <a:ext cx="738664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真理</a:t>
            </a:r>
            <a:endParaRPr lang="en-US" sz="3600" dirty="0">
              <a:solidFill>
                <a:srgbClr val="00206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9617" y="1426046"/>
            <a:ext cx="738664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愛心</a:t>
            </a:r>
            <a:endParaRPr lang="en-US" sz="3600" dirty="0">
              <a:solidFill>
                <a:srgbClr val="00206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3984" y="2097346"/>
            <a:ext cx="4515980" cy="58477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只講真理不講愛</a:t>
            </a:r>
            <a:r>
              <a:rPr lang="zh-TW" altLang="en-US" sz="3200" dirty="0" smtClean="0">
                <a:solidFill>
                  <a:prstClr val="black"/>
                </a:solidFill>
                <a:latin typeface="華康黑體 Std W5" panose="020B0500000000000000" pitchFamily="34" charset="-120"/>
                <a:ea typeface="華康黑體 Std W5" panose="020B0500000000000000" pitchFamily="34" charset="-120"/>
              </a:rPr>
              <a:t> 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5" panose="020B0500000000000000" pitchFamily="34" charset="-120"/>
                <a:ea typeface="華康黑體 Std W5" panose="020B0500000000000000" pitchFamily="34" charset="-120"/>
                <a:sym typeface="Wingdings" panose="05000000000000000000" pitchFamily="2" charset="2"/>
              </a:rPr>
              <a:t></a:t>
            </a:r>
            <a:r>
              <a:rPr lang="zh-TW" altLang="en-US" sz="3200" dirty="0" smtClean="0">
                <a:solidFill>
                  <a:prstClr val="black"/>
                </a:solidFill>
                <a:latin typeface="華康黑體 Std W5" panose="020B0500000000000000" pitchFamily="34" charset="-120"/>
                <a:ea typeface="華康黑體 Std W5" panose="020B0500000000000000" pitchFamily="34" charset="-120"/>
              </a:rPr>
              <a:t> </a:t>
            </a:r>
            <a:r>
              <a:rPr lang="zh-TW" altLang="en-US" sz="3200" dirty="0" smtClean="0">
                <a:solidFill>
                  <a:srgbClr val="4472C4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殘忍</a:t>
            </a:r>
            <a:endParaRPr lang="en-US" sz="3200" dirty="0">
              <a:solidFill>
                <a:srgbClr val="4472C4">
                  <a:lumMod val="50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3984" y="2790631"/>
            <a:ext cx="4515980" cy="58477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只講愛不講真理 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5" panose="020B0500000000000000" pitchFamily="34" charset="-120"/>
                <a:ea typeface="華康黑體 Std W5" panose="020B0500000000000000" pitchFamily="34" charset="-120"/>
                <a:sym typeface="Wingdings" panose="05000000000000000000" pitchFamily="2" charset="2"/>
              </a:rPr>
              <a:t></a:t>
            </a:r>
            <a:r>
              <a:rPr lang="zh-TW" altLang="en-US" sz="3200" dirty="0" smtClean="0">
                <a:solidFill>
                  <a:prstClr val="black"/>
                </a:solidFill>
                <a:latin typeface="華康黑體 Std W5" panose="020B0500000000000000" pitchFamily="34" charset="-120"/>
                <a:ea typeface="華康黑體 Std W5" panose="020B0500000000000000" pitchFamily="34" charset="-120"/>
              </a:rPr>
              <a:t> </a:t>
            </a:r>
            <a:r>
              <a:rPr lang="zh-TW" altLang="en-US" sz="3200" dirty="0" smtClean="0">
                <a:solidFill>
                  <a:srgbClr val="4472C4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虛偽</a:t>
            </a:r>
            <a:endParaRPr lang="en-US" sz="3200" dirty="0">
              <a:solidFill>
                <a:srgbClr val="4472C4">
                  <a:lumMod val="50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8196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584" y="4102359"/>
            <a:ext cx="2399145" cy="257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02628" y="5605698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鈉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41993" y="471480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氯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8198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7" y="3459653"/>
            <a:ext cx="4622369" cy="204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8" descr="Image result for arrow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8202" name="Picture 10" descr="Related image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8413">
            <a:off x="3868428" y="3923013"/>
            <a:ext cx="1242325" cy="126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20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25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8" grpId="0" animBg="1"/>
      <p:bldP spid="15" grpId="0" animBg="1"/>
      <p:bldP spid="11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3618" y="0"/>
            <a:ext cx="916686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 descr="Image result for tall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8096">
            <a:off x="6254015" y="4499476"/>
            <a:ext cx="2903220" cy="251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478" y="182880"/>
            <a:ext cx="54841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</a:t>
            </a:r>
            <a:r>
              <a:rPr lang="en-US" altLang="zh-TW" sz="38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u="sng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成長的證據</a:t>
            </a:r>
            <a:r>
              <a:rPr lang="zh-TW" altLang="en-US" sz="38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4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(14-16</a:t>
            </a:r>
            <a:r>
              <a:rPr lang="zh-TW" altLang="en-US" sz="34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4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400" dirty="0">
              <a:solidFill>
                <a:srgbClr val="4472C4">
                  <a:lumMod val="75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486" y="792480"/>
            <a:ext cx="26212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四個特徵：</a:t>
            </a:r>
            <a:endParaRPr lang="en-US" sz="3800" dirty="0">
              <a:solidFill>
                <a:prstClr val="black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1486" y="1402080"/>
            <a:ext cx="16001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3</a:t>
            </a:r>
            <a:r>
              <a:rPr lang="en-US" altLang="zh-TW" sz="38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</a:t>
            </a:r>
            <a:r>
              <a:rPr lang="zh-TW" altLang="en-US" sz="38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合一</a:t>
            </a:r>
            <a:endParaRPr lang="en-US" sz="3800" dirty="0">
              <a:solidFill>
                <a:srgbClr val="C00000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12" name="AutoShape 8" descr="Image result for arrow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01604" y="1445248"/>
            <a:ext cx="63755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0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 </a:t>
            </a:r>
            <a:r>
              <a:rPr lang="zh-TW" altLang="en-US" sz="30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連於元首基督，全身都靠祂聯絡得</a:t>
            </a:r>
            <a:endParaRPr lang="en-US" altLang="zh-TW" sz="3000" dirty="0" smtClean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0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合</a:t>
            </a:r>
            <a:r>
              <a:rPr lang="zh-TW" altLang="en-US" sz="3000" dirty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式</a:t>
            </a:r>
            <a:r>
              <a:rPr lang="zh-TW" altLang="en-US" sz="30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0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(15-16</a:t>
            </a:r>
            <a:r>
              <a:rPr lang="zh-TW" altLang="en-US" sz="30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節</a:t>
            </a:r>
            <a:r>
              <a:rPr lang="en-US" altLang="zh-TW" sz="30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0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9220" name="Picture 4" descr="Image result for church spli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639" y="3595255"/>
            <a:ext cx="5066512" cy="310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streets in taipe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785" y="2453618"/>
            <a:ext cx="6598764" cy="440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531092" y="2451187"/>
            <a:ext cx="6446059" cy="4406813"/>
            <a:chOff x="-4990084" y="4079610"/>
            <a:chExt cx="3333750" cy="3027772"/>
          </a:xfrm>
        </p:grpSpPr>
        <p:pic>
          <p:nvPicPr>
            <p:cNvPr id="9224" name="Picture 8" descr="Image result for jesus only neon light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32"/>
            <a:stretch/>
          </p:blipFill>
          <p:spPr bwMode="auto">
            <a:xfrm>
              <a:off x="-4990084" y="4079610"/>
              <a:ext cx="3333750" cy="1679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Image result for jesus only neon light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49"/>
            <a:stretch/>
          </p:blipFill>
          <p:spPr bwMode="auto">
            <a:xfrm>
              <a:off x="-4990084" y="5442158"/>
              <a:ext cx="3333750" cy="1665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2826327" y="2523257"/>
            <a:ext cx="3096491" cy="19734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515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3618" y="0"/>
            <a:ext cx="916686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 descr="Image result for tall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8096">
            <a:off x="6254015" y="4499476"/>
            <a:ext cx="2903220" cy="251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478" y="182880"/>
            <a:ext cx="54841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</a:t>
            </a:r>
            <a:r>
              <a:rPr lang="en-US" altLang="zh-TW" sz="38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u="sng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成長的證據</a:t>
            </a:r>
            <a:r>
              <a:rPr lang="zh-TW" altLang="en-US" sz="38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4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(14-16</a:t>
            </a:r>
            <a:r>
              <a:rPr lang="zh-TW" altLang="en-US" sz="34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4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400" dirty="0">
              <a:solidFill>
                <a:srgbClr val="4472C4">
                  <a:lumMod val="75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486" y="792480"/>
            <a:ext cx="26212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四個特徵：</a:t>
            </a:r>
            <a:endParaRPr lang="en-US" sz="3800" dirty="0">
              <a:solidFill>
                <a:prstClr val="black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1486" y="1402080"/>
            <a:ext cx="501130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4.</a:t>
            </a:r>
            <a:r>
              <a:rPr lang="zh-TW" altLang="en-US" sz="38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各按各職、彼此相助</a:t>
            </a:r>
            <a:endParaRPr lang="en-US" sz="3800" dirty="0">
              <a:solidFill>
                <a:srgbClr val="C00000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12" name="AutoShape 8" descr="Image result for arrow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242" name="Picture 2" descr="Image result for human bod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r="8913"/>
          <a:stretch/>
        </p:blipFill>
        <p:spPr bwMode="auto">
          <a:xfrm>
            <a:off x="1100408" y="2336280"/>
            <a:ext cx="4127148" cy="2891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john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71" b="39052"/>
          <a:stretch/>
        </p:blipFill>
        <p:spPr bwMode="auto">
          <a:xfrm>
            <a:off x="307975" y="2336280"/>
            <a:ext cx="5440878" cy="3829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9" y="2327456"/>
            <a:ext cx="5419697" cy="383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002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barn flood with w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583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un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21" y="2722418"/>
            <a:ext cx="6648450" cy="381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65290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tandwPower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10" y="0"/>
            <a:ext cx="5112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60621" y="330716"/>
            <a:ext cx="2031325" cy="619656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彼此相助，便叫身體漸漸增長，</a:t>
            </a:r>
            <a:endParaRPr lang="en-US" altLang="zh-TW" sz="3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  </a:t>
            </a:r>
            <a:r>
              <a:rPr lang="zh-TW" altLang="en-US" sz="3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在愛中建立自己 </a:t>
            </a:r>
            <a:r>
              <a:rPr lang="en-US" altLang="zh-TW" sz="3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十六節</a:t>
            </a:r>
            <a:r>
              <a:rPr lang="en-US" altLang="zh-TW" sz="3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</a:p>
          <a:p>
            <a:endParaRPr lang="en-US" sz="3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58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r="13809"/>
          <a:stretch/>
        </p:blipFill>
        <p:spPr>
          <a:xfrm>
            <a:off x="0" y="-1"/>
            <a:ext cx="9163812" cy="6858001"/>
          </a:xfrm>
          <a:prstGeom prst="rect">
            <a:avLst/>
          </a:prstGeom>
        </p:spPr>
      </p:pic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4" y="939728"/>
            <a:ext cx="3162010" cy="2371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8263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age result for ephesians 4: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87237" y="4084299"/>
            <a:ext cx="59554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solidFill>
                  <a:prstClr val="white"/>
                </a:solidFill>
                <a:effectLst>
                  <a:glow rad="228600">
                    <a:srgbClr val="FF0000">
                      <a:alpha val="40000"/>
                    </a:srgbClr>
                  </a:glow>
                </a:effectLst>
                <a:latin typeface="華康新綜藝體 Std W5" panose="040B0500000000000000" pitchFamily="82" charset="-120"/>
                <a:ea typeface="華康新綜藝體 Std W5" panose="040B0500000000000000" pitchFamily="82" charset="-120"/>
              </a:rPr>
              <a:t>滿有基督長成的身量</a:t>
            </a:r>
            <a:endParaRPr lang="en-US" sz="5000" dirty="0">
              <a:solidFill>
                <a:prstClr val="white"/>
              </a:solidFill>
              <a:effectLst>
                <a:glow rad="228600">
                  <a:srgbClr val="FF0000">
                    <a:alpha val="40000"/>
                  </a:srgbClr>
                </a:glow>
              </a:effectLst>
              <a:latin typeface="華康新綜藝體 Std W5" panose="040B0500000000000000" pitchFamily="82" charset="-120"/>
              <a:ea typeface="華康新綜藝體 Std W5" panose="040B05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973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tandwPower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10" y="0"/>
            <a:ext cx="5112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60621" y="330716"/>
            <a:ext cx="2031325" cy="591123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得以長大成人，</a:t>
            </a:r>
            <a:endParaRPr lang="en-US" altLang="zh-TW" sz="3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    </a:t>
            </a:r>
            <a:r>
              <a:rPr lang="zh-TW" altLang="en-US" sz="3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滿有基督的身量 </a:t>
            </a:r>
            <a:r>
              <a:rPr lang="en-US" altLang="zh-TW" sz="3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十三節</a:t>
            </a:r>
            <a:r>
              <a:rPr lang="en-US" altLang="zh-TW" sz="3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</a:p>
          <a:p>
            <a:endParaRPr lang="en-US" sz="3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69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mage result for 聖徒裝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2980">
            <a:off x="1350148" y="551102"/>
            <a:ext cx="2884661" cy="4153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聖徒裝備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"/>
          <a:stretch/>
        </p:blipFill>
        <p:spPr bwMode="auto">
          <a:xfrm>
            <a:off x="5011345" y="388833"/>
            <a:ext cx="2854135" cy="4017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0040" y="5013337"/>
            <a:ext cx="8823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祂</a:t>
            </a:r>
            <a:r>
              <a:rPr lang="zh-TW" altLang="en-US" sz="36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所賜的，有使徒，有先知，有傳福音的，有牧師和教師，為要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成全聖徒</a:t>
            </a:r>
            <a:r>
              <a:rPr lang="zh-TW" altLang="en-US" sz="36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，各盡其職，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建立基督的身體</a:t>
            </a:r>
            <a:r>
              <a:rPr lang="zh-TW" altLang="en-US" sz="36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6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6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弗 </a:t>
            </a:r>
            <a:r>
              <a:rPr lang="en-US" altLang="zh-TW" sz="36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4:11-12)</a:t>
            </a:r>
            <a:endParaRPr lang="en-US" sz="36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404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ephesians 4:11-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14800" y="3543300"/>
            <a:ext cx="4823460" cy="4800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800" dirty="0" smtClean="0">
                <a:solidFill>
                  <a:srgbClr val="C00000"/>
                </a:solidFill>
                <a:latin typeface="華康飾藝體 Std W5" panose="04020500000000000000" pitchFamily="82" charset="-120"/>
                <a:ea typeface="華康飾藝體 Std W5" panose="04020500000000000000" pitchFamily="82" charset="-120"/>
              </a:rPr>
              <a:t>滿有基督長成的身量</a:t>
            </a:r>
            <a:r>
              <a:rPr lang="zh-TW" altLang="en-US" sz="3400" dirty="0" smtClean="0">
                <a:solidFill>
                  <a:prstClr val="black"/>
                </a:solidFill>
              </a:rPr>
              <a:t> </a:t>
            </a:r>
            <a:endParaRPr lang="en-US" sz="34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9758" y="4206240"/>
            <a:ext cx="319350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1. </a:t>
            </a:r>
            <a:r>
              <a:rPr lang="zh-TW" altLang="en-US" sz="3800" dirty="0" smtClean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成長的基礎</a:t>
            </a:r>
            <a:endParaRPr lang="en-US" sz="3800" dirty="0">
              <a:solidFill>
                <a:srgbClr val="ED7D31">
                  <a:lumMod val="50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9757" y="4855012"/>
            <a:ext cx="319350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</a:t>
            </a:r>
            <a:r>
              <a:rPr lang="en-US" altLang="zh-TW" sz="3800" dirty="0" smtClean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dirty="0" smtClean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成長的方法</a:t>
            </a:r>
            <a:endParaRPr lang="en-US" sz="3800" dirty="0">
              <a:solidFill>
                <a:srgbClr val="ED7D31">
                  <a:lumMod val="50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2138" y="5478780"/>
            <a:ext cx="319350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</a:t>
            </a:r>
            <a:r>
              <a:rPr lang="en-US" altLang="zh-TW" sz="3800" dirty="0" smtClean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dirty="0" smtClean="0">
                <a:solidFill>
                  <a:srgbClr val="ED7D31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成長的證據</a:t>
            </a:r>
            <a:endParaRPr lang="en-US" sz="3800" dirty="0">
              <a:solidFill>
                <a:srgbClr val="ED7D31">
                  <a:lumMod val="50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9163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860" y="0"/>
            <a:ext cx="916686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8986" b="11614"/>
          <a:stretch/>
        </p:blipFill>
        <p:spPr bwMode="auto">
          <a:xfrm>
            <a:off x="9989820" y="3393146"/>
            <a:ext cx="2948940" cy="28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tall 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8096">
            <a:off x="6254015" y="4499476"/>
            <a:ext cx="2903220" cy="251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478" y="182880"/>
            <a:ext cx="338426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8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u="sng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成長的基礎</a:t>
            </a:r>
            <a:endParaRPr lang="en-US" sz="3800" u="sng" dirty="0">
              <a:solidFill>
                <a:srgbClr val="4472C4">
                  <a:lumMod val="75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8639" y="897016"/>
            <a:ext cx="802386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祂所賜的，有</a:t>
            </a:r>
            <a:r>
              <a:rPr lang="zh-TW" altLang="en-US" sz="3400" dirty="0" smtClean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使徒</a:t>
            </a:r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，有先知，有傳福音的，有牧師和教師 </a:t>
            </a:r>
            <a:r>
              <a:rPr lang="en-US" altLang="zh-TW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(11</a:t>
            </a:r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節</a:t>
            </a:r>
            <a:r>
              <a:rPr lang="en-US" altLang="zh-TW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4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8639" y="2072817"/>
            <a:ext cx="802386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srgbClr val="70AD47">
                    <a:lumMod val="75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有恩賜的領導 </a:t>
            </a:r>
            <a:r>
              <a:rPr lang="en-US" altLang="zh-TW" sz="3400" i="1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Gifted Leadership</a:t>
            </a:r>
            <a:endParaRPr lang="en-US" sz="3400" i="1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" y="3819286"/>
            <a:ext cx="2286000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03252" y="3836878"/>
            <a:ext cx="677108" cy="21441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于力工牧師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2054" name="Picture 6" descr="Image result for 畢玉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71" b="35553"/>
          <a:stretch/>
        </p:blipFill>
        <p:spPr bwMode="auto">
          <a:xfrm>
            <a:off x="3295449" y="3673316"/>
            <a:ext cx="2240278" cy="294036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91617" y="3802342"/>
            <a:ext cx="677108" cy="21441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畢玉書牧師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826243" y="2793682"/>
          <a:ext cx="4111516" cy="79216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55758"/>
                <a:gridCol w="2055758"/>
              </a:tblGrid>
              <a:tr h="7921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182696" y="2933531"/>
            <a:ext cx="361188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使徒 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=  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「被差遣」</a:t>
            </a:r>
            <a:endParaRPr lang="en-US" sz="34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008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  <p:bldP spid="1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860" y="0"/>
            <a:ext cx="916686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 descr="Image result for tall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8096">
            <a:off x="6254015" y="4499476"/>
            <a:ext cx="2903220" cy="251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478" y="182880"/>
            <a:ext cx="338426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8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u="sng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成長的基礎</a:t>
            </a:r>
            <a:endParaRPr lang="en-US" sz="3800" u="sng" dirty="0">
              <a:solidFill>
                <a:srgbClr val="4472C4">
                  <a:lumMod val="75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8639" y="897016"/>
            <a:ext cx="802386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祂所賜的，有</a:t>
            </a:r>
            <a:r>
              <a:rPr lang="zh-TW" altLang="en-US" sz="3400" dirty="0" smtClean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使徒</a:t>
            </a:r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，有</a:t>
            </a:r>
            <a:r>
              <a:rPr lang="zh-TW" altLang="en-US" sz="3400" dirty="0" smtClean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先知</a:t>
            </a:r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，有</a:t>
            </a:r>
            <a:r>
              <a:rPr lang="zh-TW" altLang="en-US" sz="3400" dirty="0" smtClean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傳福音</a:t>
            </a:r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的，有</a:t>
            </a:r>
            <a:r>
              <a:rPr lang="zh-TW" altLang="en-US" sz="3400" dirty="0" smtClean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牧師和教師 </a:t>
            </a:r>
            <a:r>
              <a:rPr lang="en-US" altLang="zh-TW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(11</a:t>
            </a:r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節</a:t>
            </a:r>
            <a:r>
              <a:rPr lang="en-US" altLang="zh-TW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400" dirty="0">
              <a:solidFill>
                <a:prstClr val="black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548637" y="2082849"/>
          <a:ext cx="5627172" cy="79216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17423"/>
                <a:gridCol w="3409749"/>
              </a:tblGrid>
              <a:tr h="7921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929437" y="2211712"/>
            <a:ext cx="361188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使徒 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=   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「被差遣」</a:t>
            </a:r>
            <a:endParaRPr lang="en-US" sz="34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548639" y="2906057"/>
          <a:ext cx="5627170" cy="79216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40281"/>
                <a:gridCol w="3386889"/>
              </a:tblGrid>
              <a:tr h="7921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29437" y="2989541"/>
            <a:ext cx="562717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先知 </a:t>
            </a:r>
            <a:r>
              <a:rPr lang="en-US" altLang="zh-TW" sz="3400" dirty="0" smtClean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=   </a:t>
            </a:r>
            <a:r>
              <a:rPr lang="zh-TW" altLang="en-US" sz="3400" dirty="0" smtClean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「傳講神的信息」</a:t>
            </a:r>
            <a:endParaRPr lang="en-US" sz="34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5809" y="2192016"/>
            <a:ext cx="22138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栽種建立</a:t>
            </a:r>
            <a:endParaRPr lang="en-US" sz="3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5808" y="2960497"/>
            <a:ext cx="22138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灌溉</a:t>
            </a:r>
            <a:endParaRPr lang="en-US" sz="3400" dirty="0">
              <a:solidFill>
                <a:prstClr val="black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548637" y="3723166"/>
          <a:ext cx="5627172" cy="158432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17423"/>
                <a:gridCol w="3409749"/>
              </a:tblGrid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921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792277" y="3804564"/>
            <a:ext cx="562717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傳福音 </a:t>
            </a:r>
            <a:r>
              <a:rPr lang="en-US" altLang="zh-TW" sz="3400" dirty="0" smtClean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= </a:t>
            </a:r>
            <a:r>
              <a:rPr lang="zh-TW" altLang="en-US" sz="3400" dirty="0" smtClean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「宣講救恩」</a:t>
            </a:r>
            <a:endParaRPr lang="en-US" sz="3400" dirty="0">
              <a:solidFill>
                <a:srgbClr val="0070C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3811" y="4561391"/>
            <a:ext cx="562717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牧</a:t>
            </a:r>
            <a:r>
              <a:rPr lang="zh-TW" altLang="en-US" sz="3400" dirty="0" smtClean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人</a:t>
            </a:r>
            <a:r>
              <a:rPr lang="en-US" altLang="zh-TW" sz="3400" dirty="0" smtClean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/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教</a:t>
            </a:r>
            <a:r>
              <a:rPr lang="zh-TW" altLang="en-US" sz="3400" dirty="0" smtClean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師</a:t>
            </a:r>
            <a:r>
              <a:rPr lang="en-US" altLang="zh-TW" sz="3400" dirty="0" smtClean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=</a:t>
            </a:r>
            <a:r>
              <a:rPr lang="zh-TW" altLang="en-US" sz="3400" dirty="0" smtClean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「教導餵養」</a:t>
            </a:r>
            <a:endParaRPr lang="en-US" sz="3000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90981" y="3806246"/>
            <a:ext cx="22138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生產</a:t>
            </a:r>
            <a:endParaRPr lang="en-US" sz="34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90981" y="4649120"/>
            <a:ext cx="22138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保姆</a:t>
            </a:r>
            <a:endParaRPr lang="en-US" sz="34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2529" y="5420476"/>
            <a:ext cx="802386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為要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成全</a:t>
            </a:r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聖徒，各盡其職，</a:t>
            </a:r>
            <a:endParaRPr lang="en-US" altLang="zh-TW" sz="3400" dirty="0" smtClean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建立</a:t>
            </a:r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基督的身體 </a:t>
            </a:r>
            <a:r>
              <a:rPr lang="en-US" altLang="zh-TW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(12</a:t>
            </a:r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節</a:t>
            </a:r>
            <a:r>
              <a:rPr lang="en-US" altLang="zh-TW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26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uzzle pie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80124" y="-753443"/>
            <a:ext cx="5233761" cy="8029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016000" y="5007429"/>
            <a:ext cx="10567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使徒</a:t>
            </a:r>
            <a:endParaRPr lang="en-US" sz="3400" dirty="0">
              <a:solidFill>
                <a:prstClr val="black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6000" y="849086"/>
            <a:ext cx="10567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先知</a:t>
            </a:r>
            <a:endParaRPr lang="en-US" sz="3400" dirty="0">
              <a:solidFill>
                <a:prstClr val="black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29057" y="732973"/>
            <a:ext cx="149271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傳福音</a:t>
            </a:r>
            <a:endParaRPr lang="en-US" sz="3400" dirty="0">
              <a:solidFill>
                <a:prstClr val="black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92876" y="5315205"/>
            <a:ext cx="10567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牧人</a:t>
            </a:r>
            <a:endParaRPr lang="en-US" sz="3400" dirty="0">
              <a:solidFill>
                <a:prstClr val="black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397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860" y="0"/>
            <a:ext cx="916686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 descr="Image result for tall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8096">
            <a:off x="6254015" y="4499476"/>
            <a:ext cx="2903220" cy="251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30596" y="787401"/>
          <a:ext cx="1944916" cy="2987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449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雅藝體 Std W6" panose="040B0600000000000000" pitchFamily="82" charset="-120"/>
                          <a:ea typeface="華康雅藝體 Std W6" panose="040B0600000000000000" pitchFamily="82" charset="-120"/>
                        </a:rPr>
                        <a:t>教練</a:t>
                      </a:r>
                      <a:endParaRPr lang="en-US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雅藝體 Std W6" panose="040B0600000000000000" pitchFamily="82" charset="-120"/>
                        <a:ea typeface="華康雅藝體 Std W6" panose="040B0600000000000000" pitchFamily="82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宣教士</a:t>
                      </a:r>
                      <a:endParaRPr lang="en-US" altLang="zh-TW" sz="3600" dirty="0" smtClean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  <a:p>
                      <a:pPr algn="ctr"/>
                      <a:r>
                        <a:rPr lang="zh-TW" altLang="en-US" sz="36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長老</a:t>
                      </a:r>
                      <a:endParaRPr lang="en-US" altLang="zh-TW" sz="3600" dirty="0" smtClean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  <a:p>
                      <a:pPr algn="ctr"/>
                      <a:r>
                        <a:rPr lang="zh-TW" altLang="en-US" sz="36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牧師</a:t>
                      </a:r>
                      <a:endParaRPr lang="en-US" altLang="zh-TW" sz="3600" dirty="0" smtClean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  <a:p>
                      <a:pPr algn="ctr"/>
                      <a:r>
                        <a:rPr lang="zh-TW" altLang="en-US" sz="36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傳道人</a:t>
                      </a:r>
                      <a:r>
                        <a:rPr lang="en-US" altLang="zh-TW" sz="36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...</a:t>
                      </a:r>
                      <a:endParaRPr lang="en-US" sz="3600" dirty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591653" y="1128766"/>
          <a:ext cx="2227944" cy="1341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27944"/>
              </a:tblGrid>
              <a:tr h="2837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雅藝體 Std W6" panose="040B0600000000000000" pitchFamily="82" charset="-120"/>
                          <a:ea typeface="華康雅藝體 Std W6" panose="040B0600000000000000" pitchFamily="82" charset="-120"/>
                        </a:rPr>
                        <a:t>信徒</a:t>
                      </a:r>
                      <a:endParaRPr lang="en-US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雅藝體 Std W6" panose="040B0600000000000000" pitchFamily="82" charset="-120"/>
                        <a:ea typeface="華康雅藝體 Std W6" panose="040B0600000000000000" pitchFamily="82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各盡其職</a:t>
                      </a:r>
                      <a:endParaRPr lang="en-US" sz="3600" dirty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ight Arrow 5"/>
          <p:cNvSpPr/>
          <p:nvPr/>
        </p:nvSpPr>
        <p:spPr>
          <a:xfrm>
            <a:off x="3004457" y="928914"/>
            <a:ext cx="3280229" cy="1915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91197" y="1311442"/>
            <a:ext cx="280076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建立、教導、</a:t>
            </a:r>
            <a:endParaRPr lang="en-US" altLang="zh-TW" sz="3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訓練、裝備</a:t>
            </a:r>
            <a:r>
              <a:rPr lang="en-US" altLang="zh-TW" sz="3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666441"/>
              </p:ext>
            </p:extLst>
          </p:nvPr>
        </p:nvGraphicFramePr>
        <p:xfrm>
          <a:off x="743906" y="4203700"/>
          <a:ext cx="8075691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9003"/>
                <a:gridCol w="5286688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000"/>
                        </a:lnSpc>
                      </a:pPr>
                      <a:r>
                        <a:rPr lang="en-US" altLang="zh-TW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Pastors:</a:t>
                      </a:r>
                      <a:r>
                        <a:rPr lang="en-US" altLang="zh-TW" sz="3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XXX</a:t>
                      </a:r>
                      <a:r>
                        <a:rPr lang="en-US" sz="3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             </a:t>
                      </a:r>
                    </a:p>
                    <a:p>
                      <a:pPr>
                        <a:lnSpc>
                          <a:spcPts val="3000"/>
                        </a:lnSpc>
                      </a:pPr>
                      <a:r>
                        <a:rPr lang="en-US" altLang="zh-TW" sz="3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          XXX</a:t>
                      </a:r>
                      <a:endParaRPr lang="en-US" sz="3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Ministers</a:t>
                      </a:r>
                      <a:r>
                        <a:rPr lang="en-US" altLang="zh-TW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:</a:t>
                      </a:r>
                      <a:r>
                        <a:rPr lang="en-US" altLang="zh-TW" sz="3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altLang="zh-TW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Congregation</a:t>
                      </a:r>
                      <a:endParaRPr lang="en-US" sz="3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dirty="0" smtClean="0">
                          <a:solidFill>
                            <a:srgbClr val="002060"/>
                          </a:solidFill>
                          <a:latin typeface="華康雅藝體 Std W6" panose="040B0600000000000000" pitchFamily="82" charset="-120"/>
                          <a:ea typeface="華康雅藝體 Std W6" panose="040B0600000000000000" pitchFamily="82" charset="-120"/>
                        </a:rPr>
                        <a:t>牧師：</a:t>
                      </a:r>
                      <a:r>
                        <a:rPr lang="en-US" altLang="zh-TW" sz="3600" dirty="0" smtClean="0">
                          <a:solidFill>
                            <a:srgbClr val="002060"/>
                          </a:solidFill>
                          <a:latin typeface="華康雅藝體 Std W6" panose="040B0600000000000000" pitchFamily="82" charset="-120"/>
                          <a:ea typeface="華康雅藝體 Std W6" panose="040B0600000000000000" pitchFamily="82" charset="-120"/>
                        </a:rPr>
                        <a:t>XXX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華康雅藝體 Std W6" panose="040B0600000000000000" pitchFamily="82" charset="-120"/>
                          <a:ea typeface="華康雅藝體 Std W6" panose="040B0600000000000000" pitchFamily="82" charset="-120"/>
                        </a:rPr>
                        <a:t>         </a:t>
                      </a:r>
                      <a:r>
                        <a:rPr lang="en-US" altLang="zh-TW" sz="3600" dirty="0" smtClean="0">
                          <a:solidFill>
                            <a:srgbClr val="002060"/>
                          </a:solidFill>
                          <a:latin typeface="華康雅藝體 Std W6" panose="040B0600000000000000" pitchFamily="82" charset="-120"/>
                          <a:ea typeface="華康雅藝體 Std W6" panose="040B0600000000000000" pitchFamily="82" charset="-120"/>
                        </a:rPr>
                        <a:t>XXX</a:t>
                      </a:r>
                      <a:endParaRPr lang="en-US" sz="3600" dirty="0" smtClean="0">
                        <a:solidFill>
                          <a:srgbClr val="002060"/>
                        </a:solidFill>
                        <a:latin typeface="華康雅藝體 Std W6" panose="040B0600000000000000" pitchFamily="82" charset="-120"/>
                        <a:ea typeface="華康雅藝體 Std W6" panose="040B0600000000000000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dirty="0" smtClean="0">
                          <a:solidFill>
                            <a:srgbClr val="002060"/>
                          </a:solidFill>
                          <a:latin typeface="華康雅藝體 Std W6" panose="040B0600000000000000" pitchFamily="82" charset="-120"/>
                          <a:ea typeface="華康雅藝體 Std W6" panose="040B0600000000000000" pitchFamily="82" charset="-120"/>
                        </a:rPr>
                        <a:t>事奉人員：全會眾</a:t>
                      </a:r>
                      <a:endParaRPr lang="en-US" sz="3600" dirty="0">
                        <a:solidFill>
                          <a:srgbClr val="002060"/>
                        </a:solidFill>
                        <a:latin typeface="華康雅藝體 Std W6" panose="040B0600000000000000" pitchFamily="82" charset="-120"/>
                        <a:ea typeface="華康雅藝體 Std W6" panose="040B0600000000000000" pitchFamily="82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Image result for question marks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479" y="4711088"/>
            <a:ext cx="2095320" cy="209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40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1071</TotalTime>
  <Words>464</Words>
  <Application>Microsoft Macintosh PowerPoint</Application>
  <PresentationFormat>On-screen Show (4:3)</PresentationFormat>
  <Paragraphs>88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華康黑體 Std W7</vt:lpstr>
      <vt:lpstr>新細明體</vt:lpstr>
      <vt:lpstr>華康黑體 Std W5</vt:lpstr>
      <vt:lpstr>Wingdings</vt:lpstr>
      <vt:lpstr>Calibri</vt:lpstr>
      <vt:lpstr>華康新綜藝體 Std W5</vt:lpstr>
      <vt:lpstr>Arial</vt:lpstr>
      <vt:lpstr>華康魏碑體 Std W7</vt:lpstr>
      <vt:lpstr>華康勘亭流 Std W9</vt:lpstr>
      <vt:lpstr>華康黑體 Std W9</vt:lpstr>
      <vt:lpstr>華康飾藝體 Std W5</vt:lpstr>
      <vt:lpstr>華康雅藝體 Std W6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Balex</dc:creator>
  <cp:lastModifiedBy>Elan Chen</cp:lastModifiedBy>
  <cp:revision>91</cp:revision>
  <dcterms:created xsi:type="dcterms:W3CDTF">2016-12-29T18:12:43Z</dcterms:created>
  <dcterms:modified xsi:type="dcterms:W3CDTF">2017-07-03T16:42:39Z</dcterms:modified>
</cp:coreProperties>
</file>