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357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>
        <p:scale>
          <a:sx n="41" d="100"/>
          <a:sy n="41" d="100"/>
        </p:scale>
        <p:origin x="4264" y="2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AA38A-0022-41B2-B86C-3F39BFDDD230}" type="datetimeFigureOut">
              <a:rPr lang="en-US" smtClean="0"/>
              <a:t>7/17/17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9A3ACE-7E24-4954-A651-1290B89E4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74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t>7/17/17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5.pn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38.gif"/><Relationship Id="rId5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Relationship Id="rId3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9975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11439" y="413647"/>
            <a:ext cx="467307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prstClr val="white"/>
                </a:solidFill>
                <a:effectLst>
                  <a:glow rad="1397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「敬拜的楷模」</a:t>
            </a:r>
            <a:endParaRPr lang="en-US" sz="5000" dirty="0">
              <a:solidFill>
                <a:prstClr val="white"/>
              </a:solidFill>
              <a:effectLst>
                <a:glow rad="1397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36032" y="1275421"/>
            <a:ext cx="36856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(</a:t>
            </a:r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以賽亞書 </a:t>
            </a:r>
            <a:r>
              <a:rPr lang="en-US" altLang="zh-TW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6:1-8)</a:t>
            </a:r>
            <a:endParaRPr lang="en-US" sz="3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11261" y="563248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主日信息</a:t>
            </a:r>
            <a:endParaRPr lang="en-US" sz="40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1261" y="6147320"/>
            <a:ext cx="26180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7/16/2017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7370" y="6136474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薛忠勇 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弟兄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7638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13" y="130628"/>
            <a:ext cx="806759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Dios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aqui</a:t>
            </a:r>
            <a:endParaRPr lang="en-US" sz="3200" i="1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cierto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aire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respiro</a:t>
            </a:r>
            <a:endParaRPr lang="en-US" sz="3200" i="1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cierto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 manana se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levanta</a:t>
            </a:r>
            <a:endParaRPr lang="en-US" sz="3200" i="1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cierto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como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que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hablo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y me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puedes</a:t>
            </a:r>
            <a:r>
              <a:rPr 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i="1" dirty="0" err="1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oir</a:t>
            </a:r>
            <a:r>
              <a:rPr lang="en-US" altLang="zh-TW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endParaRPr lang="en-US" sz="3200" i="1" dirty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2347" y="2978679"/>
            <a:ext cx="469872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上帝確實就在這裡</a:t>
            </a:r>
            <a:endParaRPr lang="en-US" altLang="zh-TW" sz="3200" i="1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猶如所呼吸到的空氣一樣</a:t>
            </a:r>
            <a:endParaRPr lang="en-US" altLang="zh-TW" sz="3200" i="1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又如日落東昇的明日一般</a:t>
            </a:r>
            <a:endParaRPr lang="en-US" sz="3200" i="1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你能夠篤定的講說</a:t>
            </a:r>
            <a:endParaRPr lang="en-US" altLang="zh-TW" sz="3200" i="1" dirty="0" smtClean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  <a:p>
            <a:r>
              <a:rPr lang="zh-TW" altLang="en-US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我也能確實的聽</a:t>
            </a:r>
            <a:r>
              <a:rPr lang="zh-TW" altLang="en-US" sz="3200" i="1" dirty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見</a:t>
            </a:r>
            <a:r>
              <a:rPr lang="en-US" altLang="zh-TW" sz="3200" i="1" dirty="0" smtClean="0">
                <a:solidFill>
                  <a:prstClr val="white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200" i="1" dirty="0">
              <a:solidFill>
                <a:prstClr val="white"/>
              </a:solidFill>
              <a:effectLst>
                <a:glow rad="101600">
                  <a:srgbClr val="ED7D31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188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god and elija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5760" y="159658"/>
            <a:ext cx="8649553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耶和華不在風中，風後地震，耶和華卻不在其中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</a:t>
            </a:r>
            <a:r>
              <a:rPr lang="zh-TW" altLang="en-US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耶和華也不在火中，火後有微小的聲音</a:t>
            </a:r>
            <a:r>
              <a:rPr lang="en-US" altLang="zh-TW" sz="38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... 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</a:t>
            </a:r>
            <a:r>
              <a:rPr lang="zh-TW" altLang="en-US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王上</a:t>
            </a:r>
            <a:r>
              <a:rPr lang="en-US" altLang="zh-TW" sz="32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19:11-12)</a:t>
            </a:r>
            <a:endParaRPr lang="en-US" sz="3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5710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presence of g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8754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742" y="275771"/>
            <a:ext cx="7007046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ED7D31">
                      <a:lumMod val="7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敬拜是找回生命中失落的和弦，</a:t>
            </a:r>
            <a:endParaRPr lang="en-US" altLang="zh-TW" sz="3800" dirty="0" smtClean="0">
              <a:solidFill>
                <a:prstClr val="white"/>
              </a:solidFill>
              <a:effectLst>
                <a:glow rad="101600">
                  <a:srgbClr val="ED7D31">
                    <a:lumMod val="7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ED7D31">
                      <a:lumMod val="7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在痛苦憂傷的掙扎中尋回愛，</a:t>
            </a:r>
            <a:endParaRPr lang="en-US" altLang="zh-TW" sz="3800" dirty="0" smtClean="0">
              <a:solidFill>
                <a:prstClr val="white"/>
              </a:solidFill>
              <a:effectLst>
                <a:glow rad="101600">
                  <a:srgbClr val="ED7D31">
                    <a:lumMod val="7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800" dirty="0" smtClean="0">
                <a:solidFill>
                  <a:prstClr val="white"/>
                </a:solidFill>
                <a:effectLst>
                  <a:glow rad="101600">
                    <a:srgbClr val="ED7D31">
                      <a:lumMod val="75000"/>
                      <a:alpha val="6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在不諧和的生活中找到共鳴。</a:t>
            </a:r>
            <a:endParaRPr lang="en-US" sz="3800" dirty="0">
              <a:solidFill>
                <a:prstClr val="white"/>
              </a:solidFill>
              <a:effectLst>
                <a:glow rad="101600">
                  <a:srgbClr val="ED7D31">
                    <a:lumMod val="75000"/>
                    <a:alpha val="6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4" name="Picture 2" descr="Image result for piano tun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3" y="2398202"/>
            <a:ext cx="5453907" cy="3713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451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858000"/>
          </a:xfrm>
          <a:prstGeom prst="rect">
            <a:avLst/>
          </a:prstGeom>
        </p:spPr>
      </p:pic>
      <p:pic>
        <p:nvPicPr>
          <p:cNvPr id="3" name="Picture 4" descr="http://www.pawcreek.org/media/2012/08/BurningButNotConsu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0" b="12552"/>
          <a:stretch/>
        </p:blipFill>
        <p:spPr bwMode="auto">
          <a:xfrm>
            <a:off x="6418383" y="4774847"/>
            <a:ext cx="3277159" cy="23448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0211" y="298744"/>
            <a:ext cx="367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二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. </a:t>
            </a:r>
            <a:r>
              <a:rPr lang="zh-TW" altLang="en-US" sz="3600" u="sng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從神看到自己</a:t>
            </a:r>
            <a:endParaRPr lang="en-US" sz="3600" u="sng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2787" y="911911"/>
            <a:ext cx="75612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一個美好的敬拜都要先從神開始</a:t>
            </a:r>
            <a:r>
              <a:rPr lang="en-US" altLang="zh-TW" sz="34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 </a:t>
            </a:r>
          </a:p>
          <a:p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當人看見了神，才</a:t>
            </a:r>
            <a:r>
              <a:rPr lang="zh-TW" altLang="en-US" sz="3400" dirty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能看清</a:t>
            </a:r>
            <a:r>
              <a:rPr lang="zh-TW" altLang="en-US" sz="3400" dirty="0" smtClean="0">
                <a:solidFill>
                  <a:srgbClr val="C0000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楚自己！</a:t>
            </a:r>
            <a:endParaRPr lang="en-US" altLang="zh-TW" sz="3400" dirty="0" smtClean="0">
              <a:solidFill>
                <a:srgbClr val="C0000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591" y="2782076"/>
            <a:ext cx="8770819" cy="5539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3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</a:t>
            </a:r>
            <a:r>
              <a:rPr lang="zh-TW" altLang="en-US" sz="30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親和性</a:t>
            </a:r>
            <a:r>
              <a:rPr lang="zh-TW" altLang="en-US" sz="3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(Imminence)       </a:t>
            </a:r>
            <a:r>
              <a:rPr lang="zh-TW" altLang="en-US" sz="3000" dirty="0" smtClean="0">
                <a:solidFill>
                  <a:srgbClr val="ED7D31">
                    <a:lumMod val="50000"/>
                  </a:srgbClr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超越性</a:t>
            </a:r>
            <a:r>
              <a:rPr lang="zh-TW" altLang="en-US" sz="3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altLang="zh-TW" sz="3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(Transcendence)</a:t>
            </a:r>
            <a:endParaRPr lang="en-US" sz="30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2961" y="2081694"/>
            <a:ext cx="75612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「禍哉，我滅亡</a:t>
            </a:r>
            <a:r>
              <a:rPr lang="zh-TW" altLang="en-US" sz="3400" dirty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了</a:t>
            </a:r>
            <a:r>
              <a:rPr lang="zh-TW" altLang="en-US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！」</a:t>
            </a:r>
            <a:r>
              <a:rPr lang="en-US" altLang="zh-TW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(5</a:t>
            </a:r>
            <a:r>
              <a:rPr lang="zh-TW" altLang="en-US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 = Woe</a:t>
            </a:r>
          </a:p>
        </p:txBody>
      </p:sp>
      <p:sp>
        <p:nvSpPr>
          <p:cNvPr id="4" name="Left-Right Arrow 3"/>
          <p:cNvSpPr/>
          <p:nvPr/>
        </p:nvSpPr>
        <p:spPr>
          <a:xfrm>
            <a:off x="4397829" y="2962595"/>
            <a:ext cx="696686" cy="264953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6486" y="3399740"/>
            <a:ext cx="60372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dirty="0" smtClean="0">
                <a:solidFill>
                  <a:prstClr val="black"/>
                </a:solidFill>
              </a:rPr>
              <a:t>     Woe                          </a:t>
            </a:r>
            <a:r>
              <a:rPr lang="en-US" sz="3400" dirty="0" err="1" smtClean="0">
                <a:solidFill>
                  <a:prstClr val="black"/>
                </a:solidFill>
              </a:rPr>
              <a:t>Wah</a:t>
            </a:r>
            <a:endParaRPr lang="en-US" sz="3400" dirty="0">
              <a:solidFill>
                <a:prstClr val="black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4264173" y="3539342"/>
            <a:ext cx="1381871" cy="34834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84" y="3460718"/>
            <a:ext cx="2308046" cy="324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我對你的愛永不變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4" r="5940"/>
          <a:stretch/>
        </p:blipFill>
        <p:spPr bwMode="auto">
          <a:xfrm>
            <a:off x="5385122" y="4027287"/>
            <a:ext cx="3454400" cy="2692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buddy jesu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3"/>
          <a:stretch/>
        </p:blipFill>
        <p:spPr bwMode="auto">
          <a:xfrm>
            <a:off x="5414149" y="3983219"/>
            <a:ext cx="3425373" cy="2813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6447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  <p:bldP spid="10" grpId="0"/>
      <p:bldP spid="4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inside a catholic chur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age result for greek orthodox worshi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66" y="573314"/>
            <a:ext cx="7777667" cy="543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850291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muslim worshi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63" y="618580"/>
            <a:ext cx="8138475" cy="5233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6590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examine yourself in a mirr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cats and do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201"/>
            <a:ext cx="6050366" cy="458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49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lutheran worsh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6200"/>
            <a:ext cx="9144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335" y="323564"/>
            <a:ext cx="5033645" cy="2936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Image result for lutheran worship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4" r="7524"/>
          <a:stretch/>
        </p:blipFill>
        <p:spPr bwMode="auto">
          <a:xfrm>
            <a:off x="160020" y="935943"/>
            <a:ext cx="3630295" cy="2637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15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858000"/>
          </a:xfrm>
          <a:prstGeom prst="rect">
            <a:avLst/>
          </a:prstGeom>
        </p:spPr>
      </p:pic>
      <p:pic>
        <p:nvPicPr>
          <p:cNvPr id="3" name="Picture 4" descr="http://www.pawcreek.org/media/2012/08/BurningButNotConsu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0" b="12552"/>
          <a:stretch/>
        </p:blipFill>
        <p:spPr bwMode="auto">
          <a:xfrm>
            <a:off x="6418383" y="4774847"/>
            <a:ext cx="3277159" cy="23448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0211" y="298744"/>
            <a:ext cx="4137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三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. </a:t>
            </a:r>
            <a:r>
              <a:rPr lang="zh-TW" altLang="en-US" sz="3600" u="sng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從自己看到世界</a:t>
            </a:r>
            <a:endParaRPr lang="en-US" sz="3600" u="sng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211" y="3483946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從世界轉向神</a:t>
            </a:r>
            <a:endParaRPr lang="en-US" sz="3200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8" name="Curved Right Arrow 7"/>
          <p:cNvSpPr/>
          <p:nvPr/>
        </p:nvSpPr>
        <p:spPr>
          <a:xfrm rot="11990865" flipH="1">
            <a:off x="786302" y="1044150"/>
            <a:ext cx="980020" cy="2343016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4968" y="1017086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從神看到自己</a:t>
            </a:r>
            <a:endParaRPr lang="en-US" sz="3200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16" name="Curved Right Arrow 15"/>
          <p:cNvSpPr/>
          <p:nvPr/>
        </p:nvSpPr>
        <p:spPr>
          <a:xfrm rot="21071819" flipH="1">
            <a:off x="5060654" y="1131650"/>
            <a:ext cx="1044624" cy="2164459"/>
          </a:xfrm>
          <a:prstGeom prst="curv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69575" y="2738371"/>
            <a:ext cx="30572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4472C4">
                    <a:lumMod val="75000"/>
                  </a:srgbClr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從自己看到世界</a:t>
            </a:r>
            <a:endParaRPr lang="en-US" sz="3200" dirty="0">
              <a:solidFill>
                <a:srgbClr val="4472C4">
                  <a:lumMod val="75000"/>
                </a:srgbClr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6542" y="1762661"/>
            <a:ext cx="67710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往上看</a:t>
            </a:r>
            <a:endParaRPr lang="en-US" sz="3200" dirty="0">
              <a:solidFill>
                <a:srgbClr val="FF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79829" y="1309473"/>
            <a:ext cx="677108" cy="132343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往外看</a:t>
            </a:r>
            <a:endParaRPr lang="en-US" sz="3200" dirty="0">
              <a:solidFill>
                <a:srgbClr val="FF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79739" y="1470273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200" dirty="0" smtClean="0">
                <a:solidFill>
                  <a:srgbClr val="FF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往內看</a:t>
            </a:r>
            <a:endParaRPr lang="en-US" sz="3200" dirty="0">
              <a:solidFill>
                <a:srgbClr val="FF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0242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532" y="3706195"/>
            <a:ext cx="3524922" cy="305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isaiah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r="-399" b="5105"/>
          <a:stretch/>
        </p:blipFill>
        <p:spPr bwMode="auto">
          <a:xfrm>
            <a:off x="3340199" y="3568329"/>
            <a:ext cx="5732698" cy="319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566160" y="4695629"/>
            <a:ext cx="5303520" cy="17496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46" name="Picture 6" descr="Image result for isaiah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27" b="5300"/>
          <a:stretch/>
        </p:blipFill>
        <p:spPr bwMode="auto">
          <a:xfrm>
            <a:off x="3416193" y="4626232"/>
            <a:ext cx="5692255" cy="212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37957" y="4342188"/>
            <a:ext cx="2675923" cy="212365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44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進來敬拜</a:t>
            </a:r>
            <a:endParaRPr lang="en-US" altLang="zh-TW" sz="4400" dirty="0" smtClean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pPr algn="ctr"/>
            <a:endParaRPr lang="en-US" altLang="zh-TW" sz="4400" dirty="0" smtClean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  <a:p>
            <a:pPr algn="ctr"/>
            <a:r>
              <a:rPr lang="zh-TW" altLang="en-US" sz="4400" dirty="0" smtClean="0">
                <a:solidFill>
                  <a:srgbClr val="C00000"/>
                </a:solidFill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出去事奉</a:t>
            </a:r>
            <a:endParaRPr lang="en-US" sz="4400" dirty="0">
              <a:solidFill>
                <a:srgbClr val="C00000"/>
              </a:solidFill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571" y="5090260"/>
            <a:ext cx="28117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>
                <a:solidFill>
                  <a:prstClr val="black"/>
                </a:solidFill>
              </a:rPr>
              <a:t>Worship service</a:t>
            </a:r>
            <a:r>
              <a:rPr lang="en-US" sz="3000" dirty="0" smtClean="0">
                <a:solidFill>
                  <a:prstClr val="black"/>
                </a:solidFill>
              </a:rPr>
              <a:t> 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2803" y="1954033"/>
            <a:ext cx="27799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Charge </a:t>
            </a:r>
            <a:r>
              <a:rPr lang="zh-TW" altLang="en-US" sz="4000" dirty="0" smtClean="0">
                <a:solidFill>
                  <a:prstClr val="black"/>
                </a:solidFill>
                <a:effectLst>
                  <a:glow rad="139700">
                    <a:srgbClr val="70AD47">
                      <a:satMod val="175000"/>
                      <a:alpha val="40000"/>
                    </a:srgbClr>
                  </a:glo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衝鋒</a:t>
            </a:r>
            <a:endParaRPr lang="en-US" sz="4000" dirty="0">
              <a:solidFill>
                <a:prstClr val="black"/>
              </a:solidFill>
              <a:effectLst>
                <a:glow rad="139700">
                  <a:srgbClr val="70AD47">
                    <a:satMod val="175000"/>
                    <a:alpha val="40000"/>
                  </a:srgbClr>
                </a:glo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0486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5" grpId="0"/>
      <p:bldP spid="16" grpId="0" animBg="1"/>
      <p:bldP spid="18" grpId="0"/>
      <p:bldP spid="9" grpId="0"/>
      <p:bldP spid="19" grpId="0"/>
      <p:bldP spid="13" grpId="0"/>
      <p:bldP spid="14" grpId="0" animBg="1"/>
      <p:bldP spid="20" grpId="0" animBg="1"/>
      <p:bldP spid="21" grpId="0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consumer mentali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593" y="323280"/>
            <a:ext cx="5167917" cy="621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845" y="284790"/>
            <a:ext cx="5077520" cy="4229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043910" y="4600760"/>
            <a:ext cx="2621230" cy="67710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銷費者心態</a:t>
            </a:r>
            <a:endParaRPr lang="en-US" sz="3800" dirty="0">
              <a:solidFill>
                <a:prstClr val="black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1606" y="323280"/>
            <a:ext cx="4175611" cy="615553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3400" dirty="0" smtClean="0">
                <a:solidFill>
                  <a:prstClr val="black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停止聚會成壞習慣</a:t>
            </a:r>
            <a:endParaRPr lang="en-US" sz="3400" dirty="0">
              <a:solidFill>
                <a:prstClr val="black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69009280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Image result for low church attend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7302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15321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8383" y="868680"/>
            <a:ext cx="5827236" cy="707886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敬拜是基督徒的「權益」</a:t>
            </a:r>
            <a:endParaRPr lang="en-US" sz="4000" dirty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01902" y="2105561"/>
            <a:ext cx="6340197" cy="132343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00206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是「榮幸」，不是「壓力」</a:t>
            </a:r>
            <a:endParaRPr lang="en-US" altLang="zh-TW" sz="4000" dirty="0" smtClean="0">
              <a:solidFill>
                <a:srgbClr val="00206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pPr algn="ctr"/>
            <a:r>
              <a:rPr lang="en-US" sz="4000" b="1" i="1" dirty="0" smtClean="0">
                <a:solidFill>
                  <a:srgbClr val="002060"/>
                </a:solidFill>
                <a:ea typeface="華康黑體 Std W9" panose="020B0900000000000000" pitchFamily="34" charset="-120"/>
              </a:rPr>
              <a:t>“Pleasure” </a:t>
            </a:r>
            <a:r>
              <a:rPr lang="en-US" sz="4000" b="1" dirty="0" smtClean="0">
                <a:solidFill>
                  <a:srgbClr val="002060"/>
                </a:solidFill>
                <a:ea typeface="華康黑體 Std W9" panose="020B0900000000000000" pitchFamily="34" charset="-120"/>
              </a:rPr>
              <a:t>NOT </a:t>
            </a:r>
            <a:r>
              <a:rPr lang="en-US" sz="4000" b="1" i="1" dirty="0" smtClean="0">
                <a:solidFill>
                  <a:srgbClr val="002060"/>
                </a:solidFill>
                <a:ea typeface="華康黑體 Std W9" panose="020B0900000000000000" pitchFamily="34" charset="-120"/>
              </a:rPr>
              <a:t>“Pressure”</a:t>
            </a:r>
            <a:endParaRPr lang="en-US" sz="4000" b="1" i="1" dirty="0">
              <a:solidFill>
                <a:srgbClr val="002060"/>
              </a:solidFill>
              <a:ea typeface="華康黑體 Std W9" panose="020B09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493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children sunday school cla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dandelion in a v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1" y="228282"/>
            <a:ext cx="4485640" cy="634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20640" y="228282"/>
            <a:ext cx="3595856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親愛的天父：</a:t>
            </a:r>
            <a:endParaRPr lang="en-US" altLang="zh-TW" sz="3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誰的字體" panose="02010609010101010101" pitchFamily="49" charset="-120"/>
              <a:ea typeface="文鼎誰的字體" panose="02010609010101010101" pitchFamily="49" charset="-120"/>
              <a:cs typeface="文鼎誰的字體" panose="02010609010101010101" pitchFamily="49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謝謝你！這個小</a:t>
            </a:r>
            <a:endParaRPr lang="en-US" altLang="zh-TW" sz="3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誰的字體" panose="02010609010101010101" pitchFamily="49" charset="-120"/>
              <a:ea typeface="文鼎誰的字體" panose="02010609010101010101" pitchFamily="49" charset="-120"/>
              <a:cs typeface="文鼎誰的字體" panose="02010609010101010101" pitchFamily="49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花瓶是我生命中</a:t>
            </a:r>
            <a:endParaRPr lang="en-US" altLang="zh-TW" sz="38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誰的字體" panose="02010609010101010101" pitchFamily="49" charset="-120"/>
              <a:ea typeface="文鼎誰的字體" panose="02010609010101010101" pitchFamily="49" charset="-120"/>
              <a:cs typeface="文鼎誰的字體" panose="02010609010101010101" pitchFamily="49" charset="-120"/>
            </a:endParaRPr>
          </a:p>
          <a:p>
            <a:r>
              <a:rPr lang="zh-TW" altLang="en-US" sz="3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最大的榮譽。</a:t>
            </a:r>
            <a:endParaRPr lang="en-US" sz="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文鼎誰的字體" panose="02010609010101010101" pitchFamily="49" charset="-120"/>
              <a:ea typeface="文鼎誰的字體" panose="02010609010101010101" pitchFamily="49" charset="-120"/>
              <a:cs typeface="文鼎誰的字體" panose="02010609010101010101" pitchFamily="49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18163" y="2895282"/>
            <a:ext cx="42258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b="1" dirty="0" smtClean="0">
                <a:solidFill>
                  <a:srgbClr val="C00000"/>
                </a:solidFill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... This little vase has</a:t>
            </a:r>
          </a:p>
          <a:p>
            <a:r>
              <a:rPr lang="en-US" sz="3600" b="1" dirty="0">
                <a:solidFill>
                  <a:srgbClr val="C00000"/>
                </a:solidFill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b</a:t>
            </a:r>
            <a:r>
              <a:rPr lang="en-US" sz="3600" b="1" dirty="0" smtClean="0">
                <a:solidFill>
                  <a:srgbClr val="C00000"/>
                </a:solidFill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een the biggest honor</a:t>
            </a:r>
          </a:p>
          <a:p>
            <a:r>
              <a:rPr lang="en-US" sz="3600" b="1" dirty="0" smtClean="0">
                <a:solidFill>
                  <a:srgbClr val="C00000"/>
                </a:solidFill>
                <a:latin typeface="文鼎誰的字體" panose="02010609010101010101" pitchFamily="49" charset="-120"/>
                <a:ea typeface="文鼎誰的字體" panose="02010609010101010101" pitchFamily="49" charset="-120"/>
                <a:cs typeface="文鼎誰的字體" panose="02010609010101010101" pitchFamily="49" charset="-120"/>
              </a:rPr>
              <a:t> of my life.    Sarah</a:t>
            </a:r>
            <a:endParaRPr lang="en-US" sz="3600" b="1" dirty="0">
              <a:solidFill>
                <a:srgbClr val="C00000"/>
              </a:solidFill>
              <a:latin typeface="文鼎誰的字體" panose="02010609010101010101" pitchFamily="49" charset="-120"/>
              <a:ea typeface="文鼎誰的字體" panose="02010609010101010101" pitchFamily="49" charset="-120"/>
              <a:cs typeface="文鼎誰的字體" panose="0201060901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588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216" y="983577"/>
            <a:ext cx="6338814" cy="4725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2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10" descr="Related imag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6396" name="Picture 12" descr="Boat, Wreck, Wooden Boat, Beach, Sea, Waves, S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13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41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686" y="-32986"/>
            <a:ext cx="5116285" cy="7054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685" y="1921566"/>
            <a:ext cx="7082971" cy="520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707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491" t="49752" r="69633" b="28621"/>
          <a:stretch/>
        </p:blipFill>
        <p:spPr>
          <a:xfrm>
            <a:off x="905533" y="3832225"/>
            <a:ext cx="5611309" cy="27427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Image result for superbowl sund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28" y="256948"/>
            <a:ext cx="5444672" cy="31521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B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654" y="257175"/>
            <a:ext cx="4034517" cy="4034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982801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mage result for 北京奧運開幕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"/>
            <a:ext cx="9163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635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151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i'd rather go fishing bumper stick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6" t="2517" r="12564" b="11860"/>
          <a:stretch/>
        </p:blipFill>
        <p:spPr bwMode="auto">
          <a:xfrm>
            <a:off x="1707846" y="1219199"/>
            <a:ext cx="5757334" cy="3454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3338286" y="1334217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我寧願去釣魚！</a:t>
            </a:r>
            <a:endParaRPr lang="en-US" sz="4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026" name="Picture 2" descr="Related ima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420" y="2566631"/>
            <a:ext cx="1832361" cy="204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39028" y="4397830"/>
            <a:ext cx="711200" cy="203200"/>
          </a:xfrm>
          <a:prstGeom prst="rect">
            <a:avLst/>
          </a:prstGeom>
          <a:solidFill>
            <a:srgbClr val="CC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C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427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858000"/>
          </a:xfrm>
          <a:prstGeom prst="rect">
            <a:avLst/>
          </a:prstGeom>
        </p:spPr>
      </p:pic>
      <p:pic>
        <p:nvPicPr>
          <p:cNvPr id="3" name="Picture 4" descr="http://www.pawcreek.org/media/2012/08/BurningButNotConsu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0" b="12552"/>
          <a:stretch/>
        </p:blipFill>
        <p:spPr bwMode="auto">
          <a:xfrm>
            <a:off x="6418383" y="4774847"/>
            <a:ext cx="3277159" cy="23448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0212" y="2266311"/>
            <a:ext cx="3220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敬拜三要素：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0211" y="298744"/>
            <a:ext cx="275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經典的模式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1248" y="853854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神的顯現、人的回應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1248" y="1427671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神人交流、雙向的敬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2376" y="3975197"/>
            <a:ext cx="2759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全人的敬拜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24176" y="2254892"/>
            <a:ext cx="367119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zh-TW" altLang="en-US" sz="10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異象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(Vision)</a:t>
            </a:r>
          </a:p>
          <a:p>
            <a:r>
              <a:rPr lang="zh-TW" altLang="en-US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感動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(Passion)</a:t>
            </a:r>
          </a:p>
          <a:p>
            <a:r>
              <a:rPr lang="en-US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</a:t>
            </a:r>
            <a:r>
              <a:rPr 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  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行動 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(Action)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24667" y="4578485"/>
            <a:ext cx="695575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- 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有所看見、有所聽見、有所感動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7916" y="5543487"/>
            <a:ext cx="41440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FF0000"/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</a:t>
            </a:r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三件重要事情發生</a:t>
            </a:r>
            <a:endParaRPr lang="en-US" sz="3600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8941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0"/>
            <a:ext cx="9144000" cy="6858000"/>
          </a:xfrm>
          <a:prstGeom prst="rect">
            <a:avLst/>
          </a:prstGeom>
        </p:spPr>
      </p:pic>
      <p:pic>
        <p:nvPicPr>
          <p:cNvPr id="3" name="Picture 4" descr="http://www.pawcreek.org/media/2012/08/BurningButNotConsumed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90" b="12552"/>
          <a:stretch/>
        </p:blipFill>
        <p:spPr bwMode="auto">
          <a:xfrm>
            <a:off x="6418383" y="4774847"/>
            <a:ext cx="3277159" cy="23448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0211" y="298744"/>
            <a:ext cx="36760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一</a:t>
            </a:r>
            <a:r>
              <a:rPr lang="en-US" altLang="zh-TW" sz="3600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  <a:sym typeface="Wingdings" panose="05000000000000000000" pitchFamily="2" charset="2"/>
              </a:rPr>
              <a:t>. </a:t>
            </a:r>
            <a:r>
              <a:rPr lang="zh-TW" altLang="en-US" sz="3600" u="sng" dirty="0" smtClean="0">
                <a:solidFill>
                  <a:srgbClr val="ED7D31">
                    <a:lumMod val="50000"/>
                  </a:srgbClr>
                </a:solidFill>
                <a:latin typeface="華康雅藝體 Std W6" panose="040B0600000000000000" pitchFamily="82" charset="-120"/>
                <a:ea typeface="華康雅藝體 Std W6" panose="040B0600000000000000" pitchFamily="82" charset="-120"/>
              </a:rPr>
              <a:t>從世界轉向神</a:t>
            </a:r>
            <a:endParaRPr lang="en-US" sz="3600" u="sng" dirty="0">
              <a:solidFill>
                <a:srgbClr val="ED7D31">
                  <a:lumMod val="50000"/>
                </a:srgbClr>
              </a:solidFill>
              <a:latin typeface="華康雅藝體 Std W6" panose="040B0600000000000000" pitchFamily="82" charset="-120"/>
              <a:ea typeface="華康雅藝體 Std W6" panose="040B0600000000000000" pitchFamily="82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0557" y="897397"/>
            <a:ext cx="756127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「當烏西雅王崩的那年」</a:t>
            </a:r>
            <a:r>
              <a:rPr lang="en-US" altLang="zh-TW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</a:t>
            </a:r>
            <a:r>
              <a:rPr lang="zh-TW" altLang="en-US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 = </a:t>
            </a:r>
            <a:r>
              <a:rPr lang="zh-TW" altLang="en-US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國殤</a:t>
            </a:r>
            <a:r>
              <a:rPr lang="en-US" altLang="zh-TW" sz="3400" dirty="0" smtClean="0">
                <a:solidFill>
                  <a:prstClr val="black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12111" y="5645084"/>
            <a:ext cx="558037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上帝啊，如果</a:t>
            </a:r>
            <a:r>
              <a:rPr lang="zh-TW" altLang="en-US" sz="3600" dirty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祢</a:t>
            </a:r>
            <a:r>
              <a:rPr lang="zh-TW" altLang="en-US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在場的話</a:t>
            </a:r>
            <a:r>
              <a:rPr lang="en-US" altLang="zh-TW" sz="3600" dirty="0" smtClean="0">
                <a:solidFill>
                  <a:srgbClr val="002060"/>
                </a:solidFill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...</a:t>
            </a:r>
            <a:endParaRPr lang="en-US" sz="3600" dirty="0">
              <a:solidFill>
                <a:srgbClr val="002060"/>
              </a:solidFill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  <p:pic>
        <p:nvPicPr>
          <p:cNvPr id="1028" name="Picture 4" descr="Image result for the throne of g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932" y="1659168"/>
            <a:ext cx="5470086" cy="373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7" b="5317"/>
          <a:stretch/>
        </p:blipFill>
        <p:spPr bwMode="auto">
          <a:xfrm>
            <a:off x="1088393" y="1659168"/>
            <a:ext cx="5554252" cy="373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b="10061"/>
          <a:stretch/>
        </p:blipFill>
        <p:spPr bwMode="auto">
          <a:xfrm>
            <a:off x="1088393" y="1645325"/>
            <a:ext cx="5554252" cy="3738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3558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worship in tea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46" y="169654"/>
            <a:ext cx="4909911" cy="327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worship in tea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689" y="343921"/>
            <a:ext cx="3589111" cy="259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fill with the holy spiri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045"/>
          <a:stretch/>
        </p:blipFill>
        <p:spPr bwMode="auto">
          <a:xfrm>
            <a:off x="1500187" y="3575554"/>
            <a:ext cx="6526214" cy="317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11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gentina 2.JPG"/>
          <p:cNvPicPr>
            <a:picLocks noChangeAspect="1"/>
          </p:cNvPicPr>
          <p:nvPr/>
        </p:nvPicPr>
        <p:blipFill>
          <a:blip r:embed="rId2" cstate="print"/>
          <a:srcRect l="10588" t="4277" r="49412" b="53892"/>
          <a:stretch>
            <a:fillRect/>
          </a:stretch>
        </p:blipFill>
        <p:spPr>
          <a:xfrm rot="16200000">
            <a:off x="4693853" y="2809889"/>
            <a:ext cx="3284736" cy="47244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Image Detai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25864" cy="6858000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4" name="TextBox 3"/>
          <p:cNvSpPr txBox="1"/>
          <p:nvPr/>
        </p:nvSpPr>
        <p:spPr>
          <a:xfrm>
            <a:off x="1295400" y="3886200"/>
            <a:ext cx="1323439" cy="18646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C00000"/>
                </a:solidFill>
                <a:latin typeface="Arial" pitchFamily="34" charset="0"/>
                <a:ea typeface="文鼎粗圓" pitchFamily="49" charset="-120"/>
                <a:cs typeface="Arial" pitchFamily="34" charset="0"/>
              </a:rPr>
              <a:t>阿根廷短宣</a:t>
            </a:r>
            <a:endParaRPr lang="en-US" altLang="zh-TW" sz="2800" b="1" dirty="0" smtClean="0">
              <a:solidFill>
                <a:srgbClr val="C00000"/>
              </a:solidFill>
              <a:latin typeface="Arial" pitchFamily="34" charset="0"/>
              <a:ea typeface="文鼎粗圓" pitchFamily="49" charset="-120"/>
              <a:cs typeface="Arial" pitchFamily="34" charset="0"/>
            </a:endParaRPr>
          </a:p>
          <a:p>
            <a:r>
              <a:rPr lang="zh-TW" altLang="en-US" sz="2800" b="1" dirty="0" smtClean="0">
                <a:solidFill>
                  <a:srgbClr val="C00000"/>
                </a:solidFill>
                <a:latin typeface="Arial" pitchFamily="34" charset="0"/>
                <a:ea typeface="文鼎粗圓" pitchFamily="49" charset="-120"/>
                <a:cs typeface="Arial" pitchFamily="34" charset="0"/>
              </a:rPr>
              <a:t>一九九零年</a:t>
            </a:r>
            <a:endParaRPr lang="en-US" sz="2800" b="1" dirty="0" smtClean="0">
              <a:solidFill>
                <a:srgbClr val="C00000"/>
              </a:solidFill>
              <a:latin typeface="Arial" pitchFamily="34" charset="0"/>
              <a:ea typeface="文鼎粗圓" pitchFamily="49" charset="-120"/>
              <a:cs typeface="Arial" pitchFamily="34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4" descr="Argentina 2.JPG"/>
          <p:cNvPicPr>
            <a:picLocks noChangeAspect="1"/>
          </p:cNvPicPr>
          <p:nvPr/>
        </p:nvPicPr>
        <p:blipFill>
          <a:blip r:embed="rId4" cstate="print"/>
          <a:srcRect l="57647" t="52181" r="5882" b="11121"/>
          <a:stretch>
            <a:fillRect/>
          </a:stretch>
        </p:blipFill>
        <p:spPr>
          <a:xfrm rot="16200000">
            <a:off x="4659822" y="-570924"/>
            <a:ext cx="3352800" cy="4639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Oval 5"/>
          <p:cNvSpPr/>
          <p:nvPr/>
        </p:nvSpPr>
        <p:spPr>
          <a:xfrm>
            <a:off x="6916615" y="1547446"/>
            <a:ext cx="2063262" cy="2157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8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1405</TotalTime>
  <Words>386</Words>
  <Application>Microsoft Macintosh PowerPoint</Application>
  <PresentationFormat>On-screen Show (4:3)</PresentationFormat>
  <Paragraphs>64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Wingdings</vt:lpstr>
      <vt:lpstr>新細明體</vt:lpstr>
      <vt:lpstr>Calibri</vt:lpstr>
      <vt:lpstr>Arial</vt:lpstr>
      <vt:lpstr>華康黑體 Std W7</vt:lpstr>
      <vt:lpstr>文鼎誰的字體</vt:lpstr>
      <vt:lpstr>華康龍門石碑 Std W9</vt:lpstr>
      <vt:lpstr>華康雅藝體 Std W6</vt:lpstr>
      <vt:lpstr>Calibri Light</vt:lpstr>
      <vt:lpstr>文鼎粗圓</vt:lpstr>
      <vt:lpstr>華康黑體 Std W9</vt:lpstr>
      <vt:lpstr>華康魏碑體 Std W7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121</cp:revision>
  <dcterms:created xsi:type="dcterms:W3CDTF">2016-12-29T18:12:43Z</dcterms:created>
  <dcterms:modified xsi:type="dcterms:W3CDTF">2017-07-17T17:59:41Z</dcterms:modified>
</cp:coreProperties>
</file>