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0" r:id="rId2"/>
    <p:sldId id="381" r:id="rId3"/>
    <p:sldId id="382" r:id="rId4"/>
    <p:sldId id="383" r:id="rId5"/>
    <p:sldId id="384" r:id="rId6"/>
    <p:sldId id="385" r:id="rId7"/>
    <p:sldId id="386" r:id="rId8"/>
    <p:sldId id="387" r:id="rId9"/>
    <p:sldId id="388" r:id="rId10"/>
    <p:sldId id="389" r:id="rId11"/>
    <p:sldId id="390" r:id="rId12"/>
    <p:sldId id="391" r:id="rId13"/>
    <p:sldId id="392" r:id="rId14"/>
    <p:sldId id="393" r:id="rId15"/>
    <p:sldId id="394" r:id="rId16"/>
    <p:sldId id="395" r:id="rId17"/>
    <p:sldId id="396" r:id="rId18"/>
    <p:sldId id="397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405" r:id="rId27"/>
    <p:sldId id="406" r:id="rId28"/>
    <p:sldId id="407" r:id="rId29"/>
    <p:sldId id="408" r:id="rId30"/>
    <p:sldId id="409" r:id="rId31"/>
    <p:sldId id="410" r:id="rId32"/>
    <p:sldId id="411" r:id="rId33"/>
    <p:sldId id="412" r:id="rId34"/>
    <p:sldId id="41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A347B9-D04D-472C-83D4-A1B41512A29C}">
          <p14:sldIdLst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</p14:sldIdLst>
        </p14:section>
        <p14:section name="Untitled Section" id="{1FC300F3-553B-44BE-A063-1E0CCF9BAFF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86410"/>
  </p:normalViewPr>
  <p:slideViewPr>
    <p:cSldViewPr snapToGrid="0">
      <p:cViewPr varScale="1">
        <p:scale>
          <a:sx n="131" d="100"/>
          <a:sy n="131" d="100"/>
        </p:scale>
        <p:origin x="1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8/21/17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8/21/17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8/21/17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8/21/17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8/21/17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8/21/17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8/21/17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8/21/17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8/21/17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8/21/17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8/21/17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9B99-1108-455D-B3B6-AA29F1CC0F27}" type="datetimeFigureOut">
              <a:rPr lang="en-US" smtClean="0"/>
              <a:pPr/>
              <a:t>8/21/17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7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486" y="24674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主日信息</a:t>
            </a:r>
            <a:endParaRPr lang="en-US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3886" y="246743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8</a:t>
            </a:r>
            <a:r>
              <a:rPr lang="en-US" altLang="zh-TW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en-US" altLang="zh-TW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</a:t>
            </a:r>
            <a:r>
              <a:rPr lang="en-US" altLang="zh-TW" sz="36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en-US" altLang="zh-TW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2017</a:t>
            </a:r>
            <a:endParaRPr lang="en-US" sz="36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6118" y="2902542"/>
            <a:ext cx="46730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「人生的把握</a:t>
            </a:r>
            <a:r>
              <a:rPr lang="en-US" altLang="zh-TW" sz="5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5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2223" y="3749802"/>
            <a:ext cx="2579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詩篇十六</a:t>
            </a:r>
            <a:r>
              <a:rPr lang="en-US" altLang="zh-TW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2223" y="4949958"/>
            <a:ext cx="2715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 </a:t>
            </a:r>
            <a:r>
              <a:rPr lang="zh-TW" altLang="en-US" sz="3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0747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en protecting chicks from ea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en protecting chick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3146" y="3794968"/>
            <a:ext cx="3326175" cy="244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47" y="0"/>
            <a:ext cx="9185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547570" y="144761"/>
            <a:ext cx="7056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</a:rPr>
              <a:t>     </a:t>
            </a:r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「我的心曾對耶和華說，</a:t>
            </a:r>
            <a:endParaRPr lang="en-US" altLang="zh-TW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   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我的好處不</a:t>
            </a:r>
            <a:r>
              <a:rPr lang="zh-TW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在祢以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外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」(2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17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834" y="3628572"/>
            <a:ext cx="2502126" cy="25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1" y="2104571"/>
            <a:ext cx="7174056" cy="5380542"/>
          </a:xfrm>
          <a:prstGeom prst="rect">
            <a:avLst/>
          </a:prstGeom>
        </p:spPr>
      </p:pic>
      <p:pic>
        <p:nvPicPr>
          <p:cNvPr id="2054" name="Picture 6" descr="Image result for prayer hands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94" y="4720517"/>
            <a:ext cx="1499840" cy="203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6998" y="3434987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危險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6593" y="5671212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患難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 rot="21427669">
            <a:off x="4235058" y="5716192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困苦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259" y="528147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攻擊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806" y="4280058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疾病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531" y="444317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意外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1666" y="5332363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貧窮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515909" y="1537377"/>
            <a:ext cx="840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</a:rPr>
              <a:t>     </a:t>
            </a:r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</a:t>
            </a:r>
            <a:r>
              <a:rPr lang="zh-TW" alt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上帝是我們的投靠，我們福份的源頭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4098" name="Picture 2" descr="Image result for cross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15" y="-12111"/>
            <a:ext cx="1521233" cy="12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8557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0.33177 -0.65185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-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2955" y="294968"/>
            <a:ext cx="51122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把握的堅定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(3-4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800" dirty="0">
              <a:solidFill>
                <a:prstClr val="black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5252" y="253644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往周遭看</a:t>
            </a:r>
            <a:endParaRPr lang="en-US" sz="36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516" y="972076"/>
            <a:ext cx="8504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</a:rPr>
              <a:t>      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大衛的觀察：</a:t>
            </a:r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「以別神代替耶和華的，</a:t>
            </a:r>
            <a:endParaRPr lang="en-US" altLang="zh-TW" sz="3600" dirty="0" smtClean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600" dirty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</a:t>
            </a:r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他們的愁苦必加增</a:t>
            </a:r>
            <a:r>
              <a:rPr lang="en-US" altLang="zh-TW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</a:t>
            </a:r>
            <a:endParaRPr lang="en-US" sz="3600" dirty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460" y="2172405"/>
            <a:ext cx="8624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</a:rPr>
              <a:t>      </a:t>
            </a:r>
            <a:r>
              <a:rPr lang="zh-TW" altLang="en-US" sz="34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人生把握基於「單以耶和華為神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」= 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尊一</a:t>
            </a:r>
            <a:endParaRPr lang="en-US" sz="3600" dirty="0">
              <a:solidFill>
                <a:prstClr val="white"/>
              </a:solidFill>
              <a:effectLst>
                <a:glow rad="1016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68" y="2848322"/>
            <a:ext cx="5827921" cy="382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il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8322"/>
            <a:ext cx="5042424" cy="334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7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birds on power li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05800" cy="705612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7477" y="594360"/>
            <a:ext cx="1402082" cy="143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2955" y="294968"/>
            <a:ext cx="51122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今生有把握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(5-8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800" dirty="0">
              <a:solidFill>
                <a:prstClr val="black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5252" y="253644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往內心看</a:t>
            </a:r>
            <a:endParaRPr lang="en-US" sz="36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516" y="972076"/>
            <a:ext cx="48942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</a:rPr>
              <a:t>      </a:t>
            </a:r>
            <a:r>
              <a:rPr lang="en-US" altLang="zh-TW" sz="3600" dirty="0" smtClean="0">
                <a:solidFill>
                  <a:srgbClr val="002060"/>
                </a:solidFill>
              </a:rPr>
              <a:t>1.</a:t>
            </a:r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我的需要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神必供應</a:t>
            </a:r>
            <a:endParaRPr lang="en-US" altLang="zh-TW" sz="3600" dirty="0" smtClean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600" dirty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2.</a:t>
            </a:r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我的產業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神能保守</a:t>
            </a:r>
            <a:endParaRPr lang="en-US" altLang="zh-TW" sz="3600" dirty="0" smtClean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sz="3600" dirty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</a:t>
            </a:r>
            <a:r>
              <a:rPr lang="en-US" altLang="zh-TW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3.</a:t>
            </a:r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我的道路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神會帶領</a:t>
            </a:r>
            <a:endParaRPr lang="en-US" sz="36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026" name="Picture 2" descr="Image result for psalm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660" y="2654301"/>
            <a:ext cx="5951157" cy="412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75887" y="2728808"/>
            <a:ext cx="264687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zh-TW" altLang="en-US" sz="3200" dirty="0" smtClean="0">
                <a:solidFill>
                  <a:prstClr val="white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用繩量好地界</a:t>
            </a:r>
            <a:endParaRPr lang="en-US" altLang="zh-TW" sz="3200" dirty="0" smtClean="0">
              <a:solidFill>
                <a:prstClr val="white"/>
              </a:solidFill>
              <a:effectLst>
                <a:glow rad="1016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3200" dirty="0" smtClean="0">
                <a:solidFill>
                  <a:prstClr val="white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坐落佳美之處</a:t>
            </a:r>
            <a:endParaRPr lang="en-US" altLang="zh-TW" sz="3200" dirty="0" smtClean="0">
              <a:solidFill>
                <a:prstClr val="white"/>
              </a:solidFill>
              <a:effectLst>
                <a:glow rad="1016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3200" dirty="0" smtClean="0">
                <a:solidFill>
                  <a:prstClr val="white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產業實在美好</a:t>
            </a:r>
            <a:endParaRPr lang="en-US" sz="3200" dirty="0">
              <a:solidFill>
                <a:prstClr val="white"/>
              </a:solidFill>
              <a:effectLst>
                <a:glow rad="1016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1" name="Picture 2" descr="Image result for psalm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4" r="79849"/>
          <a:stretch/>
        </p:blipFill>
        <p:spPr bwMode="auto">
          <a:xfrm>
            <a:off x="2988146" y="2668815"/>
            <a:ext cx="1697557" cy="50981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0" y="0"/>
            <a:ext cx="88374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十二支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9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9212" y="42203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利未？</a:t>
            </a:r>
            <a:endParaRPr lang="en-US" sz="36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57967" y="3733855"/>
            <a:ext cx="769441" cy="3016210"/>
          </a:xfrm>
          <a:prstGeom prst="rect">
            <a:avLst/>
          </a:prstGeom>
          <a:solidFill>
            <a:srgbClr val="FFFF99"/>
          </a:solidFill>
        </p:spPr>
        <p:txBody>
          <a:bodyPr vert="eaVert"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十二支派分地</a:t>
            </a:r>
            <a:endParaRPr lang="en-US" sz="38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9212" y="1058201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散居其他支派中間</a:t>
            </a:r>
            <a:endParaRPr lang="en-US" sz="3600" dirty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5045" y="2038640"/>
            <a:ext cx="3908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我就是你的分，</a:t>
            </a:r>
            <a:endParaRPr lang="en-US" altLang="zh-TW" sz="3600" dirty="0" smtClean="0">
              <a:solidFill>
                <a:prstClr val="black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你的產業 </a:t>
            </a:r>
            <a:r>
              <a:rPr lang="en-US" altLang="zh-TW" sz="32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民</a:t>
            </a:r>
            <a:r>
              <a:rPr lang="en-US" altLang="zh-TW" sz="32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18;20)</a:t>
            </a:r>
            <a:endParaRPr lang="en-US" sz="3200" dirty="0">
              <a:solidFill>
                <a:prstClr val="black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8755" y="3733855"/>
            <a:ext cx="336502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那「指教</a:t>
            </a:r>
            <a:r>
              <a:rPr lang="zh-TW" altLang="en-US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zh-TW" altLang="en-US" sz="36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</a:t>
            </a:r>
            <a:endParaRPr lang="en-US" altLang="zh-TW" sz="3600" dirty="0" smtClean="0">
              <a:solidFill>
                <a:prstClr val="black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夜間「警戒</a:t>
            </a:r>
            <a:r>
              <a:rPr lang="zh-TW" alt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zh-TW" altLang="en-US" sz="36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</a:t>
            </a:r>
            <a:endParaRPr lang="en-US" altLang="zh-TW" sz="3600" dirty="0" smtClean="0">
              <a:solidFill>
                <a:prstClr val="black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2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    (7</a:t>
            </a:r>
            <a:r>
              <a:rPr lang="zh-TW" altLang="en-US" sz="32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solidFill>
                <a:prstClr val="black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80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7" y="93784"/>
            <a:ext cx="3947502" cy="665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看掌算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91" y="93784"/>
            <a:ext cx="2376610" cy="2160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058" y="2415406"/>
            <a:ext cx="2276475" cy="200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看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90" y="120739"/>
            <a:ext cx="1974848" cy="280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摸骨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17" y="3165232"/>
            <a:ext cx="2124332" cy="3186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測字占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4634298"/>
            <a:ext cx="23812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61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3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9356" y="170040"/>
            <a:ext cx="58785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「我將耶和華擺在我面前，</a:t>
            </a:r>
            <a:endParaRPr lang="en-US" altLang="zh-TW" sz="3600" dirty="0" smtClean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因祂在我右邊，</a:t>
            </a:r>
            <a:endParaRPr lang="en-US" altLang="zh-TW" sz="3600" dirty="0" smtClean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我便不至搖動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(8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663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ob int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3" y="120161"/>
            <a:ext cx="3643357" cy="247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riving t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84" y="306300"/>
            <a:ext cx="4296229" cy="268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iano recit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3" y="2695336"/>
            <a:ext cx="3472996" cy="1953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5" y="3384603"/>
            <a:ext cx="2524213" cy="307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96715" y="3439887"/>
            <a:ext cx="1092653" cy="2322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4" y="4747727"/>
            <a:ext cx="3835854" cy="201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preach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069" y="3077636"/>
            <a:ext cx="3730172" cy="29384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03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holding hands to cross str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993666"/>
            <a:ext cx="8065476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5140" y="5318708"/>
            <a:ext cx="8353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「你或向左，或向右，你必聽見後面</a:t>
            </a:r>
            <a:endParaRPr lang="en-US" altLang="zh-TW" sz="3600" dirty="0" smtClean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有聲音說，這是正路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2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以賽亞書</a:t>
            </a:r>
            <a:r>
              <a:rPr lang="en-US" altLang="zh-TW" sz="32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30:21)</a:t>
            </a:r>
            <a:endParaRPr lang="en-US" sz="3200" dirty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6150" name="Picture 6" descr="Image result for safety 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0" y="167360"/>
            <a:ext cx="7530681" cy="5112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339543" y="4075886"/>
            <a:ext cx="46730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將神擺在我面前</a:t>
            </a:r>
            <a:endParaRPr lang="en-US" sz="5000" dirty="0">
              <a:solidFill>
                <a:prstClr val="white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70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2955" y="294968"/>
            <a:ext cx="54088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永</a:t>
            </a:r>
            <a:r>
              <a:rPr lang="zh-TW" altLang="en-US" sz="3800" dirty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有把握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(9-11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800" dirty="0">
              <a:solidFill>
                <a:prstClr val="black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9374" y="253644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往前看</a:t>
            </a:r>
            <a:endParaRPr lang="en-US" sz="36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017" y="2163237"/>
            <a:ext cx="6977576" cy="4360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000927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0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02432" y="3951514"/>
            <a:ext cx="48013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無論順境或逆境，</a:t>
            </a:r>
            <a:endParaRPr lang="en-US" altLang="zh-TW" sz="4000" dirty="0" smtClean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無論富足或貧窮，</a:t>
            </a:r>
            <a:endParaRPr lang="en-US" altLang="zh-TW" sz="4000" dirty="0" smtClean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無論健康或疾病</a:t>
            </a:r>
            <a:r>
              <a:rPr lang="en-US" altLang="zh-TW" sz="4000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  <a:p>
            <a:r>
              <a:rPr lang="zh-TW" altLang="en-US" sz="4000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直到死亡將你我分開</a:t>
            </a:r>
            <a:endParaRPr lang="en-US" sz="4000" dirty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52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6572" y="183608"/>
            <a:ext cx="865414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因此，我的</a:t>
            </a:r>
            <a:r>
              <a:rPr lang="zh-TW" alt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心</a:t>
            </a:r>
            <a:r>
              <a:rPr lang="zh-TW" altLang="en-US" sz="3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歡喜，我的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靈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快</a:t>
            </a:r>
            <a:r>
              <a:rPr lang="zh-TW" altLang="en-US" sz="3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樂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；我</a:t>
            </a:r>
            <a:r>
              <a:rPr lang="zh-TW" altLang="en-US" sz="3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的肉</a:t>
            </a:r>
            <a:r>
              <a:rPr lang="zh-TW" alt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身</a:t>
            </a:r>
            <a:r>
              <a:rPr lang="zh-TW" altLang="en-US" sz="3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也要安然居住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。因</a:t>
            </a:r>
            <a:r>
              <a:rPr lang="zh-TW" altLang="en-US" sz="3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為你必不將我的靈魂撇在陰間，也不叫你的聖者見朽壞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endParaRPr lang="en-US" altLang="zh-TW" sz="3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                                            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(9-10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113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9143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478" y="2322659"/>
            <a:ext cx="8780072" cy="255454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誰能使我們與基督的愛隔絕呢？難道是患難麼</a:t>
            </a:r>
            <a:r>
              <a:rPr lang="zh-TW" alt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？</a:t>
            </a:r>
            <a:endParaRPr lang="en-US" altLang="zh-TW" sz="3200" dirty="0" smtClean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是</a:t>
            </a:r>
            <a:r>
              <a:rPr lang="zh-TW" altLang="en-US" sz="32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困苦麼？是逼迫麼</a:t>
            </a:r>
            <a:r>
              <a:rPr lang="zh-TW" alt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？是</a:t>
            </a:r>
            <a:r>
              <a:rPr lang="zh-TW" altLang="en-US" sz="32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飢餓麼</a:t>
            </a:r>
            <a:r>
              <a:rPr lang="zh-TW" alt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？</a:t>
            </a:r>
            <a:r>
              <a:rPr lang="en-US" altLang="zh-TW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是</a:t>
            </a:r>
            <a:r>
              <a:rPr lang="zh-TW" altLang="en-US" sz="32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危險麼</a:t>
            </a:r>
            <a:r>
              <a:rPr lang="zh-TW" alt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？</a:t>
            </a:r>
            <a:endParaRPr lang="en-US" altLang="zh-TW" sz="3200" dirty="0" smtClean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2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因為我深信無論是死，是</a:t>
            </a:r>
            <a:r>
              <a:rPr lang="zh-TW" alt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生</a:t>
            </a:r>
            <a:r>
              <a:rPr lang="en-US" altLang="zh-TW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2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是現在的事，是將來的</a:t>
            </a:r>
            <a:r>
              <a:rPr lang="zh-TW" alt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事</a:t>
            </a:r>
            <a:r>
              <a:rPr lang="en-US" altLang="zh-TW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2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都不能叫我們與神的愛隔</a:t>
            </a:r>
            <a:r>
              <a:rPr lang="zh-TW" alt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絕 </a:t>
            </a:r>
            <a:endParaRPr lang="en-US" altLang="zh-TW" sz="3200" dirty="0" smtClean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/>
            <a:r>
              <a:rPr lang="en-US" altLang="zh-TW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羅</a:t>
            </a:r>
            <a:r>
              <a:rPr lang="en-US" altLang="zh-TW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8:35-39)</a:t>
            </a:r>
            <a:endParaRPr lang="en-US" sz="32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6861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6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23952" y="4825145"/>
            <a:ext cx="26196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USS Dorchester</a:t>
            </a:r>
            <a:endParaRPr lang="en-US" sz="3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22" y="1929640"/>
            <a:ext cx="3157180" cy="2873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3" y="476657"/>
            <a:ext cx="4064779" cy="577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9082" y="3821405"/>
            <a:ext cx="243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Rabbi Alexander Goode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443" y="476657"/>
            <a:ext cx="1655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 George Fox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832" y="1099446"/>
            <a:ext cx="171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 Clark Poling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266" y="3524996"/>
            <a:ext cx="1379480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Father John </a:t>
            </a:r>
          </a:p>
          <a:p>
            <a:pPr>
              <a:lnSpc>
                <a:spcPts val="1700"/>
              </a:lnSpc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Washington 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73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sm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94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7563" y="305067"/>
            <a:ext cx="2862322" cy="624786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祢必將生命的道路指示我，</a:t>
            </a:r>
            <a:endParaRPr lang="en-US" altLang="zh-TW" sz="3600" dirty="0" smtClean="0">
              <a:solidFill>
                <a:prstClr val="black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在</a:t>
            </a:r>
            <a:r>
              <a:rPr lang="zh-TW" altLang="en-US" sz="3600" dirty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</a:t>
            </a:r>
            <a:r>
              <a:rPr lang="zh-TW" altLang="en-US" sz="36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面前有滿足的喜樂，</a:t>
            </a:r>
            <a:endParaRPr lang="en-US" altLang="zh-TW" sz="3600" dirty="0" smtClean="0">
              <a:solidFill>
                <a:prstClr val="black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  在</a:t>
            </a:r>
            <a:r>
              <a:rPr lang="zh-TW" altLang="en-US" sz="3600" dirty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</a:t>
            </a:r>
            <a:r>
              <a:rPr lang="zh-TW" altLang="en-US" sz="36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右手中永遠的福樂。 </a:t>
            </a:r>
            <a:endParaRPr lang="en-US" altLang="zh-TW" sz="3600" dirty="0" smtClean="0">
              <a:solidFill>
                <a:prstClr val="black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000" dirty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                                (</a:t>
            </a:r>
            <a:r>
              <a:rPr lang="zh-TW" altLang="en-US" sz="30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十一節</a:t>
            </a:r>
            <a:r>
              <a:rPr lang="en-US" altLang="zh-TW" sz="30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</a:p>
          <a:p>
            <a:endParaRPr lang="en-US" sz="3600" dirty="0">
              <a:solidFill>
                <a:prstClr val="black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692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corrie ten b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089" y="3114448"/>
            <a:ext cx="4572000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6" y="3114447"/>
            <a:ext cx="2739117" cy="35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7241" y="579120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密室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飾藝體 Std W5" panose="04020500000000000000" pitchFamily="82" charset="-120"/>
              <a:ea typeface="華康飾藝體 Std W5" panose="04020500000000000000" pitchFamily="82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1085" y="319314"/>
            <a:ext cx="63401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若想灰心，請</a:t>
            </a:r>
            <a:r>
              <a:rPr lang="zh-TW" altLang="en-US" sz="4800" dirty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</a:t>
            </a:r>
            <a:r>
              <a:rPr lang="zh-TW" altLang="en-US" sz="48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看自己</a:t>
            </a:r>
            <a:endParaRPr lang="en-US" altLang="zh-TW" sz="4800" dirty="0" smtClean="0">
              <a:solidFill>
                <a:prstClr val="black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8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若想懼怕，請</a:t>
            </a:r>
            <a:r>
              <a:rPr lang="zh-TW" altLang="en-US" sz="4800" dirty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</a:t>
            </a:r>
            <a:r>
              <a:rPr lang="zh-TW" altLang="en-US" sz="48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看環境</a:t>
            </a:r>
            <a:endParaRPr lang="en-US" altLang="zh-TW" sz="4800" dirty="0" smtClean="0">
              <a:solidFill>
                <a:prstClr val="black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800" dirty="0" smtClean="0">
                <a:solidFill>
                  <a:srgbClr val="4472C4">
                    <a:lumMod val="75000"/>
                  </a:srgb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若想堅定，請你看上帝</a:t>
            </a:r>
            <a:endParaRPr lang="en-US" sz="4800" dirty="0">
              <a:solidFill>
                <a:srgbClr val="4472C4">
                  <a:lumMod val="75000"/>
                </a:srgb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0712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od's guid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11200"/>
            <a:ext cx="9176181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god's guida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32"/>
          <a:stretch/>
        </p:blipFill>
        <p:spPr bwMode="auto">
          <a:xfrm>
            <a:off x="0" y="0"/>
            <a:ext cx="9176181" cy="214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94321" y="1736993"/>
            <a:ext cx="40831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『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孤獨卻不孤單</a:t>
            </a:r>
            <a:r>
              <a:rPr lang="en-US" altLang="zh-TW" sz="38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』</a:t>
            </a:r>
            <a:endParaRPr lang="en-US" altLang="zh-TW" sz="3800" dirty="0" smtClean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9283" y="1025790"/>
            <a:ext cx="56829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“Alone Yet Not Alone”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8721" y="3585233"/>
            <a:ext cx="429476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原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曲：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Bruce Broughton</a:t>
            </a: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原詞：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Dennis Spiegel</a:t>
            </a: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中</a:t>
            </a:r>
            <a:r>
              <a:rPr lang="zh-TW" altLang="en-US" sz="32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文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：薛忠勇</a:t>
            </a:r>
            <a:endParaRPr lang="en-US" altLang="zh-TW" sz="3200" dirty="0" smtClean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</a:t>
            </a:r>
            <a:r>
              <a:rPr lang="en-US" altLang="zh-TW" sz="2800" i="1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800" i="1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修改自不同譯詞</a:t>
            </a:r>
            <a:r>
              <a:rPr lang="en-US" altLang="zh-TW" sz="2800" i="1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28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168" y="171494"/>
            <a:ext cx="8498115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I’m alone, yet not </a:t>
            </a:r>
            <a:r>
              <a:rPr lang="en-US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alone</a:t>
            </a: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我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雖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華康黑體 Std W3" panose="020B0300000000000000" pitchFamily="34" charset="-120"/>
              </a:rPr>
              <a:t>孤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獨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華康黑體 Std W3" panose="020B0300000000000000" pitchFamily="34" charset="-120"/>
              </a:rPr>
              <a:t>，卻不孤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單</a:t>
            </a:r>
            <a:r>
              <a:rPr lang="en-US" sz="3200" dirty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 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  <a:p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God’s the light that will guide me home</a:t>
            </a:r>
            <a:endParaRPr lang="en-US" sz="32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主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是真光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華康黑體 Std W3" panose="020B0300000000000000" pitchFamily="34" charset="-120"/>
              </a:rPr>
              <a:t>，引我歸航</a:t>
            </a:r>
            <a:r>
              <a:rPr lang="en-US" sz="3200" dirty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/>
            </a:r>
            <a:br>
              <a:rPr lang="en-US" sz="3200" dirty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</a:br>
            <a:r>
              <a:rPr lang="en-US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With </a:t>
            </a:r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His love and </a:t>
            </a:r>
            <a:r>
              <a:rPr lang="en-US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tenderness</a:t>
            </a:r>
          </a:p>
          <a:p>
            <a:r>
              <a:rPr lang="zh-TW" alt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祂的大</a:t>
            </a:r>
            <a:r>
              <a:rPr lang="zh-TW" altLang="en-US" sz="3200" dirty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愛</a:t>
            </a:r>
            <a:r>
              <a:rPr lang="zh-TW" altLang="en-US" sz="3200" dirty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華康黑體 Std W3" panose="020B0300000000000000" pitchFamily="34" charset="-120"/>
              </a:rPr>
              <a:t>，輕柔</a:t>
            </a:r>
            <a:r>
              <a:rPr lang="zh-TW" altLang="en-US" sz="3200" dirty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慈祥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  <a:p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Leading through the wilderness,</a:t>
            </a:r>
            <a:endParaRPr lang="en-US" sz="32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   領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華康黑體 Std W3" panose="020B0300000000000000" pitchFamily="34" charset="-120"/>
              </a:rPr>
              <a:t>我經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過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華康黑體 Std W3" panose="020B0300000000000000" pitchFamily="34" charset="-120"/>
              </a:rPr>
              <a:t>，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荒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華康黑體 Std W3" panose="020B0300000000000000" pitchFamily="34" charset="-120"/>
              </a:rPr>
              <a:t>野山川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</a:t>
            </a:r>
            <a:r>
              <a:rPr lang="en-US" sz="2800" dirty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/>
            </a:r>
            <a:br>
              <a:rPr lang="en-US" sz="2800" dirty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</a:br>
            <a:r>
              <a:rPr lang="en-US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And </a:t>
            </a:r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wherever I may roam</a:t>
            </a:r>
            <a:r>
              <a:rPr lang="en-US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,</a:t>
            </a: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無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論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華康黑體 Std W3" panose="020B0300000000000000" pitchFamily="34" charset="-120"/>
              </a:rPr>
              <a:t>何往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華康黑體 Std W3" panose="020B0300000000000000" pitchFamily="34" charset="-120"/>
              </a:rPr>
              <a:t>，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華康黑體 Std W3" panose="020B0300000000000000" pitchFamily="34" charset="-120"/>
              </a:rPr>
              <a:t>漂泊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華康黑體 Std W3" panose="020B0300000000000000" pitchFamily="34" charset="-120"/>
              </a:rPr>
              <a:t>流離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  <a:p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I’m alone, yet not alone</a:t>
            </a:r>
            <a:r>
              <a:rPr lang="en-US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.</a:t>
            </a: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我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雖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華康黑體 Std W3" panose="020B0300000000000000" pitchFamily="34" charset="-120"/>
              </a:rPr>
              <a:t>孤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獨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華康黑體 Std W3" panose="020B0300000000000000" pitchFamily="34" charset="-120"/>
              </a:rPr>
              <a:t>，卻不孤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單</a:t>
            </a:r>
            <a:endParaRPr lang="en-US" sz="3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9746" y="6129187"/>
            <a:ext cx="663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1/6</a:t>
            </a:r>
            <a:endParaRPr lang="en-US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40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8"/>
          <a:stretch/>
        </p:blipFill>
        <p:spPr bwMode="auto">
          <a:xfrm>
            <a:off x="5175888" y="254000"/>
            <a:ext cx="3760829" cy="280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472" y="3401282"/>
            <a:ext cx="3240768" cy="324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1885" y="728069"/>
            <a:ext cx="4572000" cy="20088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the feeling or belief that one can rely on </a:t>
            </a:r>
            <a:r>
              <a:rPr lang="en-US" sz="3200" i="1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someone</a:t>
            </a:r>
            <a:r>
              <a:rPr 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or </a:t>
            </a:r>
            <a:r>
              <a:rPr lang="en-US" sz="3200" i="1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something</a:t>
            </a:r>
            <a:r>
              <a:rPr 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0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可</a:t>
            </a:r>
            <a:r>
              <a:rPr lang="zh-TW" altLang="en-US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</a:t>
            </a:r>
            <a:r>
              <a:rPr lang="zh-TW" altLang="en-US" sz="3000" dirty="0" smtClean="0">
                <a:solidFill>
                  <a:srgbClr val="4472C4">
                    <a:lumMod val="75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仗賴</a:t>
            </a:r>
            <a:endParaRPr lang="en-US" altLang="zh-TW" sz="3000" dirty="0" smtClean="0">
              <a:solidFill>
                <a:srgbClr val="4472C4">
                  <a:lumMod val="75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just">
              <a:lnSpc>
                <a:spcPts val="3000"/>
              </a:lnSpc>
            </a:pPr>
            <a:r>
              <a:rPr lang="zh-TW" altLang="en-US" sz="3000" dirty="0" smtClean="0">
                <a:solidFill>
                  <a:srgbClr val="4472C4">
                    <a:lumMod val="75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某</a:t>
            </a:r>
            <a:r>
              <a:rPr lang="zh-TW" altLang="en-US" sz="3000" dirty="0">
                <a:solidFill>
                  <a:srgbClr val="4472C4">
                    <a:lumMod val="75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人或某事</a:t>
            </a:r>
            <a:r>
              <a:rPr lang="zh-TW" altLang="en-US" sz="30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的感覺或信</a:t>
            </a:r>
            <a:r>
              <a:rPr lang="zh-TW" altLang="en-US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念</a:t>
            </a:r>
            <a:r>
              <a:rPr lang="en-US" altLang="zh-TW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zh-TW" altLang="en-US" sz="30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>
              <a:lnSpc>
                <a:spcPts val="2800"/>
              </a:lnSpc>
            </a:pP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85" y="112516"/>
            <a:ext cx="359906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rgbClr val="4472C4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Confidence (</a:t>
            </a:r>
            <a:r>
              <a:rPr lang="zh-TW" altLang="en-US" sz="3400" dirty="0" smtClean="0">
                <a:solidFill>
                  <a:srgbClr val="4472C4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置信</a:t>
            </a:r>
            <a:r>
              <a:rPr lang="en-US" altLang="zh-TW" sz="3400" dirty="0" smtClean="0">
                <a:solidFill>
                  <a:srgbClr val="4472C4">
                    <a:lumMod val="50000"/>
                  </a:srgbClr>
                </a:solidFill>
              </a:rPr>
              <a:t>)</a:t>
            </a:r>
            <a:endParaRPr lang="en-US" sz="34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6146" name="Picture 2" descr="Image result for 自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94" y="2598056"/>
            <a:ext cx="2598662" cy="389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confide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27" y="2485572"/>
            <a:ext cx="4184196" cy="418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8978" y="2562096"/>
            <a:ext cx="677108" cy="173380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自我肯定</a:t>
            </a:r>
            <a:endParaRPr lang="en-US" sz="3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6790" y="2562323"/>
            <a:ext cx="677108" cy="173380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自我欣賞</a:t>
            </a:r>
            <a:endParaRPr lang="en-US" sz="3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272" y="2576837"/>
            <a:ext cx="677108" cy="173380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自信滿滿</a:t>
            </a:r>
            <a:endParaRPr lang="en-US" sz="3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12567" y="3316886"/>
            <a:ext cx="738664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自我感覺良好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7812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168" y="171494"/>
            <a:ext cx="849811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I will not be bent in fear,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恐懼不能，把我折彎 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  <a:p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He’s the refuge I know is near.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我避難所，就在身旁</a:t>
            </a:r>
            <a:r>
              <a:rPr 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/>
            </a:r>
            <a:br>
              <a:rPr 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</a:br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In His strength I find my own,</a:t>
            </a:r>
          </a:p>
          <a:p>
            <a:r>
              <a:rPr lang="zh-TW" altLang="en-US" sz="3200" dirty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主的大能，成我力量 </a:t>
            </a:r>
            <a:br>
              <a:rPr lang="zh-TW" altLang="en-US" sz="3200" dirty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</a:br>
            <a:r>
              <a:rPr lang="en-US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By His faithfulness He’s shown,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  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 祂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的信實，向我顯彰 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 </a:t>
            </a:r>
            <a:r>
              <a:rPr lang="en-US" sz="28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/>
            </a:r>
            <a:br>
              <a:rPr lang="en-US" sz="28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</a:br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That so mighty is His shield,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主是盾牌，如此堅強强 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  <a:p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All His love is now revealed.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全備的愛，向我伸展</a:t>
            </a:r>
            <a:endParaRPr lang="en-US" sz="3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9746" y="6129187"/>
            <a:ext cx="663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2/6</a:t>
            </a:r>
            <a:endParaRPr lang="en-US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89086" y="22972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>
                <a:solidFill>
                  <a:srgbClr val="333333"/>
                </a:solidFill>
                <a:ea typeface="華康黑體 Std W3" panose="020B0300000000000000" pitchFamily="34" charset="-120"/>
                <a:cs typeface="華康黑體 Std W3" panose="020B0300000000000000" pitchFamily="34" charset="-120"/>
              </a:rPr>
              <a:t>边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> </a:t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/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/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4770" y="171494"/>
            <a:ext cx="74494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When my steps are lost 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         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當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腳步迷失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，</a:t>
            </a:r>
            <a:endParaRPr lang="en-US" sz="3000" dirty="0" smtClean="0">
              <a:solidFill>
                <a:prstClr val="white"/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cs typeface="Mangal" panose="02040503050203030202" pitchFamily="18" charset="0"/>
            </a:endParaRPr>
          </a:p>
          <a:p>
            <a:r>
              <a:rPr lang="en-US" sz="32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And </a:t>
            </a:r>
            <a:r>
              <a:rPr lang="en-US" sz="32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desperate for a guide,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         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不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知前面方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向</a:t>
            </a: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  <a:cs typeface="Arial" panose="020B0604020202020204" pitchFamily="34" charset="0"/>
            </a:endParaRPr>
          </a:p>
          <a:p>
            <a:r>
              <a:rPr lang="en-US" altLang="zh-TW" sz="32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I can feel His touch,</a:t>
            </a: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               祂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輕觸摸我，</a:t>
            </a:r>
            <a:r>
              <a:rPr lang="zh-TW" alt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/>
            </a:r>
            <a:br>
              <a:rPr lang="zh-TW" alt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</a:br>
            <a:r>
              <a:rPr lang="en-US" sz="32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A soothing presence by my side</a:t>
            </a:r>
            <a:r>
              <a:rPr lang="en-US" sz="32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.</a:t>
            </a: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               依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然陪伴在我身旁</a:t>
            </a:r>
            <a:r>
              <a:rPr lang="zh-TW" alt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 </a:t>
            </a:r>
            <a:br>
              <a:rPr lang="zh-TW" alt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</a:br>
            <a:endParaRPr lang="zh-TW" altLang="en-US" sz="32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Arial" panose="020B0604020202020204" pitchFamily="34" charset="0"/>
            </a:endParaRPr>
          </a:p>
          <a:p>
            <a:endParaRPr lang="en-US" sz="32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286000" y="774450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</a:b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49746" y="6129187"/>
            <a:ext cx="663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3/6</a:t>
            </a:r>
            <a:endParaRPr lang="en-US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0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168" y="171494"/>
            <a:ext cx="849811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Alone yet not alone,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我雖孤獨，卻不孤單  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  <a:p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Not forsaken when on my own.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主不離棄，我不驚慌边</a:t>
            </a:r>
            <a:r>
              <a:rPr 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/>
            </a:r>
            <a:br>
              <a:rPr 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</a:br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I can lean upon His arm,</a:t>
            </a:r>
          </a:p>
          <a:p>
            <a:r>
              <a:rPr lang="zh-TW" altLang="en-US" sz="3200" dirty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安然倚靠，在祂臂彎 </a:t>
            </a:r>
            <a:r>
              <a:rPr lang="zh-TW" alt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 </a:t>
            </a:r>
            <a:br>
              <a:rPr lang="zh-TW" alt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</a:br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And be lifted up from harm.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   救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我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脫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離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，傷害危難 </a:t>
            </a:r>
            <a:r>
              <a:rPr lang="en-US" sz="28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/>
            </a:r>
            <a:br>
              <a:rPr lang="en-US" sz="28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</a:br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If I stumble, or I’m thrown</a:t>
            </a:r>
            <a:r>
              <a:rPr lang="en-US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,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縱然失腳，軟弱跌倒 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  <a:p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I’m a lone yet not alone. 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我雖孤獨，卻不孤單</a:t>
            </a:r>
            <a:endParaRPr lang="en-US" sz="3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9746" y="6129187"/>
            <a:ext cx="663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4/6</a:t>
            </a:r>
            <a:endParaRPr lang="en-US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89086" y="22972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>
                <a:solidFill>
                  <a:srgbClr val="333333"/>
                </a:solidFill>
                <a:ea typeface="華康黑體 Std W3" panose="020B0300000000000000" pitchFamily="34" charset="-120"/>
                <a:cs typeface="華康黑體 Std W3" panose="020B0300000000000000" pitchFamily="34" charset="-120"/>
              </a:rPr>
              <a:t>边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> </a:t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/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/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403513" y="146622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/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> </a:t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/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> </a:t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4770" y="171494"/>
            <a:ext cx="74494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When my steps are lost 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         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當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腳步迷失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，</a:t>
            </a:r>
            <a:endParaRPr lang="en-US" sz="3000" dirty="0" smtClean="0">
              <a:solidFill>
                <a:prstClr val="white"/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cs typeface="Mangal" panose="02040503050203030202" pitchFamily="18" charset="0"/>
            </a:endParaRPr>
          </a:p>
          <a:p>
            <a:r>
              <a:rPr lang="en-US" sz="32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And </a:t>
            </a:r>
            <a:r>
              <a:rPr lang="en-US" sz="32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desperate for a guide,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         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不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知前面方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向</a:t>
            </a: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  <a:cs typeface="Arial" panose="020B0604020202020204" pitchFamily="34" charset="0"/>
            </a:endParaRPr>
          </a:p>
          <a:p>
            <a:r>
              <a:rPr lang="en-US" altLang="zh-TW" sz="32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I can feel His touch,</a:t>
            </a: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               祂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輕觸摸我，</a:t>
            </a:r>
            <a:r>
              <a:rPr lang="zh-TW" alt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/>
            </a:r>
            <a:br>
              <a:rPr lang="zh-TW" alt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</a:br>
            <a:r>
              <a:rPr lang="en-US" sz="32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A soothing presence by my side</a:t>
            </a:r>
            <a:r>
              <a:rPr lang="en-US" sz="32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.</a:t>
            </a: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               依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然陪伴在我身旁</a:t>
            </a:r>
            <a:r>
              <a:rPr lang="zh-TW" alt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 </a:t>
            </a:r>
            <a:br>
              <a:rPr lang="zh-TW" alt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</a:br>
            <a:endParaRPr lang="zh-TW" altLang="en-US" sz="32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Arial" panose="020B0604020202020204" pitchFamily="34" charset="0"/>
            </a:endParaRPr>
          </a:p>
          <a:p>
            <a:endParaRPr lang="en-US" sz="32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286000" y="774450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</a:b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49746" y="6129187"/>
            <a:ext cx="663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5/6</a:t>
            </a:r>
            <a:endParaRPr lang="en-US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825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168" y="171494"/>
            <a:ext cx="849811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He has armed me with His love,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慈繩愛索，把我裹纏   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  <a:p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Watchful angels look from above.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高天之上，天使守望 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边</a:t>
            </a:r>
            <a:r>
              <a:rPr 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/>
            </a:r>
            <a:br>
              <a:rPr 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</a:br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Every evil can be braved</a:t>
            </a:r>
          </a:p>
          <a:p>
            <a:r>
              <a:rPr lang="zh-TW" altLang="en-US" sz="3200" dirty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罪惡權勢，勇敢對抗 </a:t>
            </a:r>
            <a:r>
              <a:rPr lang="zh-TW" alt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/>
            </a:r>
            <a:br>
              <a:rPr lang="zh-TW" alt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</a:br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For I know I will be saved</a:t>
            </a:r>
            <a:r>
              <a:rPr lang="en-US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.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微軟正黑體" panose="020B0604030504040204" pitchFamily="34" charset="-120"/>
              </a:rPr>
              <a:t>   因我必蒙，救贖平安</a:t>
            </a:r>
            <a:r>
              <a:rPr lang="en-US" sz="28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/>
            </a:r>
            <a:br>
              <a:rPr lang="en-US" sz="28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</a:br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Never frightened on my own,</a:t>
            </a:r>
          </a:p>
          <a:p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再也不怕，獨來獨往 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  <a:p>
            <a:r>
              <a:rPr lang="en-US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3" panose="020B0300000000000000" pitchFamily="34" charset="-120"/>
                <a:cs typeface="Arial" panose="020B0604020202020204" pitchFamily="34" charset="0"/>
              </a:rPr>
              <a:t>I’m alone yet not alone.</a:t>
            </a: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  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我雖孤獨，卻不孤單</a:t>
            </a:r>
            <a:endParaRPr lang="en-US" sz="3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3" panose="020B0300000000000000" pitchFamily="34" charset="-120"/>
              <a:cs typeface="Mangal" panose="02040503050203030202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9746" y="6129187"/>
            <a:ext cx="663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6/6</a:t>
            </a:r>
            <a:endParaRPr lang="en-US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89086" y="22972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>
                <a:solidFill>
                  <a:srgbClr val="333333"/>
                </a:solidFill>
                <a:ea typeface="華康黑體 Std W3" panose="020B0300000000000000" pitchFamily="34" charset="-120"/>
                <a:cs typeface="華康黑體 Std W3" panose="020B0300000000000000" pitchFamily="34" charset="-120"/>
              </a:rPr>
              <a:t>边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> </a:t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/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/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403513" y="146622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/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> </a:t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/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  <a:t> </a:t>
            </a:r>
            <a:b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華康黑體 Std W3" panose="020B0300000000000000" pitchFamily="34" charset="-120"/>
              </a:rPr>
            </a:b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1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31280" y="198120"/>
            <a:ext cx="2624565" cy="677108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4472C4">
                    <a:lumMod val="75000"/>
                  </a:srgbClr>
                </a:solidFill>
                <a:latin typeface="Franklin Gothic Demi" panose="020B0703020102020204" pitchFamily="34" charset="0"/>
              </a:rPr>
              <a:t>Trophy Kids</a:t>
            </a:r>
            <a:endParaRPr lang="en-US" sz="3800" dirty="0">
              <a:solidFill>
                <a:srgbClr val="4472C4">
                  <a:lumMod val="75000"/>
                </a:srgb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Picture 2" descr="Image result for confid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2" y="1072259"/>
            <a:ext cx="8397898" cy="5588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1306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85"/>
          <a:stretch/>
        </p:blipFill>
        <p:spPr bwMode="auto">
          <a:xfrm>
            <a:off x="149102" y="134937"/>
            <a:ext cx="5274726" cy="321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juggli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8"/>
          <a:stretch/>
        </p:blipFill>
        <p:spPr bwMode="auto">
          <a:xfrm>
            <a:off x="5694336" y="1046018"/>
            <a:ext cx="3255701" cy="4613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amond Guide - Cut, Clarity, Carat, &amp; Co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930" y="4492184"/>
            <a:ext cx="4197237" cy="236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3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C -0.06598 0.00601 -0.11493 0.02106 -0.11493 0.0331 C -0.11493 0.04398 -0.06702 0.05208 -0.00295 0.05208 C 0.06093 0.05208 0.11493 0.04398 0.11493 0.0331 C 0.11493 0.02106 0.05902 0.01805 -0.00504 0.02592 C -0.06806 0.03495 -0.11493 0.05 -0.11493 0.06111 C -0.11493 0.07199 -0.06598 0.08101 -0.00295 0.08101 C 0.06093 0.08101 0.11493 0.07199 0.11493 0.06111 C 0.11493 0.05 0.05902 0.04699 -0.004 0.05509 C -0.06806 0.06296 -0.11493 0.07801 -0.11493 0.08889 C -0.11493 0.10092 -0.06598 0.10995 -0.00209 0.10995 C 0.06093 0.10995 0.11493 0.10092 0.11493 0.08889 C 0.11493 0.07893 0.05902 0.07592 -0.004 0.0831 C -0.06702 0.09097 -0.11493 0.10694 -0.11493 0.11805 C -0.11493 0.12893 -0.06493 0.13796 -0.00209 0.13796 C 0.06302 0.13796 0.11493 0.12893 0.11493 0.11805 C 0.11493 0.10694 0.06007 0.10393 -0.00295 0.11203 C -0.06598 0.1199 -0.11493 0.13495 -0.11493 0.14606 C -0.11493 0.1581 -0.06493 0.16597 -0.00105 0.16597 C 0.06302 0.16597 0.11493 0.15694 0.11493 0.14606 C 0.11493 0.13495 0.06007 0.13194 -0.00295 0.14004 C -0.06598 0.14791 -0.11493 0.16389 -0.11493 0.17407 C -0.11493 0.18495 -0.06407 0.19398 -0.00105 0.19398 C 0.06302 0.19398 0.11493 0.18495 0.11493 0.17407 C 0.11493 0.16389 0.06093 0.16111 -0.00295 0.16805 C -0.06598 0.17592 -0.11493 0.19189 -0.11493 0.20301 C -0.11493 0.21296 -0.06407 0.22291 3.61111E-6 0.22291 C 0.06406 0.22291 0.11493 0.21389 0.11493 0.20301 C 0.11493 0.19189 0.06093 0.18889 -0.00209 0.19699 C -0.06493 0.20509 -0.11598 0.2199 -0.11493 0.23101 C -0.11407 0.24189 -0.06407 0.25 3.61111E-6 0.25 C 0.06406 0.25 0.11493 0.24097 0.11493 0.23009 C 0.11493 0.2199 0.06302 0.21689 3.61111E-6 0.22592 " pathEditMode="relative" rAng="0" ptsTypes="AAAAAAAAAAAAAAAAAAAAAAAAAAAAAAAAA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ancer pat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90" y="252412"/>
            <a:ext cx="4029075" cy="2657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3030534"/>
            <a:ext cx="2897205" cy="3631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ar accid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90" y="3480550"/>
            <a:ext cx="4409519" cy="2731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09" y="252411"/>
            <a:ext cx="4245077" cy="2519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2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mount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707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486" y="116113"/>
            <a:ext cx="89050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上主是我堅固保障，是我山寨和避難所</a:t>
            </a:r>
            <a:endParaRPr lang="en-US" altLang="zh-TW" sz="4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苦海汪洋主為救星，四無生門我仍有望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676562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salm 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37734"/>
          <a:stretch/>
        </p:blipFill>
        <p:spPr bwMode="auto">
          <a:xfrm>
            <a:off x="0" y="1"/>
            <a:ext cx="9143999" cy="691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sal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12180" r="-2791" b="2360"/>
          <a:stretch/>
        </p:blipFill>
        <p:spPr bwMode="auto">
          <a:xfrm>
            <a:off x="-353961" y="-737420"/>
            <a:ext cx="6725264" cy="366062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268" y="2119157"/>
            <a:ext cx="86954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神啊！求祢保佑我，因為我投靠祢 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(1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zh-TW" altLang="en-US" sz="3200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endParaRPr lang="en-US" sz="3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268" y="2750099"/>
            <a:ext cx="86954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在祢右手中有永遠的福樂 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(11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zh-TW" altLang="en-US" sz="3200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6898" y="5813832"/>
            <a:ext cx="86954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8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9-10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 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徒 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2:25-31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、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13:34-37)</a:t>
            </a:r>
            <a:endParaRPr lang="zh-TW" altLang="en-US" sz="3200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74" y="3548019"/>
            <a:ext cx="3123943" cy="2342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32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2955" y="294968"/>
            <a:ext cx="51122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把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握的基礎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(1-2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800" dirty="0">
              <a:solidFill>
                <a:prstClr val="black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5252" y="253644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往上看</a:t>
            </a:r>
            <a:endParaRPr lang="en-US" sz="36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516" y="972076"/>
            <a:ext cx="8494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</a:rPr>
              <a:t>      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大衛的信仰宣告：</a:t>
            </a:r>
            <a:endParaRPr lang="en-US" altLang="zh-TW" sz="3400" dirty="0" smtClean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「神啊，求</a:t>
            </a:r>
            <a:r>
              <a:rPr lang="zh-TW" altLang="en-US" sz="3600" dirty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</a:t>
            </a:r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保佑我，因為我投</a:t>
            </a:r>
            <a:r>
              <a:rPr lang="zh-TW" altLang="en-US" sz="3600" dirty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靠祢</a:t>
            </a:r>
            <a:r>
              <a:rPr lang="en-US" altLang="zh-TW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</a:t>
            </a:r>
            <a:endParaRPr lang="en-US" sz="3600" dirty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235" y="2172405"/>
            <a:ext cx="7324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</a:rPr>
              <a:t>      </a:t>
            </a:r>
            <a:r>
              <a:rPr lang="zh-TW" altLang="en-US" sz="34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人生把握基於「神與我們的關係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</a:t>
            </a:r>
            <a:endParaRPr lang="en-US" sz="3200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95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2479</TotalTime>
  <Words>765</Words>
  <Application>Microsoft Macintosh PowerPoint</Application>
  <PresentationFormat>On-screen Show (4:3)</PresentationFormat>
  <Paragraphs>156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Calibri Light</vt:lpstr>
      <vt:lpstr>華康飾藝體 Std W5</vt:lpstr>
      <vt:lpstr>華康雅藝體 Std W6</vt:lpstr>
      <vt:lpstr>微軟正黑體</vt:lpstr>
      <vt:lpstr>新細明體</vt:lpstr>
      <vt:lpstr>華康魏碑體 Std W7</vt:lpstr>
      <vt:lpstr>Wingdings</vt:lpstr>
      <vt:lpstr>Calibri</vt:lpstr>
      <vt:lpstr>Arial</vt:lpstr>
      <vt:lpstr>華康黑體 Std W3</vt:lpstr>
      <vt:lpstr>華康黑體 Std W9</vt:lpstr>
      <vt:lpstr>華康黑體 Std W7</vt:lpstr>
      <vt:lpstr>Franklin Gothic Demi</vt:lpstr>
      <vt:lpstr>華康龍門石碑 Std W9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Elan Chen</cp:lastModifiedBy>
  <cp:revision>125</cp:revision>
  <dcterms:created xsi:type="dcterms:W3CDTF">2016-12-29T18:12:43Z</dcterms:created>
  <dcterms:modified xsi:type="dcterms:W3CDTF">2017-08-21T16:03:25Z</dcterms:modified>
</cp:coreProperties>
</file>