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FC221-EA07-4E53-AD8B-1B3D2D49AFD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0E4F-A10A-4591-81EC-A4EBC176A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5F60-18FE-4D0F-A2AF-F1E8193D572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5F60-18FE-4D0F-A2AF-F1E8193D572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0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5F60-18FE-4D0F-A2AF-F1E8193D57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8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15F60-18FE-4D0F-A2AF-F1E8193D572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6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62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72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0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93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6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4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3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7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4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9/25/2017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68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599" y="587828"/>
            <a:ext cx="6000750" cy="2228851"/>
          </a:xfrm>
        </p:spPr>
        <p:txBody>
          <a:bodyPr>
            <a:normAutofit/>
          </a:bodyPr>
          <a:lstStyle/>
          <a:p>
            <a:r>
              <a:rPr lang="zh-TW" altLang="en-US" sz="49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天上的敬拜與事奉</a:t>
            </a:r>
            <a:endParaRPr lang="en-US" sz="495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0445" y="2960009"/>
            <a:ext cx="4800600" cy="1460500"/>
          </a:xfrm>
        </p:spPr>
        <p:txBody>
          <a:bodyPr>
            <a:normAutofit/>
          </a:bodyPr>
          <a:lstStyle/>
          <a:p>
            <a:r>
              <a:rPr lang="zh-TW" altLang="en-US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啟示錄第四、第五章</a:t>
            </a:r>
            <a:endParaRPr 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208" y="210032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主日信息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5148" y="197699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9</a:t>
            </a:r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24</a:t>
            </a:r>
            <a:r>
              <a:rPr lang="en-US" altLang="zh-TW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2017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2361" y="4786463"/>
            <a:ext cx="3411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李忠勇</a:t>
            </a:r>
            <a:r>
              <a:rPr lang="zh-CN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CN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長老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9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8" y="1016954"/>
            <a:ext cx="5500795" cy="4125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8034" y="393689"/>
            <a:ext cx="4105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神的榮耀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4:2b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8a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060" y="4062812"/>
            <a:ext cx="4364616" cy="262018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42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37322" y="125810"/>
            <a:ext cx="4105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羔羊的榮耀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5:4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7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81" y="785811"/>
            <a:ext cx="89402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我看見坐寶座的右手中有書卷，裡外都寫著字，用七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印封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嚴了。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5:2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我又看見一位大力的天使大聲宣傳說：「有誰配展開那書卷，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揭開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那七印呢？」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5:3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在天上、地上、地底下，沒有能展開、能觀看那書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卷的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92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8102" y="974672"/>
            <a:ext cx="89425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5:4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因為沒有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配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展開、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配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觀看那書卷的，我就大哭。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5:5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長老中有一位對我說：「不要哭！看哪，猶大支派中的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獅子，大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衛的根，他已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得勝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以展開那書卷，揭開那印。」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5:6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我又看見寶座與四活物，並長老之中有羔羊站立，像是被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殺過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有七角七眼，就是神的七靈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，奉差遣往普天下去的。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5:7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這羔羊前來，從坐寶座的右手裡拿了書卷。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322" y="125810"/>
            <a:ext cx="4105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羔羊的榮耀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5:4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7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2315" y="147369"/>
            <a:ext cx="480772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對羔羊的敬拜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5:8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12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317" y="769273"/>
            <a:ext cx="89026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5:8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既拿了書卷，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四活物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二十四位長老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就俯伏在羔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羊面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前，各拿著琴和盛滿了香的金爐；這香就是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眾聖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祈禱。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5:9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們唱新歌，說：你配拿書卷，配揭開七印；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因為你曾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被殺，用自己的血從各族、各方、各民、各國中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買了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人來，叫他們歸於神，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5:10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又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叫他們成為國民，作祭司歸於神，在地上執掌王權。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5:11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我又看見且聽見，寶座與活物並長老的周圍有許多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天使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的聲音；他們的數目有千千萬萬，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5:12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大聲說：曾被殺的羔羊是配得權柄、豐富、智慧、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能力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、尊貴、榮耀、頌讚的。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17" y="769273"/>
            <a:ext cx="8902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5:13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我又聽見在天上、地上、地底下、滄海裡，和天地間一切所有被造之物，都說：但願頌讚、尊貴、榮耀、權勢都歸給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坐寶座的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羔羊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，直到永永遠遠！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5:14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四活物就說：「阿們！」眾長老也俯伏敬拜。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478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7" y="340963"/>
            <a:ext cx="8535249" cy="61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7037" y="1580238"/>
          <a:ext cx="7958509" cy="2693847"/>
        </p:xfrm>
        <a:graphic>
          <a:graphicData uri="http://schemas.openxmlformats.org/drawingml/2006/table">
            <a:tbl>
              <a:tblPr firstRow="1" firstCol="1" bandRow="1"/>
              <a:tblGrid>
                <a:gridCol w="3942712">
                  <a:extLst>
                    <a:ext uri="{9D8B030D-6E8A-4147-A177-3AD203B41FA5}">
                      <a16:colId xmlns:a16="http://schemas.microsoft.com/office/drawing/2014/main" xmlns="" val="1068083847"/>
                    </a:ext>
                  </a:extLst>
                </a:gridCol>
                <a:gridCol w="4015797">
                  <a:extLst>
                    <a:ext uri="{9D8B030D-6E8A-4147-A177-3AD203B41FA5}">
                      <a16:colId xmlns:a16="http://schemas.microsoft.com/office/drawing/2014/main" xmlns="" val="911599280"/>
                    </a:ext>
                  </a:extLst>
                </a:gridCol>
              </a:tblGrid>
              <a:tr h="6670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第一首</a:t>
                      </a: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詩歌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4:8b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第三首詩歌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5:9</a:t>
                      </a: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303931"/>
                  </a:ext>
                </a:extLst>
              </a:tr>
              <a:tr h="675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敘述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4:9</a:t>
                      </a: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敘述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3703745"/>
                  </a:ext>
                </a:extLst>
              </a:tr>
              <a:tr h="6756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第二首詩歌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第四首詩歌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1177884"/>
                  </a:ext>
                </a:extLst>
              </a:tr>
              <a:tr h="67561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第五首詩歌</a:t>
                      </a:r>
                      <a:r>
                        <a:rPr lang="en-US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18428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4942" y="295276"/>
            <a:ext cx="39767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五敬拜場面</a:t>
            </a:r>
            <a:r>
              <a:rPr lang="en-US" altLang="zh-TW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9418" y="1032037"/>
          <a:ext cx="7956128" cy="521843"/>
        </p:xfrm>
        <a:graphic>
          <a:graphicData uri="http://schemas.openxmlformats.org/drawingml/2006/table">
            <a:tbl>
              <a:tblPr firstRow="1" firstCol="1" bandRow="1"/>
              <a:tblGrid>
                <a:gridCol w="3943138">
                  <a:extLst>
                    <a:ext uri="{9D8B030D-6E8A-4147-A177-3AD203B41FA5}">
                      <a16:colId xmlns:a16="http://schemas.microsoft.com/office/drawing/2014/main" xmlns="" val="3986882983"/>
                    </a:ext>
                  </a:extLst>
                </a:gridCol>
                <a:gridCol w="4012990">
                  <a:extLst>
                    <a:ext uri="{9D8B030D-6E8A-4147-A177-3AD203B41FA5}">
                      <a16:colId xmlns:a16="http://schemas.microsoft.com/office/drawing/2014/main" xmlns="" val="3045428711"/>
                    </a:ext>
                  </a:extLst>
                </a:gridCol>
              </a:tblGrid>
              <a:tr h="372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神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b="0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羔羊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385562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004406" y="4353172"/>
            <a:ext cx="6128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五敬拜場面組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成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心圈。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76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82366" y="402078"/>
            <a:ext cx="49808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三、敬拜坐寶座上的詩歌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6176" y="1002104"/>
            <a:ext cx="3632726" cy="585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第一首詩歌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4:8b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7697" y="1845501"/>
            <a:ext cx="8452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4:8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四活物各有六個翅膀，遍體內外都滿了眼睛。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晝夜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不住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的說：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聖哉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！聖哉！聖哉！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主神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是昔在、今在、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後永在的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全能者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33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51846" y="325220"/>
            <a:ext cx="49808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三、敬拜坐寶座上的詩歌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6065" y="965571"/>
            <a:ext cx="3783408" cy="585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第二首詩歌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11E7DC-37E2-4E6E-A3F5-CD2598AA54CC}"/>
              </a:ext>
            </a:extLst>
          </p:cNvPr>
          <p:cNvSpPr/>
          <p:nvPr/>
        </p:nvSpPr>
        <p:spPr>
          <a:xfrm>
            <a:off x="451846" y="1770094"/>
            <a:ext cx="86897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4:9</a:t>
            </a:r>
            <a:r>
              <a:rPr lang="en-US" altLang="zh-TW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  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每逢四活物將榮耀、尊貴、感謝歸給那坐在寶座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上活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到永永遠遠者的時候，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4:10 </a:t>
            </a:r>
            <a:r>
              <a:rPr lang="en-US" altLang="zh-TW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那二十四位長老就俯伏在坐寶座的面前敬拜那活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到永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永遠遠的，又把他們的冠冕放在寶座前，說：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4:11 </a:t>
            </a:r>
            <a:r>
              <a:rPr lang="en-US" altLang="zh-TW" sz="3200" dirty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我們的主，我們的神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，你是配得榮耀、尊貴、權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柄的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；因為你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創造了萬物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，並且萬物因你的旨意被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創造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而有的。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81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981605" y="967478"/>
            <a:ext cx="4371710" cy="585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第三首詩歌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5:9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673" y="1663187"/>
            <a:ext cx="8539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5:8</a:t>
            </a:r>
            <a:r>
              <a:rPr lang="en-US" altLang="zh-TW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既拿了書卷，四活物和二十四位長老就俯伏在羔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羊面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前，各拿著琴和盛滿了香的金爐；這香就是眾聖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徒的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祈禱。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5:9</a:t>
            </a:r>
            <a:r>
              <a:rPr lang="en-US" altLang="zh-TW" sz="3200" dirty="0">
                <a:solidFill>
                  <a:prstClr val="white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們唱新歌，說：你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配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拿書卷，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配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揭開七印；因為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你曾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被殺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，用自己的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血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從各族、各方、各民、各國中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買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人來，叫他們歸於神，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5:10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又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叫他們成為國民，作祭司歸於神，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在地上執掌王權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361673" y="348934"/>
            <a:ext cx="410881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四、敬拜羔羊的詩歌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5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5980" y="1475731"/>
          <a:ext cx="8834034" cy="4300174"/>
        </p:xfrm>
        <a:graphic>
          <a:graphicData uri="http://schemas.openxmlformats.org/drawingml/2006/table">
            <a:tbl>
              <a:tblPr firstRow="1" firstCol="1" bandRow="1"/>
              <a:tblGrid>
                <a:gridCol w="4393680">
                  <a:extLst>
                    <a:ext uri="{9D8B030D-6E8A-4147-A177-3AD203B41FA5}">
                      <a16:colId xmlns:a16="http://schemas.microsoft.com/office/drawing/2014/main" xmlns="" val="3409758018"/>
                    </a:ext>
                  </a:extLst>
                </a:gridCol>
                <a:gridCol w="4440354">
                  <a:extLst>
                    <a:ext uri="{9D8B030D-6E8A-4147-A177-3AD203B41FA5}">
                      <a16:colId xmlns:a16="http://schemas.microsoft.com/office/drawing/2014/main" xmlns="" val="3659034850"/>
                    </a:ext>
                  </a:extLst>
                </a:gridCol>
              </a:tblGrid>
              <a:tr h="411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b="1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神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b="1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羔羊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186303"/>
                  </a:ext>
                </a:extLst>
              </a:tr>
              <a:tr h="48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引言</a:t>
                      </a:r>
                      <a:r>
                        <a:rPr lang="en-US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4:1</a:t>
                      </a:r>
                      <a:r>
                        <a:rPr lang="zh-TW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2a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引言</a:t>
                      </a:r>
                      <a:r>
                        <a:rPr lang="en-US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</a:t>
                      </a:r>
                      <a:r>
                        <a:rPr lang="zh-TW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897255"/>
                  </a:ext>
                </a:extLst>
              </a:tr>
              <a:tr h="48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靜態：神的榮耀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4:2b</a:t>
                      </a: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8a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靜態：羔羊的榮耀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5:4</a:t>
                      </a: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592102"/>
                  </a:ext>
                </a:extLst>
              </a:tr>
              <a:tr h="48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動態：對神的敬拜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4:8b</a:t>
                      </a: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動態：對羔羊的敬拜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5:8</a:t>
                      </a: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406246"/>
                  </a:ext>
                </a:extLst>
              </a:tr>
              <a:tr h="48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第一首詩歌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4:8b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第三首詩歌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5:9</a:t>
                      </a: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91606"/>
                  </a:ext>
                </a:extLst>
              </a:tr>
              <a:tr h="48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敘述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4:9</a:t>
                      </a: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敘述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382105"/>
                  </a:ext>
                </a:extLst>
              </a:tr>
              <a:tr h="48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第二首詩歌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4:11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第四首詩歌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792368"/>
                  </a:ext>
                </a:extLst>
              </a:tr>
              <a:tr h="4845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第五首詩歌</a:t>
                      </a: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5:13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4945567"/>
                  </a:ext>
                </a:extLst>
              </a:tr>
              <a:tr h="48452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600" b="1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結語</a:t>
                      </a:r>
                      <a:r>
                        <a:rPr lang="en-US" altLang="zh-TW" sz="2600" b="1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600" b="0" dirty="0">
                          <a:solidFill>
                            <a:schemeClr val="bg1"/>
                          </a:solidFill>
                          <a:effectLst/>
                          <a:latin typeface="華康黑體 Std W9" panose="020B0900000000000000" pitchFamily="34" charset="-120"/>
                          <a:ea typeface="華康黑體 Std W9" panose="020B0900000000000000" pitchFamily="34" charset="-120"/>
                          <a:cs typeface="Times New Roman" panose="02020603050405020304" pitchFamily="18" charset="0"/>
                        </a:rPr>
                        <a:t>(5-14)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華康黑體 Std W9" panose="020B0900000000000000" pitchFamily="34" charset="-120"/>
                        <a:ea typeface="華康黑體 Std W9" panose="020B09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99534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45527" y="534084"/>
            <a:ext cx="530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6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啟示錄</a:t>
            </a:r>
            <a:r>
              <a:rPr lang="en-US" altLang="zh-TW" sz="36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 ~ 5:14 </a:t>
            </a:r>
            <a:r>
              <a:rPr lang="zh-TW" altLang="en-US" sz="36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的結構</a:t>
            </a:r>
            <a:r>
              <a:rPr lang="en-US" altLang="zh-TW" sz="36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</a:t>
            </a:r>
            <a:endParaRPr lang="zh-TW" altLang="en-US" sz="36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8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D5A7EB-9C37-404E-8363-AED687F0090D}"/>
              </a:ext>
            </a:extLst>
          </p:cNvPr>
          <p:cNvSpPr/>
          <p:nvPr/>
        </p:nvSpPr>
        <p:spPr>
          <a:xfrm>
            <a:off x="512745" y="271769"/>
            <a:ext cx="3669594" cy="585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第四首詩歌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5:12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8E43ECF-32FF-4D3E-A083-1656AF1AF030}"/>
              </a:ext>
            </a:extLst>
          </p:cNvPr>
          <p:cNvSpPr/>
          <p:nvPr/>
        </p:nvSpPr>
        <p:spPr>
          <a:xfrm>
            <a:off x="512745" y="1155701"/>
            <a:ext cx="8422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5:11  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我又看見且聽見，寶座與活物並長老的周圍有許多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天使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的聲音；他們的數目有千千萬萬，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5:12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大聲說：曾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被殺的羔羊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配得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權柄、豐富、智慧、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能力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、尊貴、榮耀、頌讚的。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33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85243" y="347865"/>
            <a:ext cx="49808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五、敬拜三一真神的詩歌</a:t>
            </a:r>
            <a:endParaRPr lang="en-US" sz="34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530" y="989499"/>
            <a:ext cx="3669594" cy="585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第五首詩歌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5:13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692" y="1898562"/>
            <a:ext cx="8236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5:13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又聽見在天上、地上、地底下、滄海裡，和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天地間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一切所有被造之物，都說：但願頌讚、尊貴、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榮耀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、權勢都歸給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坐寶座的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羔羊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，直到永永遠遠！</a:t>
            </a:r>
            <a:endParaRPr lang="en-US" altLang="zh-TW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5:14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活物就說：「阿們！」眾長老也俯伏敬拜。</a:t>
            </a:r>
            <a:endParaRPr lang="en-US" sz="32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37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40493" y="715225"/>
            <a:ext cx="3671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 -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四活物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4:8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03" y="1210743"/>
            <a:ext cx="4849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 -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二十四位長老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4:9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488" y="2400038"/>
            <a:ext cx="8749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 -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天上、地上、地底下、滄海裡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天地間一切所有被造之物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5:13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0493" y="1826468"/>
            <a:ext cx="5251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 -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千千萬萬天使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5:11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28494" y="44631"/>
            <a:ext cx="376256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天上的敬拜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與事奉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3119" y="3505248"/>
            <a:ext cx="8317763" cy="3345474"/>
            <a:chOff x="398020" y="2797317"/>
            <a:chExt cx="11090350" cy="3673587"/>
          </a:xfrm>
        </p:grpSpPr>
        <p:sp>
          <p:nvSpPr>
            <p:cNvPr id="41" name="Oval 40"/>
            <p:cNvSpPr/>
            <p:nvPr/>
          </p:nvSpPr>
          <p:spPr>
            <a:xfrm>
              <a:off x="398020" y="2821577"/>
              <a:ext cx="11090350" cy="36493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363967" y="3133101"/>
              <a:ext cx="9091749" cy="2956758"/>
              <a:chOff x="2042478" y="2604581"/>
              <a:chExt cx="5138102" cy="484371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042478" y="2604581"/>
                <a:ext cx="5138102" cy="4843712"/>
                <a:chOff x="3877772" y="3354216"/>
                <a:chExt cx="2862661" cy="2817984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3877772" y="3354216"/>
                  <a:ext cx="2862661" cy="2817984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225035" y="3661301"/>
                  <a:ext cx="2168134" cy="2192995"/>
                  <a:chOff x="9132986" y="3366892"/>
                  <a:chExt cx="2168134" cy="2192995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9132986" y="3366892"/>
                    <a:ext cx="2168134" cy="2192995"/>
                  </a:xfrm>
                  <a:prstGeom prst="ellipse">
                    <a:avLst/>
                  </a:prstGeom>
                  <a:solidFill>
                    <a:schemeClr val="bg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9462973" y="3693100"/>
                    <a:ext cx="1419497" cy="1375954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49" name="Oval 48"/>
              <p:cNvSpPr/>
              <p:nvPr/>
            </p:nvSpPr>
            <p:spPr>
              <a:xfrm>
                <a:off x="3969757" y="4428721"/>
                <a:ext cx="1125809" cy="1048557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343066" y="4220226"/>
              <a:ext cx="1423267" cy="41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A</a:t>
              </a:r>
              <a:r>
                <a:rPr lang="en-US" altLang="zh-TW" dirty="0">
                  <a:solidFill>
                    <a:prstClr val="white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4:8</a:t>
              </a:r>
              <a:endParaRPr lang="en-US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46428" y="3440391"/>
              <a:ext cx="3597430" cy="41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A + B 5:8</a:t>
              </a:r>
              <a:endParaRPr lang="en-US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59520" y="3103353"/>
              <a:ext cx="3469702" cy="41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prstClr val="black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A + B + C</a:t>
              </a:r>
              <a:r>
                <a:rPr lang="en-US" altLang="zh-TW" dirty="0">
                  <a:solidFill>
                    <a:prstClr val="white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 </a:t>
              </a:r>
              <a:r>
                <a:rPr lang="en-US" altLang="zh-TW" dirty="0">
                  <a:solidFill>
                    <a:prstClr val="black"/>
                  </a:solidFill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5:8 ;11</a:t>
              </a:r>
              <a:endParaRPr lang="en-US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368132" y="2797317"/>
              <a:ext cx="4896576" cy="41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黑體 Std W9" panose="020B0900000000000000" pitchFamily="34" charset="-120"/>
                  <a:ea typeface="華康黑體 Std W9" panose="020B0900000000000000" pitchFamily="34" charset="-120"/>
                </a:rPr>
                <a:t>A + B + C + D 5:8;11;13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34249" y="3865570"/>
              <a:ext cx="3164662" cy="418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prstClr val="black"/>
                  </a:solidFill>
                </a:rPr>
                <a:t>B 4:9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4324606" y="5117015"/>
            <a:ext cx="359228" cy="1999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68379" y="1074046"/>
            <a:ext cx="8530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4:8b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晝夜不住的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說：聖哉！聖哉！聖哉！主神是昔在、今在、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後永在的全能者。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379" y="2181423"/>
            <a:ext cx="8530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希臘文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裏面，「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」與「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」常用同一字。我們是被造者，所以我們站在被造的地位上，敬拜、讚美造物的主宰。</a:t>
            </a:r>
            <a:endParaRPr lang="en-US" altLang="zh-TW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1082" y="315558"/>
            <a:ext cx="73853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生活化、生活敬拜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化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380" y="3689695"/>
            <a:ext cx="87580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12:1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所以弟兄們，我以神的慈悲勸你們，將身體獻上，當作活祭，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是聖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潔的，是神所喜悅的；你們如此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乃是理所當然的。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12:2  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不要效法這個世界，只要心意更新而變化，叫你們察驗何為神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良、純全、可喜悅的旨意。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379" y="338113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結語：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96B714-F931-4D9C-9C22-8CEEA2976DE5}"/>
              </a:ext>
            </a:extLst>
          </p:cNvPr>
          <p:cNvSpPr/>
          <p:nvPr/>
        </p:nvSpPr>
        <p:spPr>
          <a:xfrm>
            <a:off x="204724" y="3509903"/>
            <a:ext cx="8737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詩 </a:t>
            </a:r>
            <a:r>
              <a:rPr lang="en-US" altLang="zh-TW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96:10</a:t>
            </a:r>
            <a:r>
              <a:rPr lang="en-US" altLang="zh-TW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在列邦中要說：耶和華作王！世界就堅定，不得動搖；</a:t>
            </a:r>
            <a:r>
              <a:rPr lang="en-US" altLang="zh-TW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要按公正審判眾民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r>
              <a:rPr lang="en-US" altLang="zh-TW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11</a:t>
            </a:r>
            <a:r>
              <a:rPr lang="en-US" altLang="zh-TW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願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天歡喜，願地快樂！願海和其中所充滿的澎湃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r>
              <a:rPr lang="en-US" altLang="zh-TW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12</a:t>
            </a:r>
            <a:r>
              <a:rPr lang="en-US" altLang="zh-TW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願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田和其中所有的都歡樂！那時，林中的樹木都要在耶和</a:t>
            </a:r>
            <a:r>
              <a:rPr lang="en-US" altLang="zh-TW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華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面前歡呼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r>
              <a:rPr lang="en-US" altLang="zh-TW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</a:t>
            </a:r>
            <a:r>
              <a:rPr lang="en-US" altLang="zh-TW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為他來了，他來要審判全地。他要按公義審判世界，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按他</a:t>
            </a:r>
            <a:r>
              <a:rPr lang="zh-TW" alt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的信實審判萬民。 </a:t>
            </a:r>
            <a:endParaRPr lang="en-US" sz="3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CE173F-7670-493D-B9D1-F759B5E76966}"/>
              </a:ext>
            </a:extLst>
          </p:cNvPr>
          <p:cNvSpPr/>
          <p:nvPr/>
        </p:nvSpPr>
        <p:spPr>
          <a:xfrm>
            <a:off x="204724" y="910912"/>
            <a:ext cx="87377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所以我們不僅是在主日崇拜中敬拜神，在個人的生活裡，也當有個人的敬拜生活。個人敬拜正確的態度，就是在每一天生活中將身體獻上當為活祭。正如保</a:t>
            </a:r>
            <a:r>
              <a:rPr lang="zh-TW" altLang="en-US" sz="3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羅所說</a:t>
            </a:r>
            <a:r>
              <a:rPr lang="zh-TW" altLang="en-US" sz="3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的，要將身體獻上當為活祭。這是聖潔的，是神所悅納的。</a:t>
            </a:r>
            <a:endParaRPr lang="en-US" altLang="zh-TW" sz="3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846FE6-375B-4025-8154-579A92A2199F}"/>
              </a:ext>
            </a:extLst>
          </p:cNvPr>
          <p:cNvSpPr/>
          <p:nvPr/>
        </p:nvSpPr>
        <p:spPr>
          <a:xfrm>
            <a:off x="908808" y="241697"/>
            <a:ext cx="752161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敬拜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生活化、生活敬拜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事奉</a:t>
            </a:r>
            <a:r>
              <a:rPr lang="en-US" altLang="zh-TW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化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9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26707" y="508822"/>
            <a:ext cx="801491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457200">
              <a:buFont typeface="Arial" panose="020B0604020202020204" pitchFamily="34" charset="0"/>
              <a:buChar char="•"/>
            </a:pPr>
            <a:r>
              <a:rPr lang="zh-TW" altLang="en-US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神坐在寶座上的異象</a:t>
            </a:r>
            <a:r>
              <a:rPr lang="en-US" altLang="zh-TW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(4:1-5:14)</a:t>
            </a:r>
            <a:br>
              <a:rPr lang="en-US" altLang="zh-TW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lang="en-US" altLang="zh-TW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/>
            </a:r>
            <a:br>
              <a:rPr lang="en-US" altLang="zh-TW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r>
              <a:rPr lang="en-US" altLang="zh-TW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     “</a:t>
            </a:r>
            <a:r>
              <a:rPr lang="zh-TW" altLang="en-US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天上的敬拜</a:t>
            </a:r>
            <a:r>
              <a:rPr lang="en-US" altLang="zh-TW" sz="3400" cap="all" dirty="0">
                <a:ln w="3175" cmpd="sng">
                  <a:noFill/>
                </a:ln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”</a:t>
            </a:r>
            <a:endParaRPr lang="en-US" sz="34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566" y="2503855"/>
            <a:ext cx="82867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此後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，我觀看，見天上有門開了。我初次聽見好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像吹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號的聲音，對我說：「你上到這裡來，我要將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必成的事指示你。」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我立刻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被聖靈感動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27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60343" y="1778932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一、敬拜的景象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6544" y="2811428"/>
            <a:ext cx="54136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寶座上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神的榮耀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4:2b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8a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2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91759" y="1713601"/>
            <a:ext cx="86127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4:2</a:t>
            </a:r>
            <a:r>
              <a:rPr lang="en-US" altLang="zh-TW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我立刻被聖靈感動，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見有一個寶座安置在天上，又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有一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位坐在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寶座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4:3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看那坐著的，好像碧玉和紅寶石；又有虹圍著寶座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，好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像綠寶石。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4:4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寶座的周圍又有二十四個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座位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；其上坐著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二十四位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長老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，身穿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白衣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，頭上戴著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金冠冕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4:5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有閃電、聲音、雷轟從寶座中發出；又有七盞火燈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在寶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座前點著；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這七燈就是神的七靈。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D33BD6-32AE-47FB-91B9-3B968A0CF722}"/>
              </a:ext>
            </a:extLst>
          </p:cNvPr>
          <p:cNvSpPr/>
          <p:nvPr/>
        </p:nvSpPr>
        <p:spPr>
          <a:xfrm>
            <a:off x="892327" y="379323"/>
            <a:ext cx="33153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一、敬拜的景象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B80881-3857-458F-B430-A68E49D29C5B}"/>
              </a:ext>
            </a:extLst>
          </p:cNvPr>
          <p:cNvSpPr/>
          <p:nvPr/>
        </p:nvSpPr>
        <p:spPr>
          <a:xfrm>
            <a:off x="1527758" y="977649"/>
            <a:ext cx="55835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寶座上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神的榮耀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4:2b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8a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7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237593" y="1770094"/>
            <a:ext cx="86688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4:6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寶座前好像一個玻璃海，如同水晶。寶座中和寶座周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圍有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四個活物，前後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遍體都滿了眼睛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4:7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第一個活物像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獅子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，第二個像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牛犢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，第三個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臉面像人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，第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四個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像飛鷹。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4:8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四活物各有六個翅膀，遍體內外都滿了眼睛。他們晝夜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住的說：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聖哉！聖哉！聖哉！主神是昔在、今在、以</a:t>
            </a:r>
            <a:r>
              <a:rPr lang="en-US" altLang="zh-TW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後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永在的全能者。</a:t>
            </a:r>
            <a:endParaRPr lang="en-US" sz="3200" dirty="0">
              <a:solidFill>
                <a:prstClr val="black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ED33BD6-32AE-47FB-91B9-3B968A0CF722}"/>
              </a:ext>
            </a:extLst>
          </p:cNvPr>
          <p:cNvSpPr/>
          <p:nvPr/>
        </p:nvSpPr>
        <p:spPr>
          <a:xfrm>
            <a:off x="892327" y="379323"/>
            <a:ext cx="33153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一、敬拜的景象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0B80881-3857-458F-B430-A68E49D29C5B}"/>
              </a:ext>
            </a:extLst>
          </p:cNvPr>
          <p:cNvSpPr/>
          <p:nvPr/>
        </p:nvSpPr>
        <p:spPr>
          <a:xfrm>
            <a:off x="1527758" y="977649"/>
            <a:ext cx="55835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寶座上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神的榮耀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4:2b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8a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0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4405662587_bb455885f6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" y="497286"/>
            <a:ext cx="8430837" cy="58725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4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28" name="Straight Connector 2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4" descr="4380130_f49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2" r="-3" b="-3"/>
          <a:stretch/>
        </p:blipFill>
        <p:spPr bwMode="auto">
          <a:xfrm>
            <a:off x="952912" y="263471"/>
            <a:ext cx="7281437" cy="2816281"/>
          </a:xfrm>
          <a:custGeom>
            <a:avLst/>
            <a:gdLst>
              <a:gd name="connsiteX0" fmla="*/ 325906 w 7543799"/>
              <a:gd name="connsiteY0" fmla="*/ 0 h 2917756"/>
              <a:gd name="connsiteX1" fmla="*/ 7543799 w 7543799"/>
              <a:gd name="connsiteY1" fmla="*/ 0 h 2917756"/>
              <a:gd name="connsiteX2" fmla="*/ 7543799 w 7543799"/>
              <a:gd name="connsiteY2" fmla="*/ 2601638 h 2917756"/>
              <a:gd name="connsiteX3" fmla="*/ 7227681 w 7543799"/>
              <a:gd name="connsiteY3" fmla="*/ 2917756 h 2917756"/>
              <a:gd name="connsiteX4" fmla="*/ 0 w 7543799"/>
              <a:gd name="connsiteY4" fmla="*/ 2917756 h 2917756"/>
              <a:gd name="connsiteX5" fmla="*/ 0 w 7543799"/>
              <a:gd name="connsiteY5" fmla="*/ 325906 h 29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2" y="3079752"/>
            <a:ext cx="7236207" cy="32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6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05227" y="3079752"/>
            <a:ext cx="2236394" cy="2406650"/>
            <a:chOff x="9206969" y="2963333"/>
            <a:chExt cx="2981858" cy="3208867"/>
          </a:xfrm>
        </p:grpSpPr>
        <p:cxnSp>
          <p:nvCxnSpPr>
            <p:cNvPr id="10" name="Straight Connector 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31380" y="153644"/>
            <a:ext cx="32367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二、敬拜的</a:t>
            </a:r>
            <a:r>
              <a:rPr lang="zh-TW" alt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731" y="732323"/>
            <a:ext cx="460094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對神的敬拜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 4:8b</a:t>
            </a:r>
            <a:r>
              <a:rPr lang="zh-TW" alt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～</a:t>
            </a:r>
            <a:r>
              <a:rPr lang="en-US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Times New Roman" panose="02020603050405020304" pitchFamily="18" charset="0"/>
              </a:rPr>
              <a:t>11</a:t>
            </a:r>
            <a:endParaRPr lang="en-US" sz="3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380" y="1277652"/>
            <a:ext cx="87576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4:8</a:t>
            </a:r>
            <a:r>
              <a:rPr lang="en-US" altLang="zh-TW" sz="320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活物各有六個翅膀，遍體內外都滿了眼睛。他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們晝</a:t>
            </a:r>
            <a:r>
              <a:rPr lang="zh-TW" altLang="en-US" sz="3200" dirty="0">
                <a:solidFill>
                  <a:prstClr val="black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夜不住的說：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聖哉！聖哉！聖哉！主神是昔在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、今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在、以後永在的全能者。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4:9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每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逢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四活物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將榮耀、尊貴、感謝歸給那坐在寶座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上活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到永永遠遠者的時候，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4:10 </a:t>
            </a:r>
            <a:r>
              <a:rPr lang="en-US" altLang="zh-TW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那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二十四位長老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就俯伏在坐寶座的面前敬拜那活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到永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永遠遠的，又把他們的冠冕放在寶座前，說：</a:t>
            </a:r>
          </a:p>
          <a:p>
            <a:pPr defTabSz="457200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啟 </a:t>
            </a:r>
            <a:r>
              <a:rPr lang="en-US" altLang="zh-TW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4:11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	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我們的主，我們的神，你是配得榮耀、尊貴、權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柄的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；因為你創造了萬物，並且萬物因你的旨意被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創造</a:t>
            </a:r>
            <a:r>
              <a:rPr lang="zh-TW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而有的。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7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1009</Words>
  <Application>Microsoft Office PowerPoint</Application>
  <PresentationFormat>On-screen Show (4:3)</PresentationFormat>
  <Paragraphs>116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微軟正黑體</vt:lpstr>
      <vt:lpstr>華康黑體 Std W7</vt:lpstr>
      <vt:lpstr>華康黑體 Std W9</vt:lpstr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天上的敬拜與事奉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天上的敬拜與事奉</dc:title>
  <dc:creator>Balex</dc:creator>
  <cp:lastModifiedBy>Balex</cp:lastModifiedBy>
  <cp:revision>1</cp:revision>
  <dcterms:created xsi:type="dcterms:W3CDTF">2017-09-25T17:00:42Z</dcterms:created>
  <dcterms:modified xsi:type="dcterms:W3CDTF">2017-09-25T17:01:08Z</dcterms:modified>
</cp:coreProperties>
</file>