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A347B9-D04D-472C-83D4-A1B41512A29C}">
          <p14:sldIdLst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</p14:sldIdLst>
        </p14:section>
        <p14:section name="Untitled Section" id="{1FC300F3-553B-44BE-A063-1E0CCF9BA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99FF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8641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50EA-6871-4E51-A1A9-08A39BCDBE35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6F86-1E4F-408D-8FD6-B9B228F4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E9758-1DA2-41B8-8FB8-F9451C97452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94922-ECD5-49DD-BB17-F0BFF870E4D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3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4C40A-BB11-4E84-9D2D-BB483BA15B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FAA1-3707-44EE-B2A2-865B0A830F5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1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D70C-0E2E-4A7E-8EAE-1B0FFA5B1F2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18932-8D0B-4171-BD1C-56A2F0AEF2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14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0892C-610D-49FD-BBFC-BDDC616D26F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8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7E4AA-A929-4FAA-97E6-73630F09968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DF1A6-7877-4D4F-88CF-575C7138ED8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9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3008-D9A7-4F9F-A459-1B0B2E071AF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2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0A9B4-19B9-4339-8048-5195A4C726C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1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BC5360-3A2D-4D82-8580-C6CA9FF7C0E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48D6FC-3458-4DDB-9775-63DD1B28596E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9.png"/><Relationship Id="rId3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撒種的比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676" y="1268384"/>
            <a:ext cx="4031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『</a:t>
            </a:r>
            <a:r>
              <a:rPr lang="zh-TW" altLang="en-US" sz="5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開墾心田</a:t>
            </a:r>
            <a:r>
              <a:rPr lang="en-US" altLang="zh-TW" sz="5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561" y="5401918"/>
            <a:ext cx="30861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主日信息  </a:t>
            </a:r>
            <a:endParaRPr lang="en-US" altLang="zh-TW" sz="3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en-US" altLang="zh-TW" sz="3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10/29/2017</a:t>
            </a:r>
            <a:endParaRPr lang="en-US" sz="3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52" y="2062910"/>
            <a:ext cx="4163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太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13:1-9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、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17-23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923" y="5916354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</a:t>
            </a:r>
            <a:r>
              <a:rPr lang="zh-TW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薛忠勇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弟兄  </a:t>
            </a:r>
            <a:endParaRPr lang="en-US" altLang="zh-TW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105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exas sce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exas scen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78569"/>
            <a:ext cx="2479430" cy="24794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"/>
          <a:stretch/>
        </p:blipFill>
        <p:spPr bwMode="auto">
          <a:xfrm>
            <a:off x="-2" y="0"/>
            <a:ext cx="9166519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welcome to colorado sig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5334" r="4637" b="30000"/>
          <a:stretch/>
        </p:blipFill>
        <p:spPr bwMode="auto">
          <a:xfrm>
            <a:off x="6107118" y="5178669"/>
            <a:ext cx="2732081" cy="14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457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視而不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905000"/>
            <a:ext cx="6581775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-2833688"/>
            <a:ext cx="97536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38124"/>
            <a:ext cx="97536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9993" y="304800"/>
            <a:ext cx="2400657" cy="61949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聽是要聽見，卻不明白</a:t>
            </a:r>
            <a:endParaRPr lang="en-US" altLang="zh-TW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看是要看見，卻不曉得</a:t>
            </a:r>
            <a:endParaRPr lang="en-US" altLang="zh-TW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油蒙了心，耳朵發沉，</a:t>
            </a:r>
            <a:endParaRPr lang="en-US" altLang="zh-TW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眼睛閉著</a:t>
            </a:r>
            <a:r>
              <a:rPr lang="en-US" altLang="zh-TW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(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十四、十五節</a:t>
            </a:r>
            <a:r>
              <a:rPr lang="en-US" altLang="zh-TW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6976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/>
          <a:stretch/>
        </p:blipFill>
        <p:spPr bwMode="auto">
          <a:xfrm>
            <a:off x="-27634" y="-1"/>
            <a:ext cx="91872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276" y="263769"/>
            <a:ext cx="35461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土淺石頭上 </a:t>
            </a:r>
            <a:endParaRPr lang="en-US" sz="38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56" y="272663"/>
            <a:ext cx="5517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土既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不深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，發苗最快，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日頭出來一曬，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沒有根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，就枯乾了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en-US" altLang="zh-TW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2290" name="Picture 2" descr="Image result for 撒種的比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28" y="241550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sun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53" y="2132682"/>
            <a:ext cx="153987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276" y="2035883"/>
            <a:ext cx="54168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信心如紙薄，三分鐘熱度，</a:t>
            </a:r>
            <a:endParaRPr lang="en-US" altLang="zh-TW" sz="34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真理一知半解</a:t>
            </a:r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80" y="3280349"/>
            <a:ext cx="52629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聽了道，當下歡喜領受，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沒有根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是暫時的，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及至為道遭了患難，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或是受了逼迫，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就立刻跌倒了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(20-21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80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1828800"/>
            <a:ext cx="5130800" cy="5130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" y="-242014"/>
            <a:ext cx="2586264" cy="27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oseph paul frank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17" y="305884"/>
            <a:ext cx="3139168" cy="234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joseph paul franklin daugh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46" y="3279143"/>
            <a:ext cx="4231757" cy="317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/>
          <a:stretch/>
        </p:blipFill>
        <p:spPr bwMode="auto">
          <a:xfrm>
            <a:off x="-27634" y="-1"/>
            <a:ext cx="91872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276" y="263769"/>
            <a:ext cx="35461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在荊棘裡的 </a:t>
            </a:r>
            <a:endParaRPr lang="en-US" sz="38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56" y="272663"/>
            <a:ext cx="4132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荊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棘長起來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把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擠住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(7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80" y="3396461"/>
            <a:ext cx="6647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撒在荊棘裡的，就是人聽了道，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後來有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世上的思慮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錢財的迷惑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把道擠住了，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不能結實。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(22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2" y="3587240"/>
            <a:ext cx="4372871" cy="3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680" y="5791869"/>
            <a:ext cx="56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別樣的私慾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4:19)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76" y="2035883"/>
            <a:ext cx="56909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被事務分心，想樣樣兼得，</a:t>
            </a:r>
            <a:endParaRPr lang="en-US" altLang="zh-TW" sz="34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不分</a:t>
            </a:r>
            <a:r>
              <a:rPr lang="zh-TW" altLang="en-US" sz="3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優先次</a:t>
            </a:r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序，價值觀錯亂</a:t>
            </a:r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33529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Image result for bouti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rice t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61" y="3741618"/>
            <a:ext cx="3603625" cy="36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604">
            <a:off x="5930978" y="1450190"/>
            <a:ext cx="2147568" cy="21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" y="4515243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9998894">
            <a:off x="6315435" y="2244165"/>
            <a:ext cx="943762" cy="7149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007782">
            <a:off x="6291826" y="245181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  <a:latin typeface="Accord Heavy SF" panose="020BE200000000000000" pitchFamily="34" charset="0"/>
              </a:rPr>
              <a:t>$3,000</a:t>
            </a:r>
            <a:endParaRPr lang="en-US" dirty="0">
              <a:solidFill>
                <a:prstClr val="black"/>
              </a:solidFill>
              <a:latin typeface="Accord Heavy SF" panose="020BE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409474">
            <a:off x="1597304" y="5461105"/>
            <a:ext cx="126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Free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ior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3" y="150959"/>
            <a:ext cx="5804852" cy="36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39" y="2327564"/>
            <a:ext cx="4336472" cy="43364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6" y="420238"/>
            <a:ext cx="3788413" cy="252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nxi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3344673"/>
            <a:ext cx="4440210" cy="333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nxie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3"/>
          <a:stretch/>
        </p:blipFill>
        <p:spPr bwMode="auto">
          <a:xfrm>
            <a:off x="125326" y="3410035"/>
            <a:ext cx="4137370" cy="326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54" y="166254"/>
            <a:ext cx="4996765" cy="303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r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65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699">
            <a:off x="93914" y="4457640"/>
            <a:ext cx="3293472" cy="21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9371" y="3806311"/>
            <a:ext cx="2717170" cy="21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69" y="2815771"/>
            <a:ext cx="3887830" cy="39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mputer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" y="331497"/>
            <a:ext cx="3723697" cy="285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5" y="3629891"/>
            <a:ext cx="4395327" cy="302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hecking em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33" y="331498"/>
            <a:ext cx="4614935" cy="307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exting and dri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49" y="3913188"/>
            <a:ext cx="412461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45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ell 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50" y="2743200"/>
            <a:ext cx="29755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1. </a:t>
            </a:r>
            <a:r>
              <a:rPr kumimoji="1" lang="zh-TW" altLang="en-US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我們的注意力降低與變短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2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忽視親人的需要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3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重視即時的認可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4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對閱讀失去興趣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5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不愛用頭腦思想，喜歡使用現成的產品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6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會逐漸與我們喜歡看的認同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7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變得孤僻 </a:t>
            </a:r>
            <a:endParaRPr kumimoji="1" lang="en-US" altLang="zh-TW" sz="3200" dirty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8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對自己隱密的惡習不再以為然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9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擔心自己錯過任何消息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對周圍的人失去耐心與愛心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不知如何在時空中為自己的角色定位 </a:t>
            </a:r>
            <a:endParaRPr kumimoji="1" lang="en-US" altLang="zh-TW" sz="3200" dirty="0" smtClean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 smtClean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kumimoji="1" lang="en-US" altLang="zh-TW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kumimoji="1" lang="zh-TW" altLang="en-US" sz="3200" dirty="0">
                <a:solidFill>
                  <a:srgbClr val="0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失去生存的意義與目的</a:t>
            </a:r>
            <a:endParaRPr kumimoji="1" lang="en-US" sz="3200" dirty="0">
              <a:solidFill>
                <a:srgbClr val="0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730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撒種的比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28" y="-116114"/>
            <a:ext cx="6701016" cy="7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193143" y="537029"/>
            <a:ext cx="841828" cy="812800"/>
          </a:xfrm>
          <a:prstGeom prst="ellipse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/>
          <a:stretch/>
        </p:blipFill>
        <p:spPr bwMode="auto">
          <a:xfrm>
            <a:off x="-27634" y="-1"/>
            <a:ext cx="91872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276" y="263769"/>
            <a:ext cx="35461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en-US" altLang="zh-TW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在好土裡的 </a:t>
            </a:r>
            <a:endParaRPr lang="en-US" sz="38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56" y="272663"/>
            <a:ext cx="57246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落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在好土裡的，就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結實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一百倍的，有六十倍的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三十倍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(8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52" y="3934691"/>
            <a:ext cx="5238384" cy="32236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80" y="3202498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撒在好地上的，就是人聽道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明白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後</a:t>
            </a:r>
            <a:r>
              <a:rPr lang="zh-TW" altLang="en-US" sz="36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結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實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(23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80" y="4442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</a:t>
            </a:r>
            <a:r>
              <a:rPr lang="zh-TW" altLang="en-US" sz="36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聽了道，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持守</a:t>
            </a:r>
            <a:r>
              <a:rPr lang="zh-TW" altLang="en-US" sz="36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在誠實善良的心裡，並且</a:t>
            </a:r>
            <a:r>
              <a:rPr lang="zh-TW" altLang="en-US" sz="36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忍耐</a:t>
            </a:r>
            <a:r>
              <a:rPr lang="zh-TW" altLang="en-US" sz="36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著結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實</a:t>
            </a:r>
            <a:endParaRPr lang="en-US" altLang="zh-TW" sz="3600" dirty="0" smtClean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 </a:t>
            </a:r>
            <a:r>
              <a:rPr lang="en-US" altLang="zh-TW" sz="36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8:15)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276" y="2368391"/>
            <a:ext cx="84689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接受明白，學習操練，付出行動，努力遵行</a:t>
            </a:r>
            <a:endParaRPr lang="en-US" altLang="zh-TW" sz="34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2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66" y="-55418"/>
            <a:ext cx="5303115" cy="68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13854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POP1體 Std W7" panose="040B0700000000000000" pitchFamily="82" charset="-120"/>
                <a:ea typeface="華康POP1體 Std W7" panose="040B0700000000000000" pitchFamily="82" charset="-120"/>
              </a:rPr>
              <a:t>路旁</a:t>
            </a:r>
            <a:endParaRPr lang="en-US" sz="4000" dirty="0">
              <a:solidFill>
                <a:srgbClr val="C00000"/>
              </a:solidFill>
              <a:latin typeface="華康POP1體 Std W7" panose="040B0700000000000000" pitchFamily="82" charset="-120"/>
              <a:ea typeface="華康POP1體 Std W7" panose="040B07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692" y="595615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POP1體 Std W7" panose="040B0700000000000000" pitchFamily="82" charset="-120"/>
                <a:ea typeface="華康POP1體 Std W7" panose="040B0700000000000000" pitchFamily="82" charset="-120"/>
              </a:rPr>
              <a:t>好土</a:t>
            </a:r>
            <a:endParaRPr lang="en-US" sz="4000" dirty="0">
              <a:solidFill>
                <a:srgbClr val="C00000"/>
              </a:solidFill>
              <a:latin typeface="華康POP1體 Std W7" panose="040B0700000000000000" pitchFamily="82" charset="-120"/>
              <a:ea typeface="華康POP1體 Std W7" panose="040B07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8111" y="13854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POP1體 Std W7" panose="040B0700000000000000" pitchFamily="82" charset="-120"/>
                <a:ea typeface="華康POP1體 Std W7" panose="040B0700000000000000" pitchFamily="82" charset="-120"/>
              </a:rPr>
              <a:t>淺土</a:t>
            </a:r>
            <a:endParaRPr lang="en-US" sz="4000" dirty="0">
              <a:solidFill>
                <a:srgbClr val="C00000"/>
              </a:solidFill>
              <a:latin typeface="華康POP1體 Std W7" panose="040B0700000000000000" pitchFamily="82" charset="-120"/>
              <a:ea typeface="華康POP1體 Std W7" panose="040B07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600476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POP1體 Std W7" panose="040B0700000000000000" pitchFamily="82" charset="-120"/>
                <a:ea typeface="華康POP1體 Std W7" panose="040B0700000000000000" pitchFamily="82" charset="-120"/>
              </a:rPr>
              <a:t>荊棘</a:t>
            </a:r>
            <a:endParaRPr lang="en-US" sz="4000" dirty="0">
              <a:solidFill>
                <a:srgbClr val="C00000"/>
              </a:solidFill>
              <a:latin typeface="華康POP1體 Std W7" panose="040B0700000000000000" pitchFamily="82" charset="-120"/>
              <a:ea typeface="華康POP1體 Std W7" panose="040B0700000000000000" pitchFamily="82" charset="-120"/>
            </a:endParaRPr>
          </a:p>
        </p:txBody>
      </p:sp>
      <p:pic>
        <p:nvPicPr>
          <p:cNvPr id="8198" name="Picture 6" descr="Image result for 撒種的比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-55418"/>
            <a:ext cx="4959927" cy="705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32365" y="3879273"/>
            <a:ext cx="2182092" cy="20768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Right Arrow 3"/>
          <p:cNvSpPr/>
          <p:nvPr/>
        </p:nvSpPr>
        <p:spPr>
          <a:xfrm rot="20047918">
            <a:off x="5025599" y="5011954"/>
            <a:ext cx="1007818" cy="969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98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earing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602182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失蹤找不到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828" y="4175943"/>
            <a:ext cx="368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從來不禱告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28" y="4795223"/>
            <a:ext cx="368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0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不閱讀聖經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28" y="5352493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40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沒有奉獻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7285" y="3567484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0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不參加主日學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257" y="4166151"/>
            <a:ext cx="491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60%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不參與教會服事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7257" y="4792075"/>
            <a:ext cx="44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8</a:t>
            </a:r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0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沒有家庭祭壇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7257" y="5367607"/>
            <a:ext cx="445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</a:t>
            </a:r>
            <a:r>
              <a:rPr lang="en-US" altLang="zh-TW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0</a:t>
            </a:r>
            <a:r>
              <a:rPr lang="en-US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% 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沒領過人信主</a:t>
            </a:r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3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hard cracking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345" y="304800"/>
            <a:ext cx="6853158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沒有果實，問題在於聽道的人</a:t>
            </a:r>
            <a:endParaRPr lang="en-US" sz="40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1317486"/>
            <a:ext cx="7479933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凡有耳可聽的，就應當聽！</a:t>
            </a:r>
            <a:r>
              <a:rPr lang="en-US" altLang="zh-TW" sz="40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(9</a:t>
            </a:r>
            <a:r>
              <a:rPr lang="zh-TW" altLang="en-US" sz="40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4000" dirty="0" smtClean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40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1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撒種的比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769" y="316523"/>
            <a:ext cx="52982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撒種的人 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 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 </a:t>
            </a:r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69" y="971600"/>
            <a:ext cx="48109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種子 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神的道 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 </a:t>
            </a:r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福音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111" y="5694065"/>
            <a:ext cx="46762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參馬可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章、路加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endParaRPr lang="en-US" sz="3800" dirty="0">
              <a:solidFill>
                <a:prstClr val="white"/>
              </a:solidFill>
              <a:effectLst>
                <a:glow rad="139700">
                  <a:srgbClr val="5B9BD5">
                    <a:satMod val="175000"/>
                    <a:alpha val="40000"/>
                  </a:srgbClr>
                </a:glo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33740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6" y="650630"/>
            <a:ext cx="3984015" cy="5953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Image result for 撒種的比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"/>
          <a:stretch/>
        </p:blipFill>
        <p:spPr bwMode="auto">
          <a:xfrm>
            <a:off x="137989" y="382898"/>
            <a:ext cx="4667250" cy="334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13674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8538" y="211018"/>
            <a:ext cx="2558939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各種阻力</a:t>
            </a:r>
            <a:r>
              <a:rPr lang="en-US" altLang="zh-TW" sz="4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endParaRPr lang="en-US" sz="4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026" name="Picture 2" descr="Image result for different so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90" y="1562100"/>
            <a:ext cx="66675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4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making bricks with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/>
          <a:stretch/>
        </p:blipFill>
        <p:spPr bwMode="auto">
          <a:xfrm>
            <a:off x="189225" y="158261"/>
            <a:ext cx="4261037" cy="487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7" y="3426923"/>
            <a:ext cx="5696982" cy="320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616006" y="469506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「聽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19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次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0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撒種的比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5" b="13885"/>
          <a:stretch/>
        </p:blipFill>
        <p:spPr bwMode="auto">
          <a:xfrm>
            <a:off x="0" y="0"/>
            <a:ext cx="7069015" cy="35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撒種的比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 b="13885"/>
          <a:stretch/>
        </p:blipFill>
        <p:spPr bwMode="auto">
          <a:xfrm>
            <a:off x="-1" y="3521259"/>
            <a:ext cx="7069015" cy="33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6259" y="509953"/>
            <a:ext cx="2031325" cy="5574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四類土壤</a:t>
            </a:r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 </a:t>
            </a:r>
          </a:p>
          <a:p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    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代表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</a:p>
          <a:p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         </a:t>
            </a:r>
            <a:r>
              <a:rPr lang="zh-TW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四類聽眾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544" y="36285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路旁</a:t>
            </a:r>
            <a:endParaRPr lang="en-US" sz="4000" dirty="0">
              <a:solidFill>
                <a:srgbClr val="FFFF00"/>
              </a:solidFill>
              <a:effectLst>
                <a:glow rad="228600">
                  <a:prstClr val="white">
                    <a:lumMod val="95000"/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287" y="36285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淺土</a:t>
            </a:r>
            <a:endParaRPr lang="en-US" sz="4000" dirty="0">
              <a:solidFill>
                <a:srgbClr val="FFFF00"/>
              </a:solidFill>
              <a:effectLst>
                <a:glow rad="228600">
                  <a:prstClr val="white">
                    <a:lumMod val="95000"/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144" y="388411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荊棘</a:t>
            </a:r>
            <a:endParaRPr lang="en-US" sz="4000" dirty="0">
              <a:solidFill>
                <a:srgbClr val="FFFF00"/>
              </a:solidFill>
              <a:effectLst>
                <a:glow rad="228600">
                  <a:prstClr val="white">
                    <a:lumMod val="95000"/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902" y="388411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飾藝體 Std W5" panose="04020500000000000000" pitchFamily="82" charset="-120"/>
                <a:ea typeface="華康飾藝體 Std W5" panose="04020500000000000000" pitchFamily="82" charset="-120"/>
              </a:rPr>
              <a:t>好土</a:t>
            </a:r>
            <a:endParaRPr lang="en-US" sz="4000" dirty="0">
              <a:solidFill>
                <a:srgbClr val="FFFF00"/>
              </a:solidFill>
              <a:effectLst>
                <a:glow rad="228600">
                  <a:prstClr val="white">
                    <a:lumMod val="95000"/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飾藝體 Std W5" panose="04020500000000000000" pitchFamily="82" charset="-120"/>
              <a:ea typeface="華康飾藝體 Std W5" panose="0402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407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/>
          <a:stretch/>
        </p:blipFill>
        <p:spPr bwMode="auto">
          <a:xfrm>
            <a:off x="-27634" y="-1"/>
            <a:ext cx="91872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276" y="263769"/>
            <a:ext cx="338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zh-TW" altLang="en-US" sz="3800" dirty="0" smtClean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落在路旁上</a:t>
            </a:r>
            <a:endParaRPr lang="en-US" sz="38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6056" y="272663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撒的時候，有落在路旁的，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飛鳥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來吃盡了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(4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9217" y="1492524"/>
            <a:ext cx="481894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無心聽道，不感興趣，</a:t>
            </a:r>
            <a:endParaRPr lang="en-US" altLang="zh-TW" sz="34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聽不明白，不覺有需要</a:t>
            </a:r>
            <a:r>
              <a:rPr lang="en-US" altLang="zh-TW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67" y="4519245"/>
            <a:ext cx="849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凡聽見天國道理不明白的，那惡者就來，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把所撒在他心裡的奪了去，這就是撒在</a:t>
            </a:r>
            <a:endParaRPr lang="en-US" altLang="zh-TW" sz="36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路旁的了 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(19</a:t>
            </a:r>
            <a:r>
              <a:rPr lang="zh-TW" altLang="en-US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6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736" y="2744274"/>
            <a:ext cx="454483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心被踐踏硬化：排斥</a:t>
            </a:r>
            <a:endParaRPr lang="en-US" altLang="zh-TW" sz="34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個人偏見、過往經歷、</a:t>
            </a:r>
            <a:endParaRPr lang="en-US" altLang="zh-TW" sz="34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文化傳統、先入為主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" y="1973943"/>
            <a:ext cx="4354077" cy="23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13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6068</TotalTime>
  <Words>603</Words>
  <Application>Microsoft Macintosh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Calibri</vt:lpstr>
      <vt:lpstr>華康黑體 Std W9</vt:lpstr>
      <vt:lpstr>華康POP1體 Std W7</vt:lpstr>
      <vt:lpstr>華康雅藝體 Std W6</vt:lpstr>
      <vt:lpstr>新細明體</vt:lpstr>
      <vt:lpstr>華康飾藝體 Std W5</vt:lpstr>
      <vt:lpstr>華康黑體 Std W7</vt:lpstr>
      <vt:lpstr>華康魏碑體 Std W7</vt:lpstr>
      <vt:lpstr>Rockwell Extra Bold</vt:lpstr>
      <vt:lpstr>Accord Heavy SF</vt:lpstr>
      <vt:lpstr>Arial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211</cp:revision>
  <dcterms:created xsi:type="dcterms:W3CDTF">2016-12-29T18:12:43Z</dcterms:created>
  <dcterms:modified xsi:type="dcterms:W3CDTF">2017-10-30T16:49:52Z</dcterms:modified>
</cp:coreProperties>
</file>