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30"/>
  </p:notesMasterIdLst>
  <p:sldIdLst>
    <p:sldId id="290" r:id="rId5"/>
    <p:sldId id="256" r:id="rId6"/>
    <p:sldId id="288" r:id="rId7"/>
    <p:sldId id="289" r:id="rId8"/>
    <p:sldId id="291" r:id="rId9"/>
    <p:sldId id="292" r:id="rId10"/>
    <p:sldId id="374" r:id="rId11"/>
    <p:sldId id="340" r:id="rId12"/>
    <p:sldId id="386" r:id="rId13"/>
    <p:sldId id="387" r:id="rId14"/>
    <p:sldId id="388" r:id="rId15"/>
    <p:sldId id="384" r:id="rId16"/>
    <p:sldId id="383" r:id="rId17"/>
    <p:sldId id="293" r:id="rId18"/>
    <p:sldId id="380" r:id="rId19"/>
    <p:sldId id="375" r:id="rId20"/>
    <p:sldId id="381" r:id="rId21"/>
    <p:sldId id="368" r:id="rId22"/>
    <p:sldId id="320" r:id="rId23"/>
    <p:sldId id="367" r:id="rId24"/>
    <p:sldId id="382" r:id="rId25"/>
    <p:sldId id="385" r:id="rId26"/>
    <p:sldId id="376" r:id="rId27"/>
    <p:sldId id="321" r:id="rId28"/>
    <p:sldId id="281" r:id="rId2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SimSun" panose="02010600030101010101" pitchFamily="2" charset="-122"/>
      <p:regular r:id="rId35"/>
    </p:embeddedFont>
    <p:embeddedFont>
      <p:font typeface="文鼎粗圓" panose="020B0609010101010101" pitchFamily="49" charset="-120"/>
      <p:regular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Sprint SF" pitchFamily="2" charset="0"/>
      <p:regular r:id="rId39"/>
    </p:embeddedFont>
    <p:embeddedFont>
      <p:font typeface="文鼎圓立體" panose="02010609010101010101" pitchFamily="49" charset="-12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5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alex\Desktop\Tri-Valley\Financial%20CCIC,%20TV\Chart%201%20Data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alex\Desktop\Tri-Valley\Financial%20CCIC,%20TV\Chart%201%20Data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explosion val="6"/>
          </c:dPt>
          <c:dPt>
            <c:idx val="1"/>
            <c:bubble3D val="0"/>
            <c:explosion val="4"/>
          </c:dPt>
          <c:dPt>
            <c:idx val="2"/>
            <c:bubble3D val="0"/>
            <c:explosion val="2"/>
          </c:dPt>
          <c:dPt>
            <c:idx val="3"/>
            <c:bubble3D val="0"/>
            <c:explosion val="4"/>
          </c:dPt>
          <c:val>
            <c:numRef>
              <c:f>Sheet1!$A$2:$A$5</c:f>
              <c:numCache>
                <c:formatCode>General</c:formatCode>
                <c:ptCount val="4"/>
                <c:pt idx="1">
                  <c:v>79.3</c:v>
                </c:pt>
                <c:pt idx="2">
                  <c:v>10.9</c:v>
                </c:pt>
                <c:pt idx="3">
                  <c:v>14.1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AA38A-0022-41B2-B86C-3F39BFDDD230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3ACE-7E24-4954-A651-1290B89E4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7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4C1813-3BEA-449E-97DD-CAA111FF5BA9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004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8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1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99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51DD-4549-457B-A712-F5CE967B2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CAC8-88FB-4385-8604-3F75EA8B8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314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51DD-4549-457B-A712-F5CE967B2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CAC8-88FB-4385-8604-3F75EA8B8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114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51DD-4549-457B-A712-F5CE967B2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CAC8-88FB-4385-8604-3F75EA8B8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57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51DD-4549-457B-A712-F5CE967B2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CAC8-88FB-4385-8604-3F75EA8B8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705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51DD-4549-457B-A712-F5CE967B2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CAC8-88FB-4385-8604-3F75EA8B8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301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51DD-4549-457B-A712-F5CE967B2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CAC8-88FB-4385-8604-3F75EA8B8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044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51DD-4549-457B-A712-F5CE967B2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CAC8-88FB-4385-8604-3F75EA8B8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355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51DD-4549-457B-A712-F5CE967B2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CAC8-88FB-4385-8604-3F75EA8B8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68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84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51DD-4549-457B-A712-F5CE967B2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CAC8-88FB-4385-8604-3F75EA8B8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51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51DD-4549-457B-A712-F5CE967B2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CAC8-88FB-4385-8604-3F75EA8B8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36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51DD-4549-457B-A712-F5CE967B2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CAC8-88FB-4385-8604-3F75EA8B8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799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9196-E2E3-4E58-8C39-F30BE22F4E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D9D-A757-4512-BF23-D6E50995F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6992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9196-E2E3-4E58-8C39-F30BE22F4E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D9D-A757-4512-BF23-D6E50995F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666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9196-E2E3-4E58-8C39-F30BE22F4E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D9D-A757-4512-BF23-D6E50995F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4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9196-E2E3-4E58-8C39-F30BE22F4E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D9D-A757-4512-BF23-D6E50995F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472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9196-E2E3-4E58-8C39-F30BE22F4E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D9D-A757-4512-BF23-D6E50995F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7546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9196-E2E3-4E58-8C39-F30BE22F4E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D9D-A757-4512-BF23-D6E50995F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642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9196-E2E3-4E58-8C39-F30BE22F4E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D9D-A757-4512-BF23-D6E50995F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45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905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9196-E2E3-4E58-8C39-F30BE22F4E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D9D-A757-4512-BF23-D6E50995F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351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9196-E2E3-4E58-8C39-F30BE22F4E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D9D-A757-4512-BF23-D6E50995F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33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9196-E2E3-4E58-8C39-F30BE22F4E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D9D-A757-4512-BF23-D6E50995F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417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9196-E2E3-4E58-8C39-F30BE22F4E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D9D-A757-4512-BF23-D6E50995F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8406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9196-E2E3-4E58-8C39-F30BE22F4E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D9D-A757-4512-BF23-D6E50995F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147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9196-E2E3-4E58-8C39-F30BE22F4E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D9D-A757-4512-BF23-D6E50995F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2539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9196-E2E3-4E58-8C39-F30BE22F4E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D9D-A757-4512-BF23-D6E50995F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5379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9196-E2E3-4E58-8C39-F30BE22F4E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D9D-A757-4512-BF23-D6E50995F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0778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9196-E2E3-4E58-8C39-F30BE22F4E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D9D-A757-4512-BF23-D6E50995F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513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9196-E2E3-4E58-8C39-F30BE22F4E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D9D-A757-4512-BF23-D6E50995F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433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096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9196-E2E3-4E58-8C39-F30BE22F4E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D9D-A757-4512-BF23-D6E50995F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09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9196-E2E3-4E58-8C39-F30BE22F4E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D9D-A757-4512-BF23-D6E50995F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0884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9196-E2E3-4E58-8C39-F30BE22F4E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D9D-A757-4512-BF23-D6E50995F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1253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9196-E2E3-4E58-8C39-F30BE22F4E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D9D-A757-4512-BF23-D6E50995F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760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9196-E2E3-4E58-8C39-F30BE22F4E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D9D-A757-4512-BF23-D6E50995F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5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1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9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1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5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69B99-1108-455D-B3B6-AA29F1CC0F27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5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E51DD-4549-457B-A712-F5CE967B2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8CAC8-88FB-4385-8604-3F75EA8B8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1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5AE77"/>
            </a:gs>
            <a:gs pos="10000">
              <a:srgbClr val="FBD1B7"/>
            </a:gs>
            <a:gs pos="86000">
              <a:srgbClr val="F0D5B2"/>
            </a:gs>
            <a:gs pos="100000">
              <a:srgbClr val="E5AE77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19196-E2E3-4E58-8C39-F30BE22F4E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DDD9D-A757-4512-BF23-D6E50995F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97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19196-E2E3-4E58-8C39-F30BE22F4E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DDD9D-A757-4512-BF23-D6E50995F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67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ublic\&#20171;&#32057;&#26032;&#26379;&#21451;.ppt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hurch pp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656"/>
            <a:ext cx="9163541" cy="687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4268" y="139430"/>
            <a:ext cx="22942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華康儷黑 Std W7" panose="020B0700000000000000" pitchFamily="34" charset="-120"/>
                <a:ea typeface="華康儷黑 Std W7" panose="020B0700000000000000" pitchFamily="34" charset="-120"/>
              </a:rPr>
              <a:t>主日崇拜</a:t>
            </a:r>
            <a:endParaRPr lang="en-US" altLang="zh-TW" sz="40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華康儷黑 Std W7" panose="020B0700000000000000" pitchFamily="34" charset="-120"/>
              <a:ea typeface="華康儷黑 Std W7" panose="020B0700000000000000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4268" y="847316"/>
            <a:ext cx="3918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Sprint SF" pitchFamily="2" charset="0"/>
                <a:ea typeface="華康雅藝體 Std W6" pitchFamily="82" charset="-120"/>
                <a:sym typeface="Wingdings"/>
              </a:rPr>
              <a:t>11</a:t>
            </a:r>
            <a:r>
              <a:rPr lang="zh-TW" altLang="en-US" sz="3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Sprint SF" pitchFamily="2" charset="0"/>
                <a:ea typeface="華康雅藝體 Std W6" pitchFamily="82" charset="-120"/>
                <a:sym typeface="Wingdings"/>
              </a:rPr>
              <a:t></a:t>
            </a:r>
            <a:r>
              <a:rPr lang="en-US" altLang="zh-TW" sz="3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Sprint SF" pitchFamily="2" charset="0"/>
                <a:ea typeface="華康雅藝體 Std W6" pitchFamily="82" charset="-120"/>
                <a:sym typeface="Wingdings"/>
              </a:rPr>
              <a:t>12</a:t>
            </a:r>
            <a:r>
              <a:rPr lang="zh-TW" altLang="en-US" sz="3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Sprint SF" pitchFamily="2" charset="0"/>
                <a:ea typeface="華康雅藝體 Std W6" pitchFamily="82" charset="-120"/>
                <a:sym typeface="Wingdings"/>
              </a:rPr>
              <a:t></a:t>
            </a:r>
            <a:r>
              <a:rPr lang="en-US" altLang="zh-TW" sz="3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Sprint SF" pitchFamily="2" charset="0"/>
                <a:ea typeface="華康雅藝體 Std W6" pitchFamily="82" charset="-120"/>
              </a:rPr>
              <a:t>201</a:t>
            </a:r>
            <a:r>
              <a:rPr lang="en-US" altLang="zh-CN" sz="3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Sprint SF" pitchFamily="2" charset="0"/>
                <a:ea typeface="華康雅藝體 Std W6" pitchFamily="82" charset="-120"/>
              </a:rPr>
              <a:t>7</a:t>
            </a:r>
            <a:endParaRPr lang="en-US" altLang="zh-TW" sz="36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Sprint SF" pitchFamily="2" charset="0"/>
              <a:ea typeface="華康雅藝體 Std W6" pitchFamily="82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35114" y="5165271"/>
            <a:ext cx="231986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4000" b="1" spc="50" dirty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正顏楷體 Std W9" pitchFamily="66" charset="-120"/>
                <a:ea typeface="華康正顏楷體 Std W9" pitchFamily="66" charset="-120"/>
              </a:rPr>
              <a:t>安靜默禱</a:t>
            </a:r>
            <a:endParaRPr lang="en-US" sz="4000" b="1" spc="5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華康正顏楷體 Std W9" pitchFamily="66" charset="-120"/>
              <a:ea typeface="華康正顏楷體 Std W9" pitchFamily="66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35114" y="5777906"/>
            <a:ext cx="231986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4000" b="1" spc="50" dirty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正顏楷體 Std W9" pitchFamily="66" charset="-120"/>
                <a:ea typeface="華康正顏楷體 Std W9" pitchFamily="66" charset="-120"/>
              </a:rPr>
              <a:t>關</a:t>
            </a:r>
            <a:r>
              <a:rPr lang="zh-CN" altLang="en-US" sz="4000" b="1" spc="50" dirty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正顏楷體 Std W9" pitchFamily="66" charset="-120"/>
                <a:ea typeface="華康正顏楷體 Std W9" pitchFamily="66" charset="-120"/>
              </a:rPr>
              <a:t>閉</a:t>
            </a:r>
            <a:r>
              <a:rPr lang="zh-TW" altLang="en-US" sz="4000" b="1" spc="50" dirty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正顏楷體 Std W9" pitchFamily="66" charset="-120"/>
                <a:ea typeface="華康正顏楷體 Std W9" pitchFamily="66" charset="-120"/>
              </a:rPr>
              <a:t>手機</a:t>
            </a:r>
            <a:endParaRPr lang="en-US" sz="4000" b="1" spc="5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華康正顏楷體 Std W9" pitchFamily="66" charset="-120"/>
              <a:ea typeface="華康正顏楷體 Std W9" pitchFamily="66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052" y="5693490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solidFill>
                  <a:prstClr val="white"/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7" panose="020B0700000000000000" pitchFamily="34" charset="-120"/>
                <a:ea typeface="華康儷黑 Std W7" panose="020B0700000000000000" pitchFamily="34" charset="-120"/>
              </a:rPr>
              <a:t>請往前排並靠中間入座</a:t>
            </a:r>
            <a:endParaRPr lang="en-US" sz="4000" dirty="0">
              <a:solidFill>
                <a:prstClr val="white"/>
              </a:solidFill>
              <a:effectLst>
                <a:glow rad="139700">
                  <a:srgbClr val="70AD47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黑 Std W7" panose="020B0700000000000000" pitchFamily="34" charset="-120"/>
              <a:ea typeface="華康儷黑 Std W7" panose="020B0700000000000000" pitchFamily="34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624059" y="64886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kern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楷書體 Std W9" panose="03000900000000000000" pitchFamily="66" charset="-120"/>
                <a:ea typeface="華康楷書體 Std W9" panose="03000900000000000000" pitchFamily="66" charset="-120"/>
              </a:rPr>
              <a:t>祢</a:t>
            </a:r>
            <a:endParaRPr lang="zh-TW" altLang="en-US" sz="1100" kern="140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79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561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0109" y="800492"/>
            <a:ext cx="9557656" cy="5052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800" dirty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活著為耶穌，無論在何處，</a:t>
            </a:r>
          </a:p>
          <a:p>
            <a:r>
              <a:rPr lang="zh-TW" altLang="en-US" sz="3800" dirty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奉主的聖名，作一切事務；</a:t>
            </a:r>
          </a:p>
          <a:p>
            <a:r>
              <a:rPr lang="zh-TW" altLang="en-US" sz="3800" dirty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甘願來承受，損失和痛苦，</a:t>
            </a:r>
          </a:p>
          <a:p>
            <a:r>
              <a:rPr lang="zh-TW" altLang="en-US" sz="3800" dirty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讓每個試煉成十架一部。</a:t>
            </a:r>
            <a:endParaRPr lang="en-US" altLang="zh-TW" sz="3800" dirty="0" smtClean="0">
              <a:solidFill>
                <a:srgbClr val="00206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pPr>
              <a:lnSpc>
                <a:spcPts val="2200"/>
              </a:lnSpc>
            </a:pPr>
            <a:endParaRPr lang="en-US" altLang="zh-TW" sz="3800" dirty="0" smtClean="0">
              <a:solidFill>
                <a:srgbClr val="00206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r>
              <a:rPr lang="zh-TW" altLang="en-US" sz="3800" dirty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耶穌我主，我救主，我將自己給祢；</a:t>
            </a:r>
          </a:p>
          <a:p>
            <a:r>
              <a:rPr lang="zh-TW" altLang="en-US" sz="3800" dirty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因祢為我代死時，給的是祢自己；</a:t>
            </a:r>
          </a:p>
          <a:p>
            <a:r>
              <a:rPr lang="zh-TW" altLang="en-US" sz="3800" dirty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從此我無別的主，我心是祢寶座，</a:t>
            </a:r>
          </a:p>
          <a:p>
            <a:r>
              <a:rPr lang="zh-TW" altLang="en-US" sz="3800" dirty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我的一生一世，基督，只要為祢生活。</a:t>
            </a:r>
            <a:endParaRPr lang="zh-TW" altLang="en-US" sz="3800" b="0" i="0" dirty="0">
              <a:solidFill>
                <a:srgbClr val="002060"/>
              </a:solidFill>
              <a:effectLst/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1143" y="113733"/>
            <a:ext cx="35958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800" dirty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【</a:t>
            </a:r>
            <a:r>
              <a:rPr lang="zh-TW" altLang="en-US" sz="3800" dirty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活著為耶穌</a:t>
            </a:r>
            <a:r>
              <a:rPr lang="en-US" altLang="zh-TW" sz="3800" dirty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】</a:t>
            </a:r>
            <a:endParaRPr lang="en-US" sz="3800" dirty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9071" y="5973633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/4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10470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561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0109" y="800492"/>
            <a:ext cx="9557656" cy="5052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800" dirty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活著為耶穌，時間已短促，</a:t>
            </a:r>
          </a:p>
          <a:p>
            <a:r>
              <a:rPr lang="zh-TW" altLang="en-US" sz="3800" dirty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祂的笑臉是我寶貝珍藏；</a:t>
            </a:r>
          </a:p>
          <a:p>
            <a:r>
              <a:rPr lang="zh-TW" altLang="en-US" sz="3800" dirty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尋找失喪者，祂死所救贖，</a:t>
            </a:r>
          </a:p>
          <a:p>
            <a:r>
              <a:rPr lang="zh-TW" altLang="en-US" sz="3800" dirty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帶領疲倦者享受祂安息。</a:t>
            </a:r>
            <a:endParaRPr lang="en-US" altLang="zh-TW" sz="3800" dirty="0" smtClean="0">
              <a:solidFill>
                <a:srgbClr val="00206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pPr>
              <a:lnSpc>
                <a:spcPts val="2200"/>
              </a:lnSpc>
            </a:pPr>
            <a:endParaRPr lang="en-US" altLang="zh-TW" sz="3800" dirty="0" smtClean="0">
              <a:solidFill>
                <a:srgbClr val="00206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r>
              <a:rPr lang="zh-TW" altLang="en-US" sz="38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耶</a:t>
            </a:r>
            <a:r>
              <a:rPr lang="zh-TW" altLang="en-US" sz="3800" dirty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穌我主，我救主，我將自己給祢；</a:t>
            </a:r>
          </a:p>
          <a:p>
            <a:r>
              <a:rPr lang="zh-TW" altLang="en-US" sz="3800" dirty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因祢為我代死時，給的是祢自己；</a:t>
            </a:r>
          </a:p>
          <a:p>
            <a:r>
              <a:rPr lang="zh-TW" altLang="en-US" sz="3800" dirty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從此我無別的主，我心是祢寶座，</a:t>
            </a:r>
          </a:p>
          <a:p>
            <a:r>
              <a:rPr lang="zh-TW" altLang="en-US" sz="3800" dirty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我的一生一世，基督，只要為祢生活。</a:t>
            </a:r>
            <a:endParaRPr lang="zh-TW" altLang="en-US" sz="3800" b="0" i="0" dirty="0">
              <a:solidFill>
                <a:srgbClr val="002060"/>
              </a:solidFill>
              <a:effectLst/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1143" y="113733"/>
            <a:ext cx="35958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800" dirty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【</a:t>
            </a:r>
            <a:r>
              <a:rPr lang="zh-TW" altLang="en-US" sz="3800" dirty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活著為耶穌</a:t>
            </a:r>
            <a:r>
              <a:rPr lang="en-US" altLang="zh-TW" sz="3800" dirty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】</a:t>
            </a:r>
            <a:endParaRPr lang="en-US" sz="3800" dirty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9071" y="5973633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/4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13998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5611" cy="6858000"/>
          </a:xfrm>
          <a:prstGeom prst="rect">
            <a:avLst/>
          </a:prstGeom>
        </p:spPr>
      </p:pic>
      <p:pic>
        <p:nvPicPr>
          <p:cNvPr id="2050" name="Picture 2" descr="Image result for music notes 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4219"/>
            <a:ext cx="9144000" cy="488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8586" y="398778"/>
            <a:ext cx="72378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000" dirty="0" smtClean="0">
                <a:solidFill>
                  <a:schemeClr val="accent5">
                    <a:lumMod val="75000"/>
                  </a:schemeClr>
                </a:solidFill>
                <a:latin typeface="華康榜書體 Std W8" panose="03000800000000000000" pitchFamily="66" charset="-120"/>
                <a:ea typeface="華康榜書體 Std W8" panose="03000800000000000000" pitchFamily="66" charset="-120"/>
              </a:rPr>
              <a:t>詩班獻詩：「我的心哪」</a:t>
            </a:r>
            <a:endParaRPr lang="en-US" sz="5000" dirty="0">
              <a:solidFill>
                <a:schemeClr val="accent5">
                  <a:lumMod val="75000"/>
                </a:schemeClr>
              </a:solidFill>
              <a:latin typeface="華康榜書體 Std W8" panose="03000800000000000000" pitchFamily="66" charset="-120"/>
              <a:ea typeface="華康榜書體 Std W8" panose="03000800000000000000" pitchFamily="66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1825" y="1260552"/>
            <a:ext cx="26789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40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詩篇 </a:t>
            </a:r>
            <a:r>
              <a:rPr lang="en-US" altLang="zh-TW" sz="40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42:5)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291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6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8441" y="183485"/>
            <a:ext cx="6649453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我的心哪，你為何憂悶？</a:t>
            </a:r>
            <a:br>
              <a:rPr lang="zh-TW" alt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</a:br>
            <a:r>
              <a:rPr lang="zh-TW" alt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為何在我裡面煩躁？</a:t>
            </a:r>
          </a:p>
          <a:p>
            <a:r>
              <a:rPr lang="zh-TW" alt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我的心哪，當仰望神。</a:t>
            </a:r>
            <a:br>
              <a:rPr lang="zh-TW" alt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</a:br>
            <a:r>
              <a:rPr lang="zh-TW" alt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祂用</a:t>
            </a:r>
            <a:r>
              <a:rPr lang="zh-TW" alt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笑臉幫助我們！</a:t>
            </a:r>
          </a:p>
          <a:p>
            <a:r>
              <a:rPr lang="zh-TW" alt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祂用</a:t>
            </a:r>
            <a:r>
              <a:rPr lang="zh-TW" alt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笑臉幫助我們，</a:t>
            </a:r>
            <a:br>
              <a:rPr lang="zh-TW" alt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</a:br>
            <a:r>
              <a:rPr lang="zh-TW" alt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祂用</a:t>
            </a:r>
            <a:r>
              <a:rPr lang="zh-TW" alt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笑臉幫助我們。</a:t>
            </a:r>
            <a:br>
              <a:rPr lang="zh-TW" alt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</a:br>
            <a:r>
              <a:rPr lang="zh-TW" alt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是我的力</a:t>
            </a:r>
            <a:r>
              <a:rPr lang="zh-TW" alt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量，是</a:t>
            </a:r>
            <a:r>
              <a:rPr lang="zh-TW" alt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我的神。</a:t>
            </a:r>
            <a:endParaRPr lang="zh-TW" altLang="en-US" sz="3800" b="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296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72"/>
          <a:stretch/>
        </p:blipFill>
        <p:spPr bwMode="auto">
          <a:xfrm flipH="1">
            <a:off x="6635931" y="0"/>
            <a:ext cx="25080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0872" y="626347"/>
            <a:ext cx="59554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000" dirty="0">
                <a:solidFill>
                  <a:srgbClr val="002060"/>
                </a:solidFill>
                <a:latin typeface="華康明體 Std W12" panose="02020C00000000000000" pitchFamily="18" charset="-120"/>
                <a:ea typeface="華康明體 Std W12" panose="02020C00000000000000" pitchFamily="18" charset="-120"/>
              </a:rPr>
              <a:t>請翻開座位前的聖經</a:t>
            </a:r>
            <a:endParaRPr lang="en-US" sz="5000" dirty="0">
              <a:solidFill>
                <a:srgbClr val="002060"/>
              </a:solidFill>
              <a:latin typeface="華康明體 Std W12" panose="02020C00000000000000" pitchFamily="18" charset="-120"/>
              <a:ea typeface="華康明體 Std W12" panose="02020C00000000000000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4351" y="1479951"/>
            <a:ext cx="389882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新約 </a:t>
            </a:r>
            <a:r>
              <a:rPr lang="en-US" altLang="zh-TW" sz="5000" u="sng" dirty="0" smtClean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290</a:t>
            </a:r>
            <a:r>
              <a:rPr lang="en-US" altLang="zh-TW" sz="50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4400" dirty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頁 </a:t>
            </a:r>
            <a:endParaRPr lang="en-US" altLang="zh-TW" sz="4400" dirty="0">
              <a:solidFill>
                <a:prstClr val="black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21412" y="2398486"/>
            <a:ext cx="40623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44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啟示錄 </a:t>
            </a:r>
            <a:r>
              <a:rPr lang="en-US" altLang="zh-TW" sz="44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20:1-6)</a:t>
            </a:r>
            <a:endParaRPr lang="en-US" sz="4400" dirty="0">
              <a:solidFill>
                <a:srgbClr val="C0000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9599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christian ppt background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7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3667" y="235527"/>
            <a:ext cx="876844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600" dirty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我又看見一位天使從天降下，手裡拿著 無底坑的鑰匙和一條大鍊子。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600" dirty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他捉住那 龍，就是古蛇，又叫魔鬼，也叫撒但，把 他捆綁</a:t>
            </a:r>
            <a:r>
              <a:rPr lang="zh-TW" altLang="en-US" sz="36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一千年</a:t>
            </a:r>
            <a:r>
              <a:rPr lang="zh-TW" altLang="en-US" sz="3600" dirty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600" dirty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扔在無底坑裡，將無底 坑關閉，用印封上，使他不得再迷惑列國。 等到那</a:t>
            </a:r>
            <a:r>
              <a:rPr lang="zh-TW" altLang="en-US" sz="36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一千年</a:t>
            </a:r>
            <a:r>
              <a:rPr lang="zh-TW" altLang="en-US" sz="3600" dirty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完了，以後必須暫時釋放他</a:t>
            </a:r>
            <a:r>
              <a:rPr lang="zh-TW" altLang="en-US" sz="36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</a:t>
            </a:r>
            <a:r>
              <a:rPr lang="en-US" altLang="zh-CN" sz="3600" dirty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4</a:t>
            </a:r>
            <a:r>
              <a:rPr lang="en-US" altLang="zh-TW" sz="3600" dirty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600" dirty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我又看見幾個寶座，也有坐在上面的， 並有審判的權柄賜給他們</a:t>
            </a:r>
            <a:r>
              <a:rPr lang="zh-TW" altLang="en-US" sz="36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</a:t>
            </a:r>
            <a:r>
              <a:rPr lang="zh-TW" altLang="en-US" sz="3600" dirty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我又看見那些 因為給耶穌作見證，</a:t>
            </a:r>
            <a:endParaRPr lang="en-US" altLang="zh-TW" sz="3600" dirty="0" smtClean="0">
              <a:solidFill>
                <a:prstClr val="black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667" y="6115576"/>
            <a:ext cx="333937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TW" altLang="en-US" sz="3400" dirty="0">
                <a:solidFill>
                  <a:srgbClr val="002060"/>
                </a:solidFill>
                <a:latin typeface="華康龍門石碑 Std W9" panose="03000900000000000000" pitchFamily="66" charset="-120"/>
                <a:ea typeface="華康龍門石碑 Std W9" panose="03000900000000000000" pitchFamily="66" charset="-120"/>
              </a:rPr>
              <a:t>啟示錄 </a:t>
            </a:r>
            <a:r>
              <a:rPr lang="en-US" altLang="zh-TW" sz="3400" dirty="0">
                <a:solidFill>
                  <a:srgbClr val="002060"/>
                </a:solidFill>
                <a:latin typeface="華康龍門石碑 Std W9" panose="03000900000000000000" pitchFamily="66" charset="-120"/>
                <a:ea typeface="華康龍門石碑 Std W9" panose="03000900000000000000" pitchFamily="66" charset="-120"/>
              </a:rPr>
              <a:t>20:1-6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龍門石碑 Std W9" panose="03000900000000000000" pitchFamily="66" charset="-120"/>
                <a:ea typeface="華康龍門石碑 Std W9" panose="03000900000000000000" pitchFamily="66" charset="-120"/>
                <a:cs typeface="+mn-cs"/>
              </a:rPr>
              <a:t>節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龍門石碑 Std W9" panose="03000900000000000000" pitchFamily="66" charset="-120"/>
              <a:ea typeface="華康龍門石碑 Std W9" panose="03000900000000000000" pitchFamily="66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48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christian ppt background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7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3667" y="235527"/>
            <a:ext cx="876844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zh-TW" altLang="en-US" sz="36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並</a:t>
            </a:r>
            <a:r>
              <a:rPr lang="zh-TW" altLang="en-US" sz="3600" dirty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為神之道被斬者</a:t>
            </a:r>
            <a:r>
              <a:rPr lang="zh-TW" altLang="en-US" sz="36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的靈</a:t>
            </a:r>
            <a:r>
              <a:rPr lang="zh-TW" altLang="en-US" sz="3600" dirty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魂，和那沒有拜過獸與獸像，也沒有</a:t>
            </a:r>
            <a:r>
              <a:rPr lang="zh-TW" altLang="en-US" sz="36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在額</a:t>
            </a:r>
            <a:r>
              <a:rPr lang="zh-TW" altLang="en-US" sz="3600" dirty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上和手上受過他印記之人的靈魂，他們都復活了，與基督一同作王</a:t>
            </a:r>
            <a:r>
              <a:rPr lang="zh-TW" altLang="en-US" sz="36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一千年</a:t>
            </a:r>
            <a:r>
              <a:rPr lang="zh-TW" altLang="en-US" sz="3600" dirty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5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600" dirty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這是頭一次的復活。其餘的死人還沒有復活， 直等那</a:t>
            </a:r>
            <a:r>
              <a:rPr lang="zh-TW" altLang="en-US" sz="36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一千年</a:t>
            </a:r>
            <a:r>
              <a:rPr lang="zh-TW" altLang="en-US" sz="3600" dirty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完了。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6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600" dirty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在頭一次復活有分的有福了，</a:t>
            </a:r>
            <a:r>
              <a:rPr lang="zh-TW" altLang="en-US" sz="36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聖潔</a:t>
            </a:r>
            <a:r>
              <a:rPr lang="zh-TW" altLang="en-US" sz="3600" dirty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了！第二次的死在他們身上沒有權柄。他們必作</a:t>
            </a:r>
            <a:r>
              <a:rPr lang="zh-TW" altLang="en-US" sz="36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神和</a:t>
            </a:r>
            <a:r>
              <a:rPr lang="zh-TW" altLang="en-US" sz="3600" dirty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基督的祭司，並要與基督一同作王</a:t>
            </a:r>
            <a:r>
              <a:rPr lang="zh-TW" altLang="en-US" sz="36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一千年</a:t>
            </a:r>
            <a:r>
              <a:rPr lang="zh-TW" altLang="en-US" sz="3600" dirty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667" y="6115576"/>
            <a:ext cx="333937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TW" altLang="en-US" sz="3400" dirty="0">
                <a:solidFill>
                  <a:srgbClr val="002060"/>
                </a:solidFill>
                <a:latin typeface="華康龍門石碑 Std W9" panose="03000900000000000000" pitchFamily="66" charset="-120"/>
                <a:ea typeface="華康龍門石碑 Std W9" panose="03000900000000000000" pitchFamily="66" charset="-120"/>
              </a:rPr>
              <a:t>啟示錄 </a:t>
            </a:r>
            <a:r>
              <a:rPr lang="en-US" altLang="zh-TW" sz="3400" dirty="0">
                <a:solidFill>
                  <a:srgbClr val="002060"/>
                </a:solidFill>
                <a:latin typeface="華康龍門石碑 Std W9" panose="03000900000000000000" pitchFamily="66" charset="-120"/>
                <a:ea typeface="華康龍門石碑 Std W9" panose="03000900000000000000" pitchFamily="66" charset="-120"/>
              </a:rPr>
              <a:t>20:1-6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龍門石碑 Std W9" panose="03000900000000000000" pitchFamily="66" charset="-120"/>
                <a:ea typeface="華康龍門石碑 Std W9" panose="03000900000000000000" pitchFamily="66" charset="-120"/>
                <a:cs typeface="+mn-cs"/>
              </a:rPr>
              <a:t>節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龍門石碑 Std W9" panose="03000900000000000000" pitchFamily="66" charset="-120"/>
              <a:ea typeface="華康龍門石碑 Std W9" panose="03000900000000000000" pitchFamily="66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67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"/>
          <a:stretch/>
        </p:blipFill>
        <p:spPr bwMode="auto">
          <a:xfrm>
            <a:off x="0" y="0"/>
            <a:ext cx="91497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crown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90">
            <a:off x="1164932" y="1208020"/>
            <a:ext cx="2109170" cy="116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5810" y="6132766"/>
            <a:ext cx="21339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主日信息</a:t>
            </a:r>
            <a:endParaRPr kumimoji="0" lang="en-US" sz="3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0383" y="1333235"/>
            <a:ext cx="2428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solidFill>
                  <a:srgbClr val="C00000"/>
                </a:solidFill>
                <a:effectLst>
                  <a:glow rad="101600">
                    <a:schemeClr val="bg2">
                      <a:lumMod val="90000"/>
                      <a:alpha val="40000"/>
                    </a:schemeClr>
                  </a:glow>
                </a:effectLst>
                <a:latin typeface="華康明體 Std W12" panose="02020C00000000000000" pitchFamily="18" charset="-120"/>
                <a:ea typeface="華康明體 Std W12" panose="02020C00000000000000" pitchFamily="18" charset="-120"/>
              </a:rPr>
              <a:t>『</a:t>
            </a:r>
            <a:r>
              <a:rPr lang="zh-TW" altLang="en-US" sz="4400" dirty="0">
                <a:solidFill>
                  <a:srgbClr val="C00000"/>
                </a:solidFill>
                <a:effectLst>
                  <a:glow rad="101600">
                    <a:schemeClr val="bg2">
                      <a:lumMod val="90000"/>
                      <a:alpha val="40000"/>
                    </a:schemeClr>
                  </a:glow>
                </a:effectLst>
                <a:latin typeface="華康明體 Std W12" panose="02020C00000000000000" pitchFamily="18" charset="-120"/>
                <a:ea typeface="華康明體 Std W12" panose="02020C00000000000000" pitchFamily="18" charset="-120"/>
              </a:rPr>
              <a:t>千禧年</a:t>
            </a:r>
            <a:r>
              <a:rPr lang="en-US" altLang="zh-TW" sz="4400" dirty="0">
                <a:solidFill>
                  <a:srgbClr val="C00000"/>
                </a:solidFill>
                <a:effectLst>
                  <a:glow rad="101600">
                    <a:schemeClr val="bg2">
                      <a:lumMod val="90000"/>
                      <a:alpha val="40000"/>
                    </a:schemeClr>
                  </a:glow>
                </a:effectLst>
                <a:latin typeface="華康明體 Std W12" panose="02020C00000000000000" pitchFamily="18" charset="-120"/>
                <a:ea typeface="華康明體 Std W12" panose="02020C00000000000000" pitchFamily="18" charset="-120"/>
              </a:rPr>
              <a:t>』</a:t>
            </a:r>
            <a:endParaRPr lang="en-US" sz="4400" dirty="0">
              <a:solidFill>
                <a:srgbClr val="C00000"/>
              </a:solidFill>
              <a:effectLst>
                <a:glow rad="101600">
                  <a:schemeClr val="bg2">
                    <a:lumMod val="90000"/>
                    <a:alpha val="40000"/>
                  </a:schemeClr>
                </a:glow>
              </a:effectLst>
              <a:latin typeface="華康明體 Std W12" panose="02020C00000000000000" pitchFamily="18" charset="-120"/>
              <a:ea typeface="華康明體 Std W12" panose="02020C00000000000000" pitchFamily="18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1945" y="3197894"/>
            <a:ext cx="3323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宗楷體 Std W7" pitchFamily="66" charset="-120"/>
                <a:ea typeface="華康宗楷體 Std W7" pitchFamily="66" charset="-120"/>
              </a:rPr>
              <a:t>蕭德謙</a:t>
            </a:r>
            <a:r>
              <a:rPr lang="zh-CN" altLang="en-US" sz="2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宗楷體 Std W7" pitchFamily="66" charset="-120"/>
                <a:ea typeface="華康宗楷體 Std W7" pitchFamily="66" charset="-120"/>
              </a:rPr>
              <a:t> 弟兄 </a:t>
            </a:r>
            <a:r>
              <a:rPr kumimoji="0" lang="zh-SG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 </a:t>
            </a:r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文鼎粗圓" pitchFamily="49" charset="-120"/>
                <a:ea typeface="文鼎粗圓" pitchFamily="49" charset="-120"/>
                <a:cs typeface="Arial" pitchFamily="34" charset="0"/>
              </a:rPr>
              <a:t>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文鼎粗圓" pitchFamily="49" charset="-120"/>
              <a:ea typeface="文鼎粗圓" pitchFamily="49" charset="-12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89139" y="2102676"/>
            <a:ext cx="3001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32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啟示錄</a:t>
            </a:r>
            <a:r>
              <a:rPr lang="zh-CN" altLang="en-US" sz="32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32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20:1-6)</a:t>
            </a:r>
            <a:endParaRPr lang="en-US" sz="3200" dirty="0">
              <a:solidFill>
                <a:srgbClr val="C0000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09409" y="6123365"/>
            <a:ext cx="282962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11/12/2017</a:t>
            </a:r>
            <a:endParaRPr kumimoji="0" lang="en-US" sz="3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3535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ommun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0457"/>
            <a:ext cx="9179801" cy="539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commun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05"/>
          <a:stretch/>
        </p:blipFill>
        <p:spPr bwMode="auto">
          <a:xfrm>
            <a:off x="-1" y="-1"/>
            <a:ext cx="9179801" cy="288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23256" y="1035056"/>
            <a:ext cx="274947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雅藝體 Std W6" pitchFamily="82" charset="-120"/>
                <a:ea typeface="華康雅藝體 Std W6" pitchFamily="82" charset="-120"/>
              </a:rPr>
              <a:t>同心擘餅</a:t>
            </a:r>
            <a:endParaRPr kumimoji="0" lang="en-US" sz="5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39700">
                  <a:srgbClr val="FF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雅藝體 Std W6" pitchFamily="82" charset="-120"/>
              <a:ea typeface="華康雅藝體 Std W6" pitchFamily="82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7870" y="1896830"/>
            <a:ext cx="274947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雅藝體 Std W6" pitchFamily="82" charset="-120"/>
                <a:ea typeface="華康雅藝體 Std W6" pitchFamily="82" charset="-120"/>
              </a:rPr>
              <a:t>紀念主恩</a:t>
            </a:r>
            <a:endParaRPr kumimoji="0" lang="en-US" sz="5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39700">
                  <a:srgbClr val="FF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雅藝體 Std W6" pitchFamily="82" charset="-120"/>
              <a:ea typeface="華康雅藝體 Std W6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382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11770"/>
              </p:ext>
            </p:extLst>
          </p:nvPr>
        </p:nvGraphicFramePr>
        <p:xfrm>
          <a:off x="2997200" y="2395538"/>
          <a:ext cx="3149600" cy="236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Presentation" r:id="rId3" imgW="4570603" imgH="3427427" progId="PowerPoint.Show.8">
                  <p:link updateAutomatic="1"/>
                </p:oleObj>
              </mc:Choice>
              <mc:Fallback>
                <p:oleObj name="Presentation" r:id="rId3" imgW="4570603" imgH="3427427" progId="PowerPoint.Show.8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2395538"/>
                        <a:ext cx="3149600" cy="2360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4" name="Picture 2" descr="http://www.freepptbackgrounds.net/wp-content/uploads/2013/11/Church-Cross-Powerpoint-Slide-Mas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3642" y="1446963"/>
            <a:ext cx="274947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TW" altLang="en-US" sz="5000" dirty="0">
                <a:solidFill>
                  <a:srgbClr val="002060"/>
                </a:solidFill>
                <a:latin typeface="華康明體 Std W12" panose="02020C00000000000000" pitchFamily="18" charset="-120"/>
                <a:ea typeface="華康明體 Std W12" panose="02020C00000000000000" pitchFamily="18" charset="-120"/>
              </a:rPr>
              <a:t>迎新報告</a:t>
            </a:r>
            <a:endParaRPr lang="en-US" sz="5000" dirty="0">
              <a:solidFill>
                <a:srgbClr val="002060"/>
              </a:solidFill>
              <a:latin typeface="華康明體 Std W12" panose="02020C00000000000000" pitchFamily="18" charset="-120"/>
              <a:ea typeface="華康明體 Std W12" panose="02020C00000000000000" pitchFamily="18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8971" y="4402603"/>
            <a:ext cx="26981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dirty="0">
                <a:solidFill>
                  <a:srgbClr val="002060"/>
                </a:solidFill>
                <a:latin typeface="華康儷黑 Std W7" panose="020B0700000000000000" pitchFamily="34" charset="-120"/>
                <a:ea typeface="華康儷黑 Std W7" panose="020B0700000000000000" pitchFamily="34" charset="-120"/>
              </a:rPr>
              <a:t>李南海</a:t>
            </a:r>
            <a:r>
              <a:rPr lang="zh-CN" altLang="en-US" sz="3600" dirty="0">
                <a:solidFill>
                  <a:srgbClr val="002060"/>
                </a:solidFill>
                <a:latin typeface="華康儷黑 Std W7" panose="020B0700000000000000" pitchFamily="34" charset="-120"/>
                <a:ea typeface="華康儷黑 Std W7" panose="020B0700000000000000" pitchFamily="34" charset="-120"/>
              </a:rPr>
              <a:t> </a:t>
            </a:r>
            <a:r>
              <a:rPr lang="zh-TW" altLang="en-US" sz="3200" dirty="0">
                <a:solidFill>
                  <a:srgbClr val="002060"/>
                </a:solidFill>
                <a:latin typeface="華康儷黑 Std W7" panose="020B0700000000000000" pitchFamily="34" charset="-120"/>
                <a:ea typeface="華康儷黑 Std W7" panose="020B0700000000000000" pitchFamily="34" charset="-120"/>
              </a:rPr>
              <a:t>弟兄</a:t>
            </a:r>
            <a:endParaRPr lang="en-US" altLang="zh-TW" sz="3200" dirty="0">
              <a:solidFill>
                <a:srgbClr val="002060"/>
              </a:solidFill>
              <a:latin typeface="華康儷黑 Std W7" panose="020B0700000000000000" pitchFamily="34" charset="-120"/>
              <a:ea typeface="華康儷黑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988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s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church ppt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5"/>
          <a:stretch/>
        </p:blipFill>
        <p:spPr bwMode="auto">
          <a:xfrm>
            <a:off x="5303569" y="2525114"/>
            <a:ext cx="1108954" cy="1696865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8084" y="329940"/>
            <a:ext cx="8610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 smtClean="0">
                <a:solidFill>
                  <a:schemeClr val="bg1"/>
                </a:solidFill>
                <a:effectLst>
                  <a:glow rad="1270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 Std W7" panose="03000700000000000000" pitchFamily="66" charset="-120"/>
                <a:ea typeface="華康隸書體 Std W7" panose="03000700000000000000" pitchFamily="66" charset="-120"/>
              </a:rPr>
              <a:t>他</a:t>
            </a:r>
            <a:r>
              <a:rPr lang="zh-TW" altLang="en-US" sz="4400" dirty="0">
                <a:solidFill>
                  <a:schemeClr val="bg1"/>
                </a:solidFill>
                <a:effectLst>
                  <a:glow rad="1270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 Std W7" panose="03000700000000000000" pitchFamily="66" charset="-120"/>
                <a:ea typeface="華康隸書體 Std W7" panose="03000700000000000000" pitchFamily="66" charset="-120"/>
              </a:rPr>
              <a:t>們必作神和基督的祭司</a:t>
            </a:r>
            <a:r>
              <a:rPr lang="zh-TW" altLang="en-US" sz="4400" dirty="0" smtClean="0">
                <a:solidFill>
                  <a:schemeClr val="bg1"/>
                </a:solidFill>
                <a:effectLst>
                  <a:glow rad="1270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 Std W7" panose="03000700000000000000" pitchFamily="66" charset="-120"/>
                <a:ea typeface="華康隸書體 Std W7" panose="03000700000000000000" pitchFamily="66" charset="-120"/>
              </a:rPr>
              <a:t>，</a:t>
            </a:r>
            <a:endParaRPr lang="en-US" altLang="zh-TW" sz="4400" dirty="0" smtClean="0">
              <a:solidFill>
                <a:schemeClr val="bg1"/>
              </a:solidFill>
              <a:effectLst>
                <a:glow rad="127000">
                  <a:srgbClr val="FF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隸書體 Std W7" panose="03000700000000000000" pitchFamily="66" charset="-120"/>
              <a:ea typeface="華康隸書體 Std W7" panose="03000700000000000000" pitchFamily="66" charset="-120"/>
            </a:endParaRPr>
          </a:p>
          <a:p>
            <a:r>
              <a:rPr lang="zh-TW" altLang="en-US" sz="4400" dirty="0" smtClean="0">
                <a:solidFill>
                  <a:schemeClr val="bg1"/>
                </a:solidFill>
                <a:effectLst>
                  <a:glow rad="1270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 Std W7" panose="03000700000000000000" pitchFamily="66" charset="-120"/>
                <a:ea typeface="華康隸書體 Std W7" panose="03000700000000000000" pitchFamily="66" charset="-120"/>
              </a:rPr>
              <a:t>並</a:t>
            </a:r>
            <a:r>
              <a:rPr lang="zh-TW" altLang="en-US" sz="4400" dirty="0">
                <a:solidFill>
                  <a:schemeClr val="bg1"/>
                </a:solidFill>
                <a:effectLst>
                  <a:glow rad="1270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 Std W7" panose="03000700000000000000" pitchFamily="66" charset="-120"/>
                <a:ea typeface="華康隸書體 Std W7" panose="03000700000000000000" pitchFamily="66" charset="-120"/>
              </a:rPr>
              <a:t>要與基督一同作王一千年。</a:t>
            </a:r>
            <a:r>
              <a:rPr lang="en-US" altLang="zh-TW" sz="3600" dirty="0">
                <a:solidFill>
                  <a:schemeClr val="bg1"/>
                </a:solidFill>
                <a:effectLst>
                  <a:glow rad="1270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 Std W7" panose="03000700000000000000" pitchFamily="66" charset="-120"/>
                <a:ea typeface="華康隸書體 Std W7" panose="03000700000000000000" pitchFamily="66" charset="-120"/>
              </a:rPr>
              <a:t>		               </a:t>
            </a:r>
          </a:p>
          <a:p>
            <a:r>
              <a:rPr lang="en-US" altLang="zh-TW" sz="3600" dirty="0">
                <a:solidFill>
                  <a:schemeClr val="bg1"/>
                </a:solidFill>
                <a:effectLst>
                  <a:glow rad="1270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 Std W7" panose="03000700000000000000" pitchFamily="66" charset="-120"/>
                <a:ea typeface="華康隸書體 Std W7" panose="03000700000000000000" pitchFamily="66" charset="-120"/>
              </a:rPr>
              <a:t>                             </a:t>
            </a:r>
            <a:r>
              <a:rPr lang="en-US" altLang="zh-TW" sz="3600" dirty="0" smtClean="0">
                <a:solidFill>
                  <a:schemeClr val="bg1"/>
                </a:solidFill>
                <a:effectLst>
                  <a:glow rad="1270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 Std W7" panose="03000700000000000000" pitchFamily="66" charset="-120"/>
                <a:ea typeface="華康隸書體 Std W7" panose="03000700000000000000" pitchFamily="66" charset="-120"/>
              </a:rPr>
              <a:t>  </a:t>
            </a:r>
            <a:r>
              <a:rPr lang="en-US" altLang="zh-TW" sz="3800" dirty="0">
                <a:solidFill>
                  <a:schemeClr val="bg1"/>
                </a:solidFill>
                <a:effectLst>
                  <a:glow rad="1270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 Std W7" panose="03000700000000000000" pitchFamily="66" charset="-120"/>
                <a:ea typeface="華康隸書體 Std W7" panose="03000700000000000000" pitchFamily="66" charset="-120"/>
              </a:rPr>
              <a:t>(</a:t>
            </a:r>
            <a:r>
              <a:rPr lang="zh-TW" altLang="en-US" sz="3800" dirty="0">
                <a:solidFill>
                  <a:schemeClr val="bg1"/>
                </a:solidFill>
                <a:effectLst>
                  <a:glow rad="1270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 Std W7" panose="03000700000000000000" pitchFamily="66" charset="-120"/>
                <a:ea typeface="華康隸書體 Std W7" panose="03000700000000000000" pitchFamily="66" charset="-120"/>
              </a:rPr>
              <a:t>啟示錄 </a:t>
            </a:r>
            <a:r>
              <a:rPr lang="en-US" altLang="zh-TW" sz="3800" dirty="0">
                <a:solidFill>
                  <a:schemeClr val="bg1"/>
                </a:solidFill>
                <a:effectLst>
                  <a:glow rad="1270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 Std W7" panose="03000700000000000000" pitchFamily="66" charset="-120"/>
                <a:ea typeface="華康隸書體 Std W7" panose="03000700000000000000" pitchFamily="66" charset="-120"/>
              </a:rPr>
              <a:t>20:6)</a:t>
            </a:r>
            <a:r>
              <a:rPr lang="zh-TW" altLang="en-US" sz="3800" dirty="0">
                <a:solidFill>
                  <a:schemeClr val="bg1"/>
                </a:solidFill>
                <a:effectLst>
                  <a:glow rad="1270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 Std W7" panose="03000700000000000000" pitchFamily="66" charset="-120"/>
                <a:ea typeface="華康隸書體 Std W7" panose="03000700000000000000" pitchFamily="66" charset="-120"/>
              </a:rPr>
              <a:t>          </a:t>
            </a:r>
            <a:r>
              <a:rPr lang="en-US" altLang="zh-TW" sz="3800" dirty="0">
                <a:solidFill>
                  <a:schemeClr val="bg1"/>
                </a:solidFill>
                <a:effectLst>
                  <a:glow rad="1270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 Std W7" panose="03000700000000000000" pitchFamily="66" charset="-120"/>
                <a:ea typeface="華康隸書體 Std W7" panose="03000700000000000000" pitchFamily="66" charset="-120"/>
              </a:rPr>
              <a:t> </a:t>
            </a:r>
            <a:r>
              <a:rPr lang="zh-CN" altLang="en-US" sz="3800" dirty="0">
                <a:solidFill>
                  <a:schemeClr val="bg1"/>
                </a:solidFill>
                <a:effectLst>
                  <a:glow rad="1270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 Std W7" panose="03000700000000000000" pitchFamily="66" charset="-120"/>
                <a:ea typeface="華康隸書體 Std W7" panose="03000700000000000000" pitchFamily="66" charset="-120"/>
              </a:rPr>
              <a:t>                                   </a:t>
            </a:r>
            <a:endParaRPr lang="en-US" altLang="zh-TW" sz="3800" dirty="0">
              <a:solidFill>
                <a:schemeClr val="bg1"/>
              </a:solidFill>
              <a:effectLst>
                <a:glow rad="127000">
                  <a:srgbClr val="FF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隸書體 Std W7" panose="03000700000000000000" pitchFamily="66" charset="-120"/>
              <a:ea typeface="華康隸書體 Std W7" panose="03000700000000000000" pitchFamily="66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915" y="5447584"/>
            <a:ext cx="3570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序樂：</a:t>
            </a:r>
            <a:r>
              <a:rPr lang="zh-CN" altLang="en-US" sz="32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林寶珊</a:t>
            </a:r>
            <a:r>
              <a:rPr lang="zh-CN" altLang="en-US" sz="32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28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姊妹</a:t>
            </a:r>
            <a:endParaRPr lang="en-US" altLang="zh-TW" sz="2800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983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love fe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33" y="226447"/>
            <a:ext cx="62293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1001279">
            <a:off x="363986" y="290672"/>
            <a:ext cx="23944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000" b="1" i="0" u="none" strike="noStrike" kern="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華康海報體 Std W12" pitchFamily="82" charset="-120"/>
                <a:ea typeface="華康海報體 Std W12" pitchFamily="82" charset="-120"/>
              </a:rPr>
              <a:t>愛筵</a:t>
            </a:r>
            <a:endParaRPr kumimoji="0" lang="en-US" sz="8000" b="1" i="0" u="none" strike="noStrike" kern="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華康海報體 Std W12" pitchFamily="82" charset="-120"/>
              <a:ea typeface="華康海報體 Std W12" pitchFamily="82" charset="-120"/>
            </a:endParaRPr>
          </a:p>
        </p:txBody>
      </p:sp>
      <p:pic>
        <p:nvPicPr>
          <p:cNvPr id="3076" name="Picture 4" descr="Image result for love fea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561" y="3396664"/>
            <a:ext cx="6778171" cy="244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94836" y="5017319"/>
            <a:ext cx="50491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itchFamily="66" charset="-120"/>
                <a:ea typeface="華康魏碑體 Std W7" pitchFamily="66" charset="-120"/>
              </a:rPr>
              <a:t>主日學後 </a:t>
            </a:r>
            <a:r>
              <a:rPr kumimoji="0" lang="en-US" altLang="zh-TW" sz="3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itchFamily="66" charset="-120"/>
                <a:ea typeface="華康魏碑體 Std W7" pitchFamily="66" charset="-120"/>
              </a:rPr>
              <a:t>12:30 PM</a:t>
            </a:r>
            <a:endParaRPr kumimoji="0" lang="en-US" sz="4000" b="0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魏碑體 Std W7" pitchFamily="66" charset="-120"/>
              <a:ea typeface="華康魏碑體 Std W7" pitchFamily="66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93204" y="341104"/>
            <a:ext cx="954107" cy="32983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龍門石碑 Std W9" panose="03000900000000000000" pitchFamily="66" charset="-120"/>
                <a:ea typeface="華康龍門石碑 Std W9" panose="03000900000000000000" pitchFamily="66" charset="-120"/>
              </a:rPr>
              <a:t>請留步享用</a:t>
            </a:r>
            <a:endParaRPr kumimoji="0" lang="en-US" sz="5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龍門石碑 Std W9" panose="03000900000000000000" pitchFamily="66" charset="-120"/>
              <a:ea typeface="華康龍門石碑 Std W9" panose="03000900000000000000" pitchFamily="66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2930" y="5617633"/>
            <a:ext cx="43349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itchFamily="66" charset="-120"/>
                <a:ea typeface="華康魏碑體 Std W7" pitchFamily="66" charset="-120"/>
              </a:rPr>
              <a:t>飯前膳後</a:t>
            </a:r>
            <a:r>
              <a:rPr kumimoji="0" lang="zh-TW" altLang="en-US" sz="5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itchFamily="66" charset="-120"/>
                <a:ea typeface="華康魏碑體 Std W7" pitchFamily="66" charset="-120"/>
              </a:rPr>
              <a:t> </a:t>
            </a:r>
            <a:r>
              <a:rPr kumimoji="0" lang="en-US" altLang="zh-TW" sz="4000" b="0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魏碑體 Std W7" pitchFamily="66" charset="-120"/>
                <a:ea typeface="華康魏碑體 Std W7" pitchFamily="66" charset="-120"/>
              </a:rPr>
              <a:t>TV</a:t>
            </a:r>
            <a:r>
              <a:rPr kumimoji="0" lang="zh-TW" altLang="en-US" sz="4000" b="0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魏碑體 Std W7" pitchFamily="66" charset="-120"/>
                <a:ea typeface="華康魏碑體 Std W7" pitchFamily="66" charset="-120"/>
              </a:rPr>
              <a:t> </a:t>
            </a:r>
            <a:r>
              <a:rPr lang="en-US" altLang="zh-TW" sz="4000" u="sng" kern="0" dirty="0"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itchFamily="66" charset="-120"/>
                <a:ea typeface="華康魏碑體 Std W7" pitchFamily="66" charset="-120"/>
              </a:rPr>
              <a:t>5</a:t>
            </a:r>
            <a:endParaRPr kumimoji="0" lang="en-US" sz="4000" b="0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228600">
                  <a:prstClr val="white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魏碑體 Std W7" pitchFamily="66" charset="-120"/>
              <a:ea typeface="華康魏碑體 Std W7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520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operation christmas ch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8526"/>
            <a:ext cx="9144000" cy="360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operation christmas chi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438400"/>
            <a:ext cx="9144000" cy="8101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603" y="2355386"/>
            <a:ext cx="47307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prstClr val="white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飾藝體 Std W5" panose="04020500000000000000" pitchFamily="82" charset="-120"/>
                <a:ea typeface="華康飾藝體 Std W5" panose="04020500000000000000" pitchFamily="82" charset="-120"/>
              </a:rPr>
              <a:t>今年目標：</a:t>
            </a:r>
            <a:r>
              <a:rPr lang="en-US" altLang="zh-TW" sz="4800" dirty="0" smtClean="0">
                <a:solidFill>
                  <a:srgbClr val="FF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飾藝體 Std W5" panose="04020500000000000000" pitchFamily="82" charset="-120"/>
                <a:ea typeface="華康飾藝體 Std W5" panose="04020500000000000000" pitchFamily="82" charset="-120"/>
              </a:rPr>
              <a:t>350</a:t>
            </a:r>
            <a:r>
              <a:rPr lang="en-US" altLang="zh-TW" sz="5000" dirty="0" smtClean="0">
                <a:solidFill>
                  <a:prstClr val="white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飾藝體 Std W5" panose="04020500000000000000" pitchFamily="82" charset="-120"/>
                <a:ea typeface="華康飾藝體 Std W5" panose="04020500000000000000" pitchFamily="82" charset="-120"/>
              </a:rPr>
              <a:t> </a:t>
            </a:r>
            <a:r>
              <a:rPr lang="zh-TW" altLang="en-US" sz="4000" dirty="0" smtClean="0">
                <a:solidFill>
                  <a:prstClr val="white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飾藝體 Std W5" panose="04020500000000000000" pitchFamily="82" charset="-120"/>
                <a:ea typeface="華康飾藝體 Std W5" panose="04020500000000000000" pitchFamily="82" charset="-120"/>
              </a:rPr>
              <a:t>盒</a:t>
            </a:r>
            <a:endParaRPr lang="en-US" sz="4000" dirty="0">
              <a:solidFill>
                <a:prstClr val="white"/>
              </a:solidFill>
              <a:effectLst>
                <a:glow rad="101600">
                  <a:srgbClr val="F79646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飾藝體 Std W5" panose="04020500000000000000" pitchFamily="82" charset="-120"/>
              <a:ea typeface="華康飾藝體 Std W5" panose="04020500000000000000" pitchFamily="82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3517" y="2509274"/>
            <a:ext cx="39757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zh-TW" sz="35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4000" b="1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飾藝體 Std W5" panose="04020500000000000000" pitchFamily="82" charset="-120"/>
                <a:ea typeface="華康飾藝體 Std W5" panose="04020500000000000000" pitchFamily="82" charset="-120"/>
              </a:rPr>
              <a:t>每</a:t>
            </a:r>
            <a:r>
              <a:rPr lang="zh-TW" altLang="en-US" sz="40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飾藝體 Std W5" panose="04020500000000000000" pitchFamily="82" charset="-120"/>
                <a:ea typeface="華康飾藝體 Std W5" panose="04020500000000000000" pitchFamily="82" charset="-120"/>
              </a:rPr>
              <a:t>人預備一盒</a:t>
            </a:r>
            <a:r>
              <a:rPr lang="en-US" altLang="zh-TW" sz="40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飾藝體 Std W5" panose="04020500000000000000" pitchFamily="82" charset="-120"/>
                <a:ea typeface="華康飾藝體 Std W5" panose="04020500000000000000" pitchFamily="82" charset="-120"/>
              </a:rPr>
              <a:t>)</a:t>
            </a:r>
            <a:endParaRPr lang="en-US" sz="4000" b="1" i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飾藝體 Std W5" panose="04020500000000000000" pitchFamily="82" charset="-120"/>
              <a:ea typeface="華康飾藝體 Std W5" panose="04020500000000000000" pitchFamily="82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85" y="3279892"/>
            <a:ext cx="313421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飾藝體 Std W5" panose="04020500000000000000" pitchFamily="82" charset="-120"/>
                <a:ea typeface="華康飾藝體 Std W5" panose="04020500000000000000" pitchFamily="82" charset="-120"/>
              </a:rPr>
              <a:t>目前共收</a:t>
            </a:r>
            <a:r>
              <a:rPr lang="zh-TW" altLang="en-US" sz="3200" dirty="0" smtClean="0">
                <a:solidFill>
                  <a:srgbClr val="C00000"/>
                </a:solidFill>
                <a:latin typeface="華康飾藝體 Std W5" panose="04020500000000000000" pitchFamily="82" charset="-120"/>
                <a:ea typeface="華康飾藝體 Std W5" panose="04020500000000000000" pitchFamily="82" charset="-120"/>
              </a:rPr>
              <a:t>：</a:t>
            </a:r>
            <a:r>
              <a:rPr lang="en-US" altLang="zh-TW" sz="3200" dirty="0" smtClean="0">
                <a:solidFill>
                  <a:srgbClr val="C00000"/>
                </a:solidFill>
                <a:latin typeface="華康飾藝體 Std W5" panose="04020500000000000000" pitchFamily="82" charset="-120"/>
                <a:ea typeface="華康飾藝體 Std W5" panose="04020500000000000000" pitchFamily="82" charset="-120"/>
              </a:rPr>
              <a:t>328</a:t>
            </a:r>
            <a:r>
              <a:rPr lang="zh-TW" altLang="en-US" sz="3200" dirty="0" smtClean="0">
                <a:solidFill>
                  <a:srgbClr val="C00000"/>
                </a:solidFill>
                <a:latin typeface="華康飾藝體 Std W5" panose="04020500000000000000" pitchFamily="82" charset="-120"/>
                <a:ea typeface="華康飾藝體 Std W5" panose="04020500000000000000" pitchFamily="82" charset="-120"/>
              </a:rPr>
              <a:t>        </a:t>
            </a:r>
            <a:endParaRPr lang="en-US" sz="3200" dirty="0">
              <a:solidFill>
                <a:srgbClr val="C00000"/>
              </a:solidFill>
              <a:latin typeface="華康飾藝體 Std W5" panose="04020500000000000000" pitchFamily="82" charset="-120"/>
              <a:ea typeface="華康飾藝體 Std W5" panose="040205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607198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" y="987155"/>
            <a:ext cx="8389258" cy="5505451"/>
          </a:xfrm>
          <a:prstGeom prst="rect">
            <a:avLst/>
          </a:prstGeom>
          <a:effectLst>
            <a:softEdge rad="31750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3" name="TextBox 2"/>
          <p:cNvSpPr txBox="1"/>
          <p:nvPr/>
        </p:nvSpPr>
        <p:spPr>
          <a:xfrm>
            <a:off x="1364342" y="217714"/>
            <a:ext cx="69557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>
                <a:solidFill>
                  <a:srgbClr val="C00000"/>
                </a:solidFill>
                <a:latin typeface="華康飾藝體 Std W5" panose="04020500000000000000" pitchFamily="82" charset="-120"/>
                <a:ea typeface="華康飾藝體 Std W5" panose="04020500000000000000" pitchFamily="82" charset="-120"/>
              </a:rPr>
              <a:t>佈道會訂購的書籍寄來了！</a:t>
            </a:r>
            <a:endParaRPr lang="en-US" sz="4400" dirty="0">
              <a:solidFill>
                <a:srgbClr val="C00000"/>
              </a:solidFill>
              <a:latin typeface="華康飾藝體 Std W5" panose="04020500000000000000" pitchFamily="82" charset="-120"/>
              <a:ea typeface="華康飾藝體 Std W5" panose="04020500000000000000" pitchFamily="82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5867" y="5457370"/>
            <a:ext cx="549862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8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請會後到前廳找 </a:t>
            </a:r>
            <a:r>
              <a:rPr lang="en-US" altLang="zh-TW" sz="38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Ivy </a:t>
            </a:r>
            <a:r>
              <a:rPr lang="zh-TW" altLang="en-US" sz="38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領取</a:t>
            </a:r>
            <a:endParaRPr lang="en-US" sz="38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906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92100" y="20045"/>
            <a:ext cx="2302329" cy="259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935947" y="414231"/>
            <a:ext cx="2534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尚差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 </a:t>
            </a:r>
            <a:r>
              <a:rPr kumimoji="0" lang="en-US" altLang="zh-TW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10.7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萬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pic>
        <p:nvPicPr>
          <p:cNvPr id="102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08" y="4335049"/>
            <a:ext cx="1303154" cy="128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67145" y="361705"/>
            <a:ext cx="769441" cy="39395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【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文鼎圓立體" panose="02010609010101010101" pitchFamily="49" charset="-120"/>
                <a:ea typeface="文鼎圓立體" panose="02010609010101010101" pitchFamily="49" charset="-120"/>
                <a:cs typeface="文鼎圓立體" panose="02010609010101010101" pitchFamily="49" charset="-120"/>
              </a:rPr>
              <a:t>建堂還貸計劃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】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+mn-cs"/>
            </a:endParaRPr>
          </a:p>
        </p:txBody>
      </p:sp>
      <p:sp>
        <p:nvSpPr>
          <p:cNvPr id="27" name="Half Frame 26"/>
          <p:cNvSpPr/>
          <p:nvPr/>
        </p:nvSpPr>
        <p:spPr>
          <a:xfrm>
            <a:off x="4908108" y="1125795"/>
            <a:ext cx="263539" cy="745110"/>
          </a:xfrm>
          <a:prstGeom prst="halfFram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Diagonal Stripe 27"/>
          <p:cNvSpPr/>
          <p:nvPr/>
        </p:nvSpPr>
        <p:spPr>
          <a:xfrm flipH="1">
            <a:off x="3435685" y="1050946"/>
            <a:ext cx="222385" cy="1168582"/>
          </a:xfrm>
          <a:prstGeom prst="diagStrip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16174" y="1156727"/>
            <a:ext cx="738664" cy="45550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他們是按著力量，而且也超過力量，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     自己甘心樂意的捐助 。 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(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林後八章三節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</p:txBody>
      </p:sp>
      <p:pic>
        <p:nvPicPr>
          <p:cNvPr id="1032" name="Picture 8" descr="Image result for floral vector 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6352">
            <a:off x="2246269" y="4388010"/>
            <a:ext cx="3368485" cy="242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171647" y="777463"/>
            <a:ext cx="3355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7030A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目前累積 </a:t>
            </a:r>
            <a:r>
              <a:rPr lang="en-US" altLang="zh-TW" sz="3200" dirty="0" smtClean="0">
                <a:solidFill>
                  <a:prstClr val="white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14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.3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7030A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7030A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萬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7030A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90143" y="5516334"/>
            <a:ext cx="344196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圓體 Std W8" panose="02000800000000000000" pitchFamily="50" charset="-120"/>
                <a:ea typeface="華康圓體 Std W8" panose="02000800000000000000" pitchFamily="50" charset="-120"/>
                <a:cs typeface="+mn-cs"/>
              </a:rPr>
              <a:t>年底現金目標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圓體 Std W8" panose="02000800000000000000" pitchFamily="50" charset="-120"/>
                <a:ea typeface="華康圓體 Std W8" panose="02000800000000000000" pitchFamily="50" charset="-120"/>
                <a:cs typeface="+mn-cs"/>
              </a:rPr>
              <a:t>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圓體 Std W8" panose="02000800000000000000" pitchFamily="50" charset="-120"/>
                <a:ea typeface="華康圓體 Std W8" panose="02000800000000000000" pitchFamily="50" charset="-120"/>
                <a:cs typeface="+mn-cs"/>
              </a:rPr>
              <a:t>25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圓體 Std W8" panose="02000800000000000000" pitchFamily="50" charset="-120"/>
                <a:ea typeface="華康圓體 Std W8" panose="02000800000000000000" pitchFamily="50" charset="-120"/>
                <a:cs typeface="+mn-cs"/>
              </a:rPr>
              <a:t>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圓體 Std W8" panose="02000800000000000000" pitchFamily="50" charset="-120"/>
                <a:ea typeface="華康圓體 Std W8" panose="02000800000000000000" pitchFamily="50" charset="-120"/>
                <a:cs typeface="+mn-cs"/>
              </a:rPr>
              <a:t>萬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圓體 Std W8" panose="02000800000000000000" pitchFamily="50" charset="-120"/>
              <a:ea typeface="華康圓體 Std W8" panose="02000800000000000000" pitchFamily="50" charset="-120"/>
              <a:cs typeface="+mn-cs"/>
            </a:endParaRPr>
          </a:p>
        </p:txBody>
      </p:sp>
      <p:pic>
        <p:nvPicPr>
          <p:cNvPr id="1028" name="Picture 4" descr="Image result for targe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6155">
            <a:off x="7091863" y="3739164"/>
            <a:ext cx="1899426" cy="151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363873" y="5009981"/>
            <a:ext cx="36711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華康飾藝體 Std W5" panose="04020500000000000000" pitchFamily="82" charset="-120"/>
                <a:ea typeface="華康飾藝體 Std W5" panose="04020500000000000000" pitchFamily="82" charset="-120"/>
                <a:cs typeface="+mn-cs"/>
              </a:rPr>
              <a:t>*希望十週年時全部還清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華康飾藝體 Std W5" panose="04020500000000000000" pitchFamily="82" charset="-120"/>
              <a:ea typeface="華康飾藝體 Std W5" panose="04020500000000000000" pitchFamily="82" charset="-120"/>
              <a:cs typeface="+mn-cs"/>
            </a:endParaRPr>
          </a:p>
        </p:txBody>
      </p:sp>
      <p:pic>
        <p:nvPicPr>
          <p:cNvPr id="3" name="Picture 2" descr="Image result for arrows 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15189" flipV="1">
            <a:off x="3083161" y="2536488"/>
            <a:ext cx="1222813" cy="96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02807" y="3321918"/>
            <a:ext cx="5180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私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79794" y="3446409"/>
            <a:ext cx="5180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人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80955" y="3593558"/>
            <a:ext cx="5180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貸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64364" y="3546003"/>
            <a:ext cx="5180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借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 rot="21017380">
            <a:off x="5414701" y="3592752"/>
            <a:ext cx="52770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總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 rot="20986978">
            <a:off x="5826512" y="3549076"/>
            <a:ext cx="52770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 rot="20632590">
            <a:off x="6230748" y="3557407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30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華康儷圓 Std W8" pitchFamily="50" charset="-120"/>
                <a:ea typeface="華康儷圓 Std W8" pitchFamily="50" charset="-120"/>
                <a:cs typeface="+mn-cs"/>
              </a:rPr>
              <a:t>79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srgbClr val="5B9BD5">
                    <a:satMod val="175000"/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 rot="20593239">
            <a:off x="6648029" y="3351320"/>
            <a:ext cx="52770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萬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</p:txBody>
      </p:sp>
      <p:pic>
        <p:nvPicPr>
          <p:cNvPr id="26" name="Picture 25" descr="Image result for arrows 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8909" flipH="1">
            <a:off x="6861687" y="2627533"/>
            <a:ext cx="1011601" cy="97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0366" y="6011676"/>
            <a:ext cx="28841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堂貸總欠 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79 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萬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華康雅藝體 Std W6" panose="040B0600000000000000" pitchFamily="82" charset="-120"/>
              <a:ea typeface="華康雅藝體 Std W6" panose="040B0600000000000000" pitchFamily="82" charset="-120"/>
              <a:cs typeface="+mn-cs"/>
            </a:endParaRPr>
          </a:p>
        </p:txBody>
      </p:sp>
      <p:graphicFrame>
        <p:nvGraphicFramePr>
          <p:cNvPr id="32" name="Chart 31"/>
          <p:cNvGraphicFramePr>
            <a:graphicFrameLocks/>
          </p:cNvGraphicFramePr>
          <p:nvPr>
            <p:extLst/>
          </p:nvPr>
        </p:nvGraphicFramePr>
        <p:xfrm>
          <a:off x="2239637" y="1682168"/>
          <a:ext cx="6484998" cy="3498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09080"/>
              </p:ext>
            </p:extLst>
          </p:nvPr>
        </p:nvGraphicFramePr>
        <p:xfrm>
          <a:off x="2290321" y="1573383"/>
          <a:ext cx="6546423" cy="3927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43916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 animBg="1"/>
      <p:bldP spid="28" grpId="0" animBg="1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church pp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80811" y="1704870"/>
            <a:ext cx="14670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000" dirty="0">
                <a:solidFill>
                  <a:srgbClr val="FFFF99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明體 Std W12" panose="02020C00000000000000" pitchFamily="18" charset="-120"/>
                <a:ea typeface="華康明體 Std W12" panose="02020C00000000000000" pitchFamily="18" charset="-120"/>
              </a:rPr>
              <a:t>祝福</a:t>
            </a:r>
            <a:endParaRPr lang="en-US" sz="5000" dirty="0">
              <a:solidFill>
                <a:srgbClr val="FFFF99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明體 Std W12" panose="02020C00000000000000" pitchFamily="18" charset="-120"/>
              <a:ea typeface="華康明體 Std W12" panose="02020C00000000000000" pitchFamily="18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8971" y="4402603"/>
            <a:ext cx="25955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7" panose="020B0700000000000000" pitchFamily="34" charset="-120"/>
                <a:ea typeface="華康儷黑 Std W7" panose="020B0700000000000000" pitchFamily="34" charset="-120"/>
              </a:rPr>
              <a:t>蕭德謙 </a:t>
            </a:r>
            <a:r>
              <a:rPr lang="zh-TW" altLang="en-US" sz="24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7" panose="020B0700000000000000" pitchFamily="34" charset="-120"/>
                <a:ea typeface="華康儷黑 Std W7" panose="020B0700000000000000" pitchFamily="34" charset="-120"/>
              </a:rPr>
              <a:t>弟兄</a:t>
            </a:r>
            <a:r>
              <a:rPr lang="zh-TW" altLang="en-US" sz="40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7" panose="020B0700000000000000" pitchFamily="34" charset="-120"/>
                <a:ea typeface="華康儷黑 Std W7" panose="020B0700000000000000" pitchFamily="34" charset="-120"/>
              </a:rPr>
              <a:t> </a:t>
            </a:r>
            <a:endParaRPr lang="en-US" altLang="zh-TW" sz="3200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黑 Std W7" panose="020B0700000000000000" pitchFamily="34" charset="-120"/>
              <a:ea typeface="華康儷黑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131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6" y="1333577"/>
            <a:ext cx="8766808" cy="9083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88747" y="5654823"/>
            <a:ext cx="465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7" panose="020B0700000000000000" pitchFamily="34" charset="-120"/>
                <a:ea typeface="華康儷黑 Std W7" panose="020B0700000000000000" pitchFamily="34" charset="-120"/>
              </a:rPr>
              <a:t>殿樂：</a:t>
            </a:r>
            <a:r>
              <a:rPr lang="zh-CN" altLang="en-US" sz="36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7" panose="020B0700000000000000" pitchFamily="34" charset="-120"/>
                <a:ea typeface="華康儷黑 Std W7" panose="020B0700000000000000" pitchFamily="34" charset="-120"/>
              </a:rPr>
              <a:t> </a:t>
            </a:r>
            <a:r>
              <a:rPr lang="zh-TW" altLang="en-US" sz="36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7" panose="020B0700000000000000" pitchFamily="34" charset="-120"/>
                <a:ea typeface="華康儷黑 Std W7" panose="020B0700000000000000" pitchFamily="34" charset="-120"/>
              </a:rPr>
              <a:t>林寶珊 </a:t>
            </a:r>
            <a:r>
              <a:rPr lang="zh-TW" altLang="en-US" sz="28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7" panose="020B0700000000000000" pitchFamily="34" charset="-120"/>
                <a:ea typeface="華康儷黑 Std W7" panose="020B0700000000000000" pitchFamily="34" charset="-120"/>
              </a:rPr>
              <a:t>姊妹</a:t>
            </a:r>
            <a:endParaRPr lang="en-US" altLang="zh-TW" sz="2800" dirty="0"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黑 Std W7" panose="020B0700000000000000" pitchFamily="34" charset="-120"/>
              <a:ea typeface="華康儷黑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3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hurch ppt background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03"/>
          <a:stretch/>
        </p:blipFill>
        <p:spPr bwMode="auto">
          <a:xfrm>
            <a:off x="0" y="0"/>
            <a:ext cx="2587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13857" y="696686"/>
            <a:ext cx="14670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000" dirty="0">
                <a:solidFill>
                  <a:srgbClr val="002060"/>
                </a:solidFill>
                <a:latin typeface="華康明體 Std W12" panose="02020C00000000000000" pitchFamily="18" charset="-120"/>
                <a:ea typeface="華康明體 Std W12" panose="02020C00000000000000" pitchFamily="18" charset="-120"/>
              </a:rPr>
              <a:t>宣召</a:t>
            </a:r>
            <a:endParaRPr lang="en-US" sz="5000" dirty="0">
              <a:solidFill>
                <a:srgbClr val="002060"/>
              </a:solidFill>
              <a:latin typeface="華康明體 Std W12" panose="02020C00000000000000" pitchFamily="18" charset="-120"/>
              <a:ea typeface="華康明體 Std W12" panose="02020C00000000000000" pitchFamily="18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8971" y="4402603"/>
            <a:ext cx="42546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rgbClr val="002060"/>
                </a:solidFill>
                <a:latin typeface="華康儷黑 Std W7" panose="020B0700000000000000" pitchFamily="34" charset="-120"/>
                <a:ea typeface="華康儷黑 Std W7" panose="020B0700000000000000" pitchFamily="34" charset="-120"/>
              </a:rPr>
              <a:t>司會：李南海 </a:t>
            </a:r>
            <a:r>
              <a:rPr lang="zh-TW" altLang="en-US" sz="3200" dirty="0">
                <a:solidFill>
                  <a:srgbClr val="002060"/>
                </a:solidFill>
                <a:latin typeface="華康儷黑 Std W7" panose="020B0700000000000000" pitchFamily="34" charset="-120"/>
                <a:ea typeface="華康儷黑 Std W7" panose="020B0700000000000000" pitchFamily="34" charset="-120"/>
              </a:rPr>
              <a:t>弟兄</a:t>
            </a:r>
            <a:endParaRPr lang="en-US" altLang="zh-TW" sz="3200" dirty="0">
              <a:solidFill>
                <a:srgbClr val="002060"/>
              </a:solidFill>
              <a:latin typeface="華康儷黑 Std W7" panose="020B0700000000000000" pitchFamily="34" charset="-120"/>
              <a:ea typeface="華康儷黑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453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hurch ppt background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03"/>
          <a:stretch/>
        </p:blipFill>
        <p:spPr bwMode="auto">
          <a:xfrm>
            <a:off x="0" y="0"/>
            <a:ext cx="2587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13857" y="696686"/>
            <a:ext cx="274947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000" dirty="0">
                <a:solidFill>
                  <a:srgbClr val="002060"/>
                </a:solidFill>
                <a:latin typeface="華康明體 Std W12" panose="02020C00000000000000" pitchFamily="18" charset="-120"/>
                <a:ea typeface="華康明體 Std W12" panose="02020C00000000000000" pitchFamily="18" charset="-120"/>
              </a:rPr>
              <a:t>會眾唱詩</a:t>
            </a:r>
            <a:endParaRPr lang="en-US" sz="5000" dirty="0">
              <a:solidFill>
                <a:srgbClr val="002060"/>
              </a:solidFill>
              <a:latin typeface="華康明體 Std W12" panose="02020C00000000000000" pitchFamily="18" charset="-120"/>
              <a:ea typeface="華康明體 Std W12" panose="02020C00000000000000" pitchFamily="18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8971" y="4402603"/>
            <a:ext cx="42546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rgbClr val="002060"/>
                </a:solidFill>
                <a:latin typeface="華康儷黑 Std W7" panose="020B0700000000000000" pitchFamily="34" charset="-120"/>
                <a:ea typeface="華康儷黑 Std W7" panose="020B0700000000000000" pitchFamily="34" charset="-120"/>
              </a:rPr>
              <a:t>領詩：趙家驥 </a:t>
            </a:r>
            <a:r>
              <a:rPr lang="zh-TW" altLang="en-US" sz="3200" dirty="0">
                <a:solidFill>
                  <a:srgbClr val="002060"/>
                </a:solidFill>
                <a:latin typeface="華康儷黑 Std W7" panose="020B0700000000000000" pitchFamily="34" charset="-120"/>
                <a:ea typeface="華康儷黑 Std W7" panose="020B0700000000000000" pitchFamily="34" charset="-120"/>
              </a:rPr>
              <a:t>弟兄</a:t>
            </a:r>
            <a:endParaRPr lang="en-US" altLang="zh-TW" sz="3200" dirty="0">
              <a:solidFill>
                <a:srgbClr val="002060"/>
              </a:solidFill>
              <a:latin typeface="華康儷黑 Std W7" panose="020B0700000000000000" pitchFamily="34" charset="-120"/>
              <a:ea typeface="華康儷黑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577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71211" y="626347"/>
            <a:ext cx="59554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000" dirty="0">
                <a:solidFill>
                  <a:srgbClr val="002060"/>
                </a:solidFill>
                <a:latin typeface="華康明體 Std W12" panose="02020C00000000000000" pitchFamily="18" charset="-120"/>
                <a:ea typeface="華康明體 Std W12" panose="02020C00000000000000" pitchFamily="18" charset="-120"/>
              </a:rPr>
              <a:t>請翻開座位前聖詩本</a:t>
            </a:r>
            <a:endParaRPr lang="en-US" sz="5000" dirty="0">
              <a:solidFill>
                <a:srgbClr val="002060"/>
              </a:solidFill>
              <a:latin typeface="華康明體 Std W12" panose="02020C00000000000000" pitchFamily="18" charset="-120"/>
              <a:ea typeface="華康明體 Std W12" panose="02020C00000000000000" pitchFamily="18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1211" y="1785744"/>
            <a:ext cx="518282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000" dirty="0"/>
              <a:t>#201 </a:t>
            </a:r>
            <a:r>
              <a:rPr lang="zh-CN" altLang="en-US" sz="50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哈利</a:t>
            </a:r>
            <a:r>
              <a:rPr lang="zh-CN" altLang="en-US" sz="50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路</a:t>
            </a:r>
            <a:r>
              <a:rPr lang="zh-TW" altLang="en-US" sz="50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亞 </a:t>
            </a:r>
            <a:r>
              <a:rPr lang="en-US" altLang="zh-TW" sz="40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(2)</a:t>
            </a:r>
            <a:endParaRPr lang="en-US" sz="4000" dirty="0">
              <a:solidFill>
                <a:srgbClr val="C0000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0912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71211" y="626347"/>
            <a:ext cx="59554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000" dirty="0">
                <a:solidFill>
                  <a:srgbClr val="002060"/>
                </a:solidFill>
                <a:latin typeface="華康明體 Std W12" panose="02020C00000000000000" pitchFamily="18" charset="-120"/>
                <a:ea typeface="華康明體 Std W12" panose="02020C00000000000000" pitchFamily="18" charset="-120"/>
              </a:rPr>
              <a:t>請翻開座位前聖詩本</a:t>
            </a:r>
            <a:endParaRPr lang="en-US" sz="5000" dirty="0">
              <a:solidFill>
                <a:srgbClr val="002060"/>
              </a:solidFill>
              <a:latin typeface="華康明體 Std W12" panose="02020C00000000000000" pitchFamily="18" charset="-120"/>
              <a:ea typeface="華康明體 Std W12" panose="02020C00000000000000" pitchFamily="18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1211" y="1852246"/>
            <a:ext cx="547137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000" dirty="0"/>
              <a:t>#2</a:t>
            </a:r>
            <a:r>
              <a:rPr lang="en-US" altLang="zh-CN" sz="5000" dirty="0"/>
              <a:t>43</a:t>
            </a:r>
            <a:r>
              <a:rPr lang="en-US" altLang="zh-TW" sz="5000" dirty="0"/>
              <a:t> </a:t>
            </a:r>
            <a:r>
              <a:rPr lang="zh-CN" altLang="en-US" sz="50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榮耀</a:t>
            </a:r>
            <a:r>
              <a:rPr lang="zh-CN" altLang="en-US" sz="50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歸</a:t>
            </a:r>
            <a:r>
              <a:rPr lang="zh-TW" altLang="en-US" sz="50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於</a:t>
            </a:r>
            <a:r>
              <a:rPr lang="zh-CN" altLang="en-US" sz="50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天</a:t>
            </a:r>
            <a:r>
              <a:rPr lang="zh-CN" altLang="en-US" sz="50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父</a:t>
            </a:r>
            <a:endParaRPr lang="en-US" sz="5000" dirty="0">
              <a:solidFill>
                <a:srgbClr val="C0000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0743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horthairstylestoday.com/wp-content/uploads/large/background-green-light-powerpoint-slide-abstract-backgrounds-wallpaper-by-www.pptbackgrounds.net*uploads*blue-green-lines-abstract-backgrounds-wallpap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0"/>
            <a:ext cx="9144000" cy="686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336369" y="1153180"/>
            <a:ext cx="9829800" cy="5088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3600" kern="0" dirty="0">
                <a:solidFill>
                  <a:prstClr val="black"/>
                </a:solidFill>
                <a:latin typeface="華康宗楷體 Std W7" pitchFamily="66" charset="-120"/>
                <a:ea typeface="華康宗楷體 Std W7" pitchFamily="66" charset="-120"/>
                <a:cs typeface="Calibri"/>
              </a:rPr>
              <a:t>在這僅存的年間，我要怎麼樣？</a:t>
            </a:r>
          </a:p>
          <a:p>
            <a:pPr lvl="0" algn="ctr"/>
            <a:r>
              <a:rPr lang="zh-TW" altLang="en-US" sz="3600" kern="0" dirty="0">
                <a:solidFill>
                  <a:prstClr val="black"/>
                </a:solidFill>
                <a:latin typeface="華康宗楷體 Std W7" pitchFamily="66" charset="-120"/>
                <a:ea typeface="華康宗楷體 Std W7" pitchFamily="66" charset="-120"/>
                <a:cs typeface="Calibri"/>
              </a:rPr>
              <a:t>我</a:t>
            </a:r>
            <a:r>
              <a:rPr lang="zh-TW" altLang="en-US" sz="3600" kern="0" dirty="0" smtClean="0">
                <a:solidFill>
                  <a:prstClr val="black"/>
                </a:solidFill>
                <a:latin typeface="華康宗楷體 Std W7" pitchFamily="66" charset="-120"/>
                <a:ea typeface="華康宗楷體 Std W7" pitchFamily="66" charset="-120"/>
                <a:cs typeface="Calibri"/>
              </a:rPr>
              <a:t>是儆醒</a:t>
            </a:r>
            <a:r>
              <a:rPr lang="zh-TW" altLang="en-US" sz="3600" kern="0" dirty="0">
                <a:solidFill>
                  <a:prstClr val="black"/>
                </a:solidFill>
                <a:latin typeface="華康宗楷體 Std W7" pitchFamily="66" charset="-120"/>
                <a:ea typeface="華康宗楷體 Std W7" pitchFamily="66" charset="-120"/>
                <a:cs typeface="Calibri"/>
              </a:rPr>
              <a:t>，還是沉睡，還是飄泊沒有定向？</a:t>
            </a:r>
          </a:p>
          <a:p>
            <a:pPr lvl="0" algn="ctr"/>
            <a:r>
              <a:rPr lang="zh-TW" altLang="en-US" sz="3600" kern="0" dirty="0">
                <a:solidFill>
                  <a:prstClr val="black"/>
                </a:solidFill>
                <a:latin typeface="華康宗楷體 Std W7" pitchFamily="66" charset="-120"/>
                <a:ea typeface="華康宗楷體 Std W7" pitchFamily="66" charset="-120"/>
                <a:cs typeface="Calibri"/>
              </a:rPr>
              <a:t>我是站在世界，還</a:t>
            </a:r>
            <a:r>
              <a:rPr lang="zh-TW" altLang="en-US" sz="3600" kern="0" dirty="0" smtClean="0">
                <a:solidFill>
                  <a:prstClr val="black"/>
                </a:solidFill>
                <a:latin typeface="華康宗楷體 Std W7" pitchFamily="66" charset="-120"/>
                <a:ea typeface="華康宗楷體 Std W7" pitchFamily="66" charset="-120"/>
                <a:cs typeface="Calibri"/>
              </a:rPr>
              <a:t>是在</a:t>
            </a:r>
            <a:r>
              <a:rPr lang="zh-TW" altLang="en-US" sz="3600" kern="0" dirty="0">
                <a:solidFill>
                  <a:prstClr val="black"/>
                </a:solidFill>
                <a:latin typeface="華康宗楷體 Std W7" pitchFamily="66" charset="-120"/>
                <a:ea typeface="華康宗楷體 Std W7" pitchFamily="66" charset="-120"/>
                <a:cs typeface="Calibri"/>
              </a:rPr>
              <a:t>主的身旁？</a:t>
            </a:r>
          </a:p>
          <a:p>
            <a:pPr lvl="0" algn="ctr"/>
            <a:r>
              <a:rPr lang="zh-TW" altLang="en-US" sz="3600" kern="0" dirty="0">
                <a:solidFill>
                  <a:prstClr val="black"/>
                </a:solidFill>
                <a:latin typeface="華康宗楷體 Std W7" pitchFamily="66" charset="-120"/>
                <a:ea typeface="華康宗楷體 Std W7" pitchFamily="66" charset="-120"/>
                <a:cs typeface="Calibri"/>
              </a:rPr>
              <a:t>我是忠心愛主，還是虛度時光？</a:t>
            </a:r>
            <a:endParaRPr lang="en-US" altLang="zh-TW" sz="3600" kern="0" dirty="0">
              <a:solidFill>
                <a:prstClr val="black"/>
              </a:solidFill>
              <a:latin typeface="華康宗楷體 Std W7" pitchFamily="66" charset="-120"/>
              <a:ea typeface="華康宗楷體 Std W7" pitchFamily="66" charset="-120"/>
              <a:cs typeface="Calibri"/>
            </a:endParaRPr>
          </a:p>
          <a:p>
            <a:pPr lvl="0" algn="ctr">
              <a:lnSpc>
                <a:spcPts val="2200"/>
              </a:lnSpc>
            </a:pPr>
            <a:endParaRPr kumimoji="0" lang="zh-TW" alt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宗楷體 Std W7" pitchFamily="66" charset="-120"/>
              <a:ea typeface="華康宗楷體 Std W7" pitchFamily="66" charset="-120"/>
              <a:cs typeface="Calibri"/>
            </a:endParaRPr>
          </a:p>
          <a:p>
            <a:pPr lvl="0" algn="ctr"/>
            <a:r>
              <a:rPr lang="zh-TW" altLang="en-US" sz="3600" kern="0" dirty="0">
                <a:solidFill>
                  <a:prstClr val="black"/>
                </a:solidFill>
                <a:latin typeface="華康宗楷體 Std W7" pitchFamily="66" charset="-120"/>
                <a:ea typeface="華康宗楷體 Std W7" pitchFamily="66" charset="-120"/>
                <a:cs typeface="Calibri"/>
              </a:rPr>
              <a:t>主啊，求</a:t>
            </a:r>
            <a:r>
              <a:rPr lang="zh-TW" altLang="en-US" sz="3600" kern="0" dirty="0" smtClean="0">
                <a:solidFill>
                  <a:prstClr val="black"/>
                </a:solidFill>
                <a:latin typeface="華康宗楷體 Std W7" pitchFamily="66" charset="-120"/>
                <a:ea typeface="華康宗楷體 Std W7" pitchFamily="66" charset="-120"/>
                <a:cs typeface="Calibri"/>
              </a:rPr>
              <a:t>祢賜給我們智慧和膽量，</a:t>
            </a:r>
          </a:p>
          <a:p>
            <a:pPr lvl="0" algn="ctr"/>
            <a:r>
              <a:rPr lang="zh-TW" altLang="en-US" sz="3600" kern="0" dirty="0" smtClean="0">
                <a:solidFill>
                  <a:prstClr val="black"/>
                </a:solidFill>
                <a:latin typeface="華康宗楷體 Std W7" pitchFamily="66" charset="-120"/>
                <a:ea typeface="華康宗楷體 Std W7" pitchFamily="66" charset="-120"/>
                <a:cs typeface="Calibri"/>
              </a:rPr>
              <a:t>使</a:t>
            </a:r>
            <a:r>
              <a:rPr lang="zh-TW" altLang="en-US" sz="3600" kern="0" dirty="0">
                <a:solidFill>
                  <a:prstClr val="black"/>
                </a:solidFill>
                <a:latin typeface="華康宗楷體 Std W7" pitchFamily="66" charset="-120"/>
                <a:ea typeface="華康宗楷體 Std W7" pitchFamily="66" charset="-120"/>
                <a:cs typeface="Calibri"/>
              </a:rPr>
              <a:t>我們緊隨祢的腳蹤，打那美好的仗。</a:t>
            </a:r>
            <a:endParaRPr lang="en-US" altLang="zh-TW" sz="3600" kern="0" dirty="0">
              <a:solidFill>
                <a:prstClr val="black"/>
              </a:solidFill>
              <a:latin typeface="華康宗楷體 Std W7" pitchFamily="66" charset="-120"/>
              <a:ea typeface="華康宗楷體 Std W7" pitchFamily="66" charset="-120"/>
              <a:cs typeface="Calibri"/>
            </a:endParaRPr>
          </a:p>
          <a:p>
            <a:pPr lvl="0" algn="ctr">
              <a:lnSpc>
                <a:spcPts val="2200"/>
              </a:lnSpc>
            </a:pPr>
            <a:endParaRPr lang="en-US" altLang="zh-TW" sz="3600" kern="0" dirty="0" smtClean="0">
              <a:solidFill>
                <a:prstClr val="black"/>
              </a:solidFill>
              <a:latin typeface="華康宗楷體 Std W7" pitchFamily="66" charset="-120"/>
              <a:ea typeface="華康宗楷體 Std W7" pitchFamily="66" charset="-120"/>
              <a:cs typeface="Calibri"/>
            </a:endParaRPr>
          </a:p>
          <a:p>
            <a:pPr lvl="0" algn="ctr"/>
            <a:r>
              <a:rPr lang="en-US" altLang="zh-TW" sz="3600" kern="0" dirty="0">
                <a:solidFill>
                  <a:prstClr val="black"/>
                </a:solidFill>
                <a:latin typeface="華康宗楷體 Std W7" pitchFamily="66" charset="-120"/>
                <a:ea typeface="華康宗楷體 Std W7" pitchFamily="66" charset="-120"/>
                <a:cs typeface="Calibri"/>
              </a:rPr>
              <a:t>(</a:t>
            </a:r>
            <a:r>
              <a:rPr lang="zh-TW" altLang="en-US" sz="3600" kern="0" dirty="0" smtClean="0">
                <a:solidFill>
                  <a:prstClr val="black"/>
                </a:solidFill>
                <a:latin typeface="華康宗楷體 Std W7" pitchFamily="66" charset="-120"/>
                <a:ea typeface="華康宗楷體 Std W7" pitchFamily="66" charset="-120"/>
                <a:cs typeface="Calibri"/>
              </a:rPr>
              <a:t>使</a:t>
            </a:r>
            <a:r>
              <a:rPr lang="zh-TW" altLang="en-US" sz="3600" kern="0" dirty="0">
                <a:solidFill>
                  <a:prstClr val="black"/>
                </a:solidFill>
                <a:latin typeface="華康宗楷體 Std W7" pitchFamily="66" charset="-120"/>
                <a:ea typeface="華康宗楷體 Std W7" pitchFamily="66" charset="-120"/>
                <a:cs typeface="Calibri"/>
              </a:rPr>
              <a:t>我們緊隨祢的腳蹤，打那美好的仗</a:t>
            </a:r>
            <a:r>
              <a:rPr lang="zh-TW" altLang="en-US" sz="3600" kern="0" dirty="0" smtClean="0">
                <a:solidFill>
                  <a:prstClr val="black"/>
                </a:solidFill>
                <a:latin typeface="華康宗楷體 Std W7" pitchFamily="66" charset="-120"/>
                <a:ea typeface="華康宗楷體 Std W7" pitchFamily="66" charset="-120"/>
                <a:cs typeface="Calibri"/>
              </a:rPr>
              <a:t>。</a:t>
            </a:r>
            <a:r>
              <a:rPr lang="en-US" altLang="zh-TW" sz="3600" kern="0" dirty="0" smtClean="0">
                <a:solidFill>
                  <a:prstClr val="black"/>
                </a:solidFill>
                <a:latin typeface="華康宗楷體 Std W7" pitchFamily="66" charset="-120"/>
                <a:ea typeface="華康宗楷體 Std W7" pitchFamily="66" charset="-120"/>
                <a:cs typeface="Calibri"/>
              </a:rPr>
              <a:t>)</a:t>
            </a:r>
            <a:endParaRPr lang="zh-TW" altLang="en-US" sz="3600" kern="0" dirty="0">
              <a:solidFill>
                <a:prstClr val="black"/>
              </a:solidFill>
              <a:latin typeface="華康宗楷體 Std W7" pitchFamily="66" charset="-120"/>
              <a:ea typeface="華康宗楷體 Std W7" pitchFamily="66" charset="-120"/>
              <a:cs typeface="Calibri"/>
            </a:endParaRPr>
          </a:p>
          <a:p>
            <a:pPr lvl="0" algn="ctr"/>
            <a:endParaRPr kumimoji="0" lang="zh-TW" alt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宗楷體 Std W7" pitchFamily="66" charset="-120"/>
              <a:ea typeface="華康宗楷體 Std W7" pitchFamily="66" charset="-120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9115" y="253425"/>
            <a:ext cx="4247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宗楷體 Std W7" pitchFamily="66" charset="-120"/>
                <a:ea typeface="華康宗楷體 Std W7" pitchFamily="66" charset="-120"/>
                <a:cs typeface="+mn-cs"/>
                <a:sym typeface="Wingdings"/>
              </a:rPr>
              <a:t></a:t>
            </a:r>
            <a:r>
              <a:rPr lang="zh-TW" altLang="en-US" sz="3200" u="sng" kern="0" dirty="0">
                <a:solidFill>
                  <a:prstClr val="black"/>
                </a:solidFill>
                <a:latin typeface="華康宗楷體 Std W7" pitchFamily="66" charset="-120"/>
                <a:ea typeface="華康宗楷體 Std W7" pitchFamily="66" charset="-120"/>
                <a:cs typeface="Times New Roman"/>
              </a:rPr>
              <a:t>在這僅存的年間</a:t>
            </a:r>
            <a:r>
              <a: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宗楷體 Std W7" pitchFamily="66" charset="-120"/>
                <a:ea typeface="華康宗楷體 Std W7" pitchFamily="66" charset="-120"/>
                <a:cs typeface="+mn-cs"/>
                <a:sym typeface="Wingdings"/>
              </a:rPr>
              <a:t>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宗楷體 Std W7" pitchFamily="66" charset="-120"/>
              <a:ea typeface="華康宗楷體 Std W7" pitchFamily="66" charset="-12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6200" y="224135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1/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314980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宗楷體 Std W7" pitchFamily="66" charset="-120"/>
                <a:ea typeface="華康宗楷體 Std W7" pitchFamily="66" charset="-120"/>
                <a:cs typeface="Times New Roman"/>
                <a:sym typeface="Wingdings"/>
              </a:rPr>
              <a:t>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48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561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0109" y="800492"/>
            <a:ext cx="9557656" cy="5052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800" dirty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活著為耶穌，踏實的生命，</a:t>
            </a:r>
          </a:p>
          <a:p>
            <a:r>
              <a:rPr lang="zh-TW" altLang="en-US" sz="3800" dirty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所有事務上，力求祂喜悅；</a:t>
            </a:r>
          </a:p>
          <a:p>
            <a:r>
              <a:rPr lang="zh-TW" altLang="en-US" sz="3800" dirty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甘心順服主，得喜樂自由，</a:t>
            </a:r>
          </a:p>
          <a:p>
            <a:r>
              <a:rPr lang="zh-TW" altLang="en-US" sz="3800" dirty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這是我蒙神賜福的秘訣</a:t>
            </a:r>
            <a:r>
              <a:rPr lang="zh-TW" altLang="en-US" sz="38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。</a:t>
            </a:r>
            <a:endParaRPr lang="en-US" altLang="zh-TW" sz="3800" dirty="0" smtClean="0">
              <a:solidFill>
                <a:srgbClr val="00206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pPr>
              <a:lnSpc>
                <a:spcPts val="2200"/>
              </a:lnSpc>
            </a:pPr>
            <a:endParaRPr lang="en-US" altLang="zh-TW" sz="3800" dirty="0" smtClean="0">
              <a:solidFill>
                <a:srgbClr val="00206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r>
              <a:rPr lang="zh-TW" altLang="en-US" sz="38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活</a:t>
            </a:r>
            <a:r>
              <a:rPr lang="zh-TW" altLang="en-US" sz="3800" dirty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著為耶穌，祂曾替我死，</a:t>
            </a:r>
          </a:p>
          <a:p>
            <a:r>
              <a:rPr lang="zh-TW" altLang="en-US" sz="3800" dirty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在十字架上，擔當罪與羞；</a:t>
            </a:r>
          </a:p>
          <a:p>
            <a:r>
              <a:rPr lang="zh-TW" altLang="en-US" sz="3800" dirty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這愛催促我，回應祂呼召，</a:t>
            </a:r>
          </a:p>
          <a:p>
            <a:r>
              <a:rPr lang="zh-TW" altLang="en-US" sz="3800" dirty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跟隨祂帶領奉獻我所有。</a:t>
            </a:r>
            <a:endParaRPr lang="zh-TW" altLang="en-US" sz="3800" b="0" i="0" dirty="0">
              <a:solidFill>
                <a:srgbClr val="002060"/>
              </a:solidFill>
              <a:effectLst/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1143" y="113733"/>
            <a:ext cx="35958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800" dirty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【</a:t>
            </a:r>
            <a:r>
              <a:rPr lang="zh-TW" altLang="en-US" sz="3800" dirty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活著為耶穌</a:t>
            </a:r>
            <a:r>
              <a:rPr lang="en-US" altLang="zh-TW" sz="3800" dirty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】</a:t>
            </a:r>
            <a:endParaRPr lang="en-US" sz="3800" dirty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9071" y="5973633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1/4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99932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561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0109" y="800492"/>
            <a:ext cx="955765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800" dirty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耶穌我主，我救主，我將自己給</a:t>
            </a:r>
            <a:r>
              <a:rPr lang="zh-TW" altLang="en-US" sz="38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祢；</a:t>
            </a:r>
          </a:p>
          <a:p>
            <a:r>
              <a:rPr lang="zh-TW" altLang="en-US" sz="38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因</a:t>
            </a:r>
            <a:r>
              <a:rPr lang="zh-TW" altLang="en-US" sz="3800" dirty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祢</a:t>
            </a:r>
            <a:r>
              <a:rPr lang="zh-TW" altLang="en-US" sz="38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為</a:t>
            </a:r>
            <a:r>
              <a:rPr lang="zh-TW" altLang="en-US" sz="3800" dirty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我代死時，給的</a:t>
            </a:r>
            <a:r>
              <a:rPr lang="zh-TW" altLang="en-US" sz="38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是</a:t>
            </a:r>
            <a:r>
              <a:rPr lang="zh-TW" altLang="en-US" sz="3800" dirty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祢</a:t>
            </a:r>
            <a:r>
              <a:rPr lang="zh-TW" altLang="en-US" sz="38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自</a:t>
            </a:r>
            <a:r>
              <a:rPr lang="zh-TW" altLang="en-US" sz="3800" dirty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己；</a:t>
            </a:r>
          </a:p>
          <a:p>
            <a:r>
              <a:rPr lang="zh-TW" altLang="en-US" sz="38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從此我</a:t>
            </a:r>
            <a:r>
              <a:rPr lang="zh-TW" altLang="en-US" sz="3800" dirty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無別的主，我心</a:t>
            </a:r>
            <a:r>
              <a:rPr lang="zh-TW" altLang="en-US" sz="38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是</a:t>
            </a:r>
            <a:r>
              <a:rPr lang="zh-TW" altLang="en-US" sz="3800" dirty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祢</a:t>
            </a:r>
            <a:r>
              <a:rPr lang="zh-TW" altLang="en-US" sz="38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寶</a:t>
            </a:r>
            <a:r>
              <a:rPr lang="zh-TW" altLang="en-US" sz="3800" dirty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座，</a:t>
            </a:r>
          </a:p>
          <a:p>
            <a:r>
              <a:rPr lang="zh-TW" altLang="en-US" sz="38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我</a:t>
            </a:r>
            <a:r>
              <a:rPr lang="zh-TW" altLang="en-US" sz="3800" dirty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的一生一世，基督，只要</a:t>
            </a:r>
            <a:r>
              <a:rPr lang="zh-TW" altLang="en-US" sz="38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為</a:t>
            </a:r>
            <a:r>
              <a:rPr lang="zh-TW" altLang="en-US" sz="3800" dirty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祢</a:t>
            </a:r>
            <a:r>
              <a:rPr lang="zh-TW" altLang="en-US" sz="38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生</a:t>
            </a:r>
            <a:r>
              <a:rPr lang="zh-TW" altLang="en-US" sz="3800" dirty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活</a:t>
            </a:r>
            <a:r>
              <a:rPr lang="zh-TW" altLang="en-US" sz="38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。</a:t>
            </a:r>
            <a:endParaRPr lang="en-US" altLang="zh-TW" sz="3800" dirty="0" smtClean="0">
              <a:solidFill>
                <a:srgbClr val="00206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1143" y="113733"/>
            <a:ext cx="35958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800" dirty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【</a:t>
            </a:r>
            <a:r>
              <a:rPr lang="zh-TW" altLang="en-US" sz="3800" dirty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活著為耶穌</a:t>
            </a:r>
            <a:r>
              <a:rPr lang="en-US" altLang="zh-TW" sz="3800" dirty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】</a:t>
            </a:r>
            <a:endParaRPr lang="en-US" sz="3800" dirty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9071" y="5973633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/4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65828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846</TotalTime>
  <Words>1213</Words>
  <Application>Microsoft Office PowerPoint</Application>
  <PresentationFormat>On-screen Show (4:3)</PresentationFormat>
  <Paragraphs>119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26</vt:i4>
      </vt:variant>
      <vt:variant>
        <vt:lpstr>Theme</vt:lpstr>
      </vt:variant>
      <vt:variant>
        <vt:i4>4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56" baseType="lpstr">
      <vt:lpstr>Calibri</vt:lpstr>
      <vt:lpstr>華康明體 Std W12</vt:lpstr>
      <vt:lpstr>華康黑體 Std W7</vt:lpstr>
      <vt:lpstr>華康儷圓 Std W8</vt:lpstr>
      <vt:lpstr>華康魏碑體 Std W7</vt:lpstr>
      <vt:lpstr>SimSun</vt:lpstr>
      <vt:lpstr>華康榜書體 Std W8</vt:lpstr>
      <vt:lpstr>華康海報體 Std W12</vt:lpstr>
      <vt:lpstr>華康隸書體 Std W7</vt:lpstr>
      <vt:lpstr>文鼎粗圓</vt:lpstr>
      <vt:lpstr>華康飾藝體 Std W5</vt:lpstr>
      <vt:lpstr>Wingdings</vt:lpstr>
      <vt:lpstr>華康儷黑 Std W7</vt:lpstr>
      <vt:lpstr>華康正顏楷體 Std W9</vt:lpstr>
      <vt:lpstr>Times New Roman</vt:lpstr>
      <vt:lpstr>華康宗楷體 Std W7</vt:lpstr>
      <vt:lpstr>Arial</vt:lpstr>
      <vt:lpstr>Calibri Light</vt:lpstr>
      <vt:lpstr>新細明體</vt:lpstr>
      <vt:lpstr>Sprint SF</vt:lpstr>
      <vt:lpstr>華康圓體 Std W8</vt:lpstr>
      <vt:lpstr>華康龍門石碑 Std W9</vt:lpstr>
      <vt:lpstr>華康雅藝體 Std W6</vt:lpstr>
      <vt:lpstr>華康楷書體 Std W9</vt:lpstr>
      <vt:lpstr>文鼎圓立體</vt:lpstr>
      <vt:lpstr>華康黑體 Std W9</vt:lpstr>
      <vt:lpstr>Office Theme</vt:lpstr>
      <vt:lpstr>1_Office Theme</vt:lpstr>
      <vt:lpstr>2_Office Theme</vt:lpstr>
      <vt:lpstr>3_Office Theme</vt:lpstr>
      <vt:lpstr>C:\public\介紹新朋友.ppt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Balex</dc:creator>
  <cp:lastModifiedBy>Balex</cp:lastModifiedBy>
  <cp:revision>91</cp:revision>
  <dcterms:created xsi:type="dcterms:W3CDTF">2016-12-29T18:12:43Z</dcterms:created>
  <dcterms:modified xsi:type="dcterms:W3CDTF">2017-11-13T20:04:08Z</dcterms:modified>
</cp:coreProperties>
</file>