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wav" ContentType="audio/x-wav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454" r:id="rId2"/>
    <p:sldId id="455" r:id="rId3"/>
    <p:sldId id="456" r:id="rId4"/>
    <p:sldId id="457" r:id="rId5"/>
    <p:sldId id="458" r:id="rId6"/>
    <p:sldId id="459" r:id="rId7"/>
    <p:sldId id="460" r:id="rId8"/>
    <p:sldId id="461" r:id="rId9"/>
    <p:sldId id="462" r:id="rId10"/>
    <p:sldId id="463" r:id="rId11"/>
    <p:sldId id="464" r:id="rId12"/>
    <p:sldId id="465" r:id="rId13"/>
    <p:sldId id="466" r:id="rId14"/>
    <p:sldId id="467" r:id="rId15"/>
    <p:sldId id="468" r:id="rId16"/>
    <p:sldId id="469" r:id="rId17"/>
    <p:sldId id="470" r:id="rId18"/>
    <p:sldId id="471" r:id="rId19"/>
    <p:sldId id="472" r:id="rId20"/>
    <p:sldId id="473" r:id="rId21"/>
    <p:sldId id="474" r:id="rId22"/>
    <p:sldId id="475" r:id="rId23"/>
    <p:sldId id="476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31" d="100"/>
          <a:sy n="131" d="100"/>
        </p:scale>
        <p:origin x="16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CAA38A-0022-41B2-B86C-3F39BFDDD230}" type="datetimeFigureOut">
              <a:rPr lang="en-US" smtClean="0"/>
              <a:t>12/18/17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9A3ACE-7E24-4954-A651-1290B89E4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874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t>12/18/17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281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t>12/18/17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418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t>12/18/17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499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t>12/18/17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784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t>12/18/17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90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t>12/18/17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709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t>12/18/17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913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t>12/18/17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696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t>12/18/17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414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t>12/18/17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252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t>12/18/17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31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869B99-1108-455D-B3B6-AA29F1CC0F27}" type="datetimeFigureOut">
              <a:rPr lang="en-US" smtClean="0"/>
              <a:t>12/18/17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998673-BF69-47C3-8E12-4728C802F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957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Relationship Id="rId3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5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eg"/><Relationship Id="rId3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jpe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8" Type="http://schemas.openxmlformats.org/officeDocument/2006/relationships/image" Target="../media/image54.gif"/><Relationship Id="rId9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4" Type="http://schemas.openxmlformats.org/officeDocument/2006/relationships/image" Target="../media/image57.png"/><Relationship Id="rId5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Relationship Id="rId3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jpeg"/><Relationship Id="rId7" Type="http://schemas.openxmlformats.org/officeDocument/2006/relationships/image" Target="../media/image12.jpeg"/><Relationship Id="rId8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6" Type="http://schemas.openxmlformats.org/officeDocument/2006/relationships/image" Target="../media/image27.jpeg"/><Relationship Id="rId7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94818" y="167426"/>
            <a:ext cx="830997" cy="493981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sz="4200" dirty="0" smtClean="0">
                <a:solidFill>
                  <a:prstClr val="white"/>
                </a:solidFill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『</a:t>
            </a:r>
            <a:r>
              <a:rPr lang="zh-TW" altLang="en-US" sz="4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萬物的結局近了</a:t>
            </a:r>
            <a:r>
              <a:rPr lang="en-US" sz="4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』</a:t>
            </a:r>
            <a:endParaRPr lang="en-US" sz="4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榜書體 Std W8" panose="03000800000000000000" pitchFamily="66" charset="-120"/>
              <a:ea typeface="華康榜書體 Std W8" panose="03000800000000000000" pitchFamily="66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76633" y="1605103"/>
            <a:ext cx="677108" cy="405816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TW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lang="zh-TW" altLang="en-US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彼前四章七至十一節</a:t>
            </a:r>
            <a:r>
              <a:rPr lang="en-US" altLang="zh-TW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)</a:t>
            </a:r>
            <a:endParaRPr lang="en-US" sz="3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6829" y="2536665"/>
            <a:ext cx="738664" cy="246798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薛忠勇</a:t>
            </a:r>
            <a:r>
              <a:rPr lang="zh-TW" altLang="en-US" sz="3200" dirty="0" smtClean="0">
                <a:solidFill>
                  <a:prstClr val="white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</a:t>
            </a:r>
            <a:r>
              <a:rPr lang="zh-TW" altLang="en-US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弟兄</a:t>
            </a:r>
            <a:endParaRPr lang="en-US" sz="2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9830" y="5898525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主日信息</a:t>
            </a:r>
            <a:endParaRPr lang="en-US" sz="3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66099" y="5937467"/>
            <a:ext cx="2698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12/17/2017</a:t>
            </a:r>
            <a:endParaRPr lang="en-US" sz="3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406444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lated image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9634" y="261257"/>
            <a:ext cx="58304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C00000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二</a:t>
            </a:r>
            <a:r>
              <a:rPr lang="en-US" altLang="zh-TW" sz="3600" dirty="0" smtClean="0">
                <a:solidFill>
                  <a:srgbClr val="C00000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.</a:t>
            </a:r>
            <a:r>
              <a:rPr lang="zh-TW" altLang="en-US" sz="3600" dirty="0" smtClean="0">
                <a:solidFill>
                  <a:srgbClr val="C00000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該如何準備？</a:t>
            </a:r>
            <a:r>
              <a:rPr lang="zh-TW" altLang="en-US" sz="3600" dirty="0" smtClean="0">
                <a:solidFill>
                  <a:srgbClr val="002060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 </a:t>
            </a:r>
            <a:r>
              <a:rPr lang="en-US" altLang="zh-TW" sz="36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lang="zh-TW" altLang="en-US" sz="36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四個勸勉</a:t>
            </a:r>
            <a:r>
              <a:rPr lang="en-US" altLang="zh-TW" sz="36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)</a:t>
            </a:r>
            <a:endParaRPr lang="en-US" sz="3600" dirty="0">
              <a:solidFill>
                <a:srgbClr val="00206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9634" y="907588"/>
            <a:ext cx="5990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 smtClean="0">
                <a:solidFill>
                  <a:prstClr val="black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1.</a:t>
            </a:r>
            <a:r>
              <a:rPr lang="zh-TW" altLang="en-US" sz="3600" dirty="0" smtClean="0">
                <a:solidFill>
                  <a:prstClr val="black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謹慎自守、儆醒禱告 </a:t>
            </a:r>
            <a:r>
              <a:rPr lang="en-US" altLang="zh-TW" sz="3600" dirty="0" smtClean="0">
                <a:solidFill>
                  <a:prstClr val="black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(7</a:t>
            </a:r>
            <a:r>
              <a:rPr lang="zh-TW" altLang="en-US" sz="3600" dirty="0" smtClean="0">
                <a:solidFill>
                  <a:prstClr val="black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節</a:t>
            </a:r>
            <a:r>
              <a:rPr lang="en-US" altLang="zh-TW" sz="3600" dirty="0" smtClean="0">
                <a:solidFill>
                  <a:prstClr val="black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)</a:t>
            </a:r>
            <a:endParaRPr lang="en-US" sz="3200" dirty="0">
              <a:solidFill>
                <a:prstClr val="black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pic>
        <p:nvPicPr>
          <p:cNvPr id="8196" name="Picture 4" descr="Image result for thief clipart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688" y="1975917"/>
            <a:ext cx="3138100" cy="4532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70019" y="1553919"/>
            <a:ext cx="56573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ED7D31">
                    <a:lumMod val="50000"/>
                  </a:srgb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主來的日子像賊一樣 </a:t>
            </a:r>
            <a:r>
              <a:rPr lang="en-US" altLang="zh-TW" sz="3600" dirty="0" smtClean="0">
                <a:solidFill>
                  <a:srgbClr val="ED7D31">
                    <a:lumMod val="50000"/>
                  </a:srgb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(3:10)</a:t>
            </a:r>
            <a:endParaRPr lang="en-US" sz="3600" dirty="0">
              <a:solidFill>
                <a:srgbClr val="ED7D31">
                  <a:lumMod val="50000"/>
                </a:srgb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0019" y="4176167"/>
            <a:ext cx="45448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謹慎 </a:t>
            </a:r>
            <a:r>
              <a:rPr lang="en-US" altLang="zh-TW" sz="3600" i="1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sober, clear mind</a:t>
            </a:r>
            <a:endParaRPr lang="en-US" sz="3600" i="1" dirty="0">
              <a:solidFill>
                <a:prstClr val="black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0019" y="4843335"/>
            <a:ext cx="5878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清醒、不糊塗 </a:t>
            </a:r>
            <a:r>
              <a:rPr lang="en-US" altLang="zh-TW" sz="36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lang="zh-TW" altLang="en-US" sz="36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如酒醉的</a:t>
            </a:r>
            <a:r>
              <a:rPr lang="zh-TW" altLang="en-US" sz="3600" dirty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人</a:t>
            </a:r>
            <a:r>
              <a:rPr lang="en-US" altLang="zh-TW" sz="36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)</a:t>
            </a:r>
            <a:r>
              <a:rPr lang="zh-TW" altLang="en-US" sz="36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  <a:endParaRPr lang="en-US" sz="3600" i="1" dirty="0">
              <a:solidFill>
                <a:srgbClr val="00206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2115" y="5475249"/>
            <a:ext cx="34820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自守 </a:t>
            </a:r>
            <a:r>
              <a:rPr lang="en-US" altLang="zh-TW" sz="3600" i="1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self-control</a:t>
            </a:r>
            <a:endParaRPr lang="en-US" sz="3600" i="1" dirty="0">
              <a:solidFill>
                <a:prstClr val="black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4367" y="6080128"/>
            <a:ext cx="26468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節制、自律 </a:t>
            </a:r>
            <a:endParaRPr lang="en-US" sz="3600" i="1" dirty="0">
              <a:solidFill>
                <a:srgbClr val="00206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5278" y="903238"/>
            <a:ext cx="5990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 smtClean="0">
                <a:solidFill>
                  <a:prstClr val="black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1.</a:t>
            </a:r>
            <a:r>
              <a:rPr lang="zh-TW" altLang="en-US" sz="3600" dirty="0" smtClean="0">
                <a:solidFill>
                  <a:prstClr val="black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謹慎自守、</a:t>
            </a:r>
            <a:r>
              <a:rPr lang="zh-TW" altLang="en-US" sz="3600" dirty="0" smtClean="0">
                <a:solidFill>
                  <a:srgbClr val="FF0000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儆醒禱告</a:t>
            </a:r>
            <a:r>
              <a:rPr lang="zh-TW" altLang="en-US" sz="3600" dirty="0" smtClean="0">
                <a:solidFill>
                  <a:prstClr val="black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 </a:t>
            </a:r>
            <a:r>
              <a:rPr lang="en-US" altLang="zh-TW" sz="3600" dirty="0" smtClean="0">
                <a:solidFill>
                  <a:prstClr val="black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(7</a:t>
            </a:r>
            <a:r>
              <a:rPr lang="zh-TW" altLang="en-US" sz="3600" dirty="0" smtClean="0">
                <a:solidFill>
                  <a:prstClr val="black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節</a:t>
            </a:r>
            <a:r>
              <a:rPr lang="en-US" altLang="zh-TW" sz="3600" dirty="0" smtClean="0">
                <a:solidFill>
                  <a:prstClr val="black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)</a:t>
            </a:r>
            <a:endParaRPr lang="en-US" sz="3200" dirty="0">
              <a:solidFill>
                <a:prstClr val="black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pic>
        <p:nvPicPr>
          <p:cNvPr id="8198" name="Picture 6" descr="Image result for countdown clo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78" y="1957610"/>
            <a:ext cx="5616982" cy="2146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746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1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9" grpId="0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classroom cha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27" y="210020"/>
            <a:ext cx="4970218" cy="3111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714" y="3125876"/>
            <a:ext cx="6674850" cy="3621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6404486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9896"/>
            <a:ext cx="9182229" cy="5172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" y="0"/>
            <a:ext cx="9166275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Image result for pearl harb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Image result for pearl harb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229" y="-1"/>
            <a:ext cx="92344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78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 result for horse sleep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34" y="444137"/>
            <a:ext cx="3538480" cy="234977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81" y="3265715"/>
            <a:ext cx="4252596" cy="283708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Sleeping Bat by ashamandou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784" y="235131"/>
            <a:ext cx="2447726" cy="368382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562" y="4206343"/>
            <a:ext cx="3222170" cy="241662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30560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962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Image result for sleeping alarm for dri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54" y="280080"/>
            <a:ext cx="6626869" cy="6251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41371" y="5016138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防睡鈴</a:t>
            </a:r>
            <a:endParaRPr lang="en-US" sz="3600" dirty="0">
              <a:solidFill>
                <a:srgbClr val="C0000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pic>
        <p:nvPicPr>
          <p:cNvPr id="11270" name="Picture 6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49" y="280080"/>
            <a:ext cx="6655073" cy="473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72267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26" y="-19318"/>
            <a:ext cx="7508384" cy="6877318"/>
          </a:xfrm>
          <a:prstGeom prst="rect">
            <a:avLst/>
          </a:prstGeom>
          <a:solidFill>
            <a:srgbClr val="FFEAAF"/>
          </a:solidFill>
          <a:effectLst>
            <a:softEdge rad="127000"/>
          </a:effectLst>
        </p:spPr>
      </p:pic>
      <p:pic>
        <p:nvPicPr>
          <p:cNvPr id="3076" name="Picture 4" descr="Image result for dirty car windo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974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lated image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5278" y="903238"/>
            <a:ext cx="46057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>
                <a:solidFill>
                  <a:prstClr val="black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2</a:t>
            </a:r>
            <a:r>
              <a:rPr lang="en-US" altLang="zh-TW" sz="3600" dirty="0" smtClean="0">
                <a:solidFill>
                  <a:prstClr val="black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.</a:t>
            </a:r>
            <a:r>
              <a:rPr lang="zh-TW" altLang="en-US" sz="3600" dirty="0" smtClean="0">
                <a:solidFill>
                  <a:prstClr val="black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彼此切實相愛 </a:t>
            </a:r>
            <a:r>
              <a:rPr lang="en-US" altLang="zh-TW" sz="3600" dirty="0" smtClean="0">
                <a:solidFill>
                  <a:prstClr val="black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(8</a:t>
            </a:r>
            <a:r>
              <a:rPr lang="zh-TW" altLang="en-US" sz="3600" dirty="0" smtClean="0">
                <a:solidFill>
                  <a:prstClr val="black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節</a:t>
            </a:r>
            <a:r>
              <a:rPr lang="en-US" altLang="zh-TW" sz="3600" dirty="0" smtClean="0">
                <a:solidFill>
                  <a:prstClr val="black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)</a:t>
            </a:r>
            <a:endParaRPr lang="en-US" sz="3200" dirty="0">
              <a:solidFill>
                <a:prstClr val="black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41026" y="929363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最要緊！</a:t>
            </a:r>
            <a:endParaRPr lang="en-US" sz="3600" dirty="0">
              <a:solidFill>
                <a:srgbClr val="C0000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0705" y="1571345"/>
            <a:ext cx="48013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ED7D31">
                    <a:lumMod val="50000"/>
                  </a:srgb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因為愛能</a:t>
            </a:r>
            <a:r>
              <a:rPr lang="zh-TW" altLang="en-US" sz="3600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遮掩</a:t>
            </a:r>
            <a:r>
              <a:rPr lang="zh-TW" altLang="en-US" sz="3600" dirty="0" smtClean="0">
                <a:solidFill>
                  <a:srgbClr val="ED7D31">
                    <a:lumMod val="50000"/>
                  </a:srgb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許多的罪</a:t>
            </a:r>
            <a:endParaRPr lang="en-US" sz="3600" dirty="0">
              <a:solidFill>
                <a:srgbClr val="ED7D31">
                  <a:lumMod val="50000"/>
                </a:srgb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0705" y="2239452"/>
            <a:ext cx="5262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不是包庇罪惡、隱瞞惡行</a:t>
            </a:r>
            <a:endParaRPr lang="en-US" sz="3600" dirty="0">
              <a:solidFill>
                <a:srgbClr val="00206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0705" y="2859658"/>
            <a:ext cx="65806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ED7D31">
                    <a:lumMod val="50000"/>
                  </a:srgb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愛是</a:t>
            </a:r>
            <a:r>
              <a:rPr lang="zh-TW" altLang="en-US" sz="3600" dirty="0" smtClean="0">
                <a:solidFill>
                  <a:srgbClr val="00B05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不計算</a:t>
            </a:r>
            <a:r>
              <a:rPr lang="zh-TW" altLang="en-US" sz="3600" dirty="0" smtClean="0">
                <a:solidFill>
                  <a:srgbClr val="ED7D31">
                    <a:lumMod val="50000"/>
                  </a:srgb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人家的惡 </a:t>
            </a:r>
            <a:r>
              <a:rPr lang="en-US" altLang="zh-TW" sz="3600" dirty="0" smtClean="0">
                <a:solidFill>
                  <a:srgbClr val="ED7D31">
                    <a:lumMod val="50000"/>
                  </a:srgb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lang="zh-TW" altLang="en-US" sz="3600" dirty="0" smtClean="0">
                <a:solidFill>
                  <a:srgbClr val="ED7D31">
                    <a:lumMod val="50000"/>
                  </a:srgb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林前</a:t>
            </a:r>
            <a:r>
              <a:rPr lang="en-US" altLang="zh-TW" sz="3600" dirty="0" smtClean="0">
                <a:solidFill>
                  <a:srgbClr val="ED7D31">
                    <a:lumMod val="50000"/>
                  </a:srgb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13:5)</a:t>
            </a:r>
            <a:endParaRPr lang="en-US" sz="3600" dirty="0">
              <a:solidFill>
                <a:srgbClr val="ED7D31">
                  <a:lumMod val="50000"/>
                </a:srgb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pic>
        <p:nvPicPr>
          <p:cNvPr id="12290" name="Picture 2" descr="Image result for writing a li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241" y="3620707"/>
            <a:ext cx="4835150" cy="3018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26241" y="3620707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C00000"/>
                </a:solidFill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教會十大煩人：</a:t>
            </a:r>
            <a:endParaRPr lang="en-US" sz="3600" dirty="0">
              <a:solidFill>
                <a:srgbClr val="C00000"/>
              </a:solidFill>
              <a:latin typeface="華康龍門石碑 Std W9" panose="03000900000000000000" pitchFamily="66" charset="-120"/>
              <a:ea typeface="華康龍門石碑 Std W9" panose="03000900000000000000" pitchFamily="66" charset="-12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16808" y="3629254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C00000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切實</a:t>
            </a:r>
            <a:r>
              <a:rPr lang="zh-TW" altLang="en-US" sz="3600" dirty="0" smtClean="0">
                <a:solidFill>
                  <a:srgbClr val="002060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 </a:t>
            </a:r>
            <a:r>
              <a:rPr lang="en-US" altLang="zh-TW" sz="3600" i="1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deeply</a:t>
            </a:r>
            <a:endParaRPr lang="en-US" sz="3600" i="1" dirty="0">
              <a:solidFill>
                <a:prstClr val="black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56688" y="4435352"/>
            <a:ext cx="30796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002060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原文「鍛練」 </a:t>
            </a:r>
            <a:endParaRPr lang="en-US" altLang="zh-TW" sz="3600" dirty="0" smtClean="0">
              <a:solidFill>
                <a:srgbClr val="002060"/>
              </a:solidFill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  <a:p>
            <a:r>
              <a:rPr lang="en-US" altLang="zh-TW" sz="3600" i="1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Work hard at it</a:t>
            </a:r>
            <a:endParaRPr lang="en-US" sz="3600" i="1" dirty="0">
              <a:solidFill>
                <a:prstClr val="black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9634" y="261257"/>
            <a:ext cx="58304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C00000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二</a:t>
            </a:r>
            <a:r>
              <a:rPr lang="en-US" altLang="zh-TW" sz="3600" dirty="0" smtClean="0">
                <a:solidFill>
                  <a:srgbClr val="C00000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.</a:t>
            </a:r>
            <a:r>
              <a:rPr lang="zh-TW" altLang="en-US" sz="3600" dirty="0" smtClean="0">
                <a:solidFill>
                  <a:srgbClr val="C00000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該如何準備？</a:t>
            </a:r>
            <a:r>
              <a:rPr lang="zh-TW" altLang="en-US" sz="3600" dirty="0" smtClean="0">
                <a:solidFill>
                  <a:srgbClr val="002060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 </a:t>
            </a:r>
            <a:r>
              <a:rPr lang="en-US" altLang="zh-TW" sz="36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lang="zh-TW" altLang="en-US" sz="36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四個勸勉</a:t>
            </a:r>
            <a:r>
              <a:rPr lang="en-US" altLang="zh-TW" sz="36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)</a:t>
            </a:r>
            <a:endParaRPr lang="en-US" sz="3600" dirty="0">
              <a:solidFill>
                <a:srgbClr val="00206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pic>
        <p:nvPicPr>
          <p:cNvPr id="3074" name="Picture 2" descr="Image result for spiny pi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" r="6848" b="9012"/>
          <a:stretch/>
        </p:blipFill>
        <p:spPr bwMode="auto">
          <a:xfrm>
            <a:off x="5034081" y="952106"/>
            <a:ext cx="3876540" cy="2493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114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0" grpId="0"/>
      <p:bldP spid="11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love one another 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0452" y="3429000"/>
            <a:ext cx="749435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prstClr val="white"/>
                </a:solidFill>
                <a:effectLst>
                  <a:glow rad="101600">
                    <a:srgbClr val="5B9BD5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飾藝體 Std W5" panose="04020500000000000000" pitchFamily="82" charset="-120"/>
                <a:ea typeface="華康飾藝體 Std W5" panose="04020500000000000000" pitchFamily="82" charset="-120"/>
              </a:rPr>
              <a:t>我怎樣愛你們，你們也要怎樣相愛</a:t>
            </a:r>
            <a:endParaRPr lang="en-US" sz="3800" dirty="0">
              <a:solidFill>
                <a:prstClr val="white"/>
              </a:solidFill>
              <a:effectLst>
                <a:glow rad="101600">
                  <a:srgbClr val="5B9BD5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飾藝體 Std W5" panose="04020500000000000000" pitchFamily="82" charset="-120"/>
              <a:ea typeface="華康飾藝體 Std W5" panose="04020500000000000000" pitchFamily="82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0452" y="4157730"/>
            <a:ext cx="8468985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prstClr val="white"/>
                </a:solidFill>
                <a:effectLst>
                  <a:glow rad="101600">
                    <a:srgbClr val="5B9BD5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飾藝體 Std W5" panose="04020500000000000000" pitchFamily="82" charset="-120"/>
                <a:ea typeface="華康飾藝體 Std W5" panose="04020500000000000000" pitchFamily="82" charset="-120"/>
              </a:rPr>
              <a:t>愛神的，也當愛弟兄。人不能愛所看得</a:t>
            </a:r>
            <a:endParaRPr lang="en-US" altLang="zh-TW" sz="3800" dirty="0" smtClean="0">
              <a:solidFill>
                <a:prstClr val="white"/>
              </a:solidFill>
              <a:effectLst>
                <a:glow rad="101600">
                  <a:srgbClr val="5B9BD5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飾藝體 Std W5" panose="04020500000000000000" pitchFamily="82" charset="-120"/>
              <a:ea typeface="華康飾藝體 Std W5" panose="04020500000000000000" pitchFamily="82" charset="-120"/>
            </a:endParaRPr>
          </a:p>
          <a:p>
            <a:r>
              <a:rPr lang="zh-TW" altLang="en-US" sz="3800" dirty="0" smtClean="0">
                <a:solidFill>
                  <a:prstClr val="white"/>
                </a:solidFill>
                <a:effectLst>
                  <a:glow rad="101600">
                    <a:srgbClr val="5B9BD5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飾藝體 Std W5" panose="04020500000000000000" pitchFamily="82" charset="-120"/>
                <a:ea typeface="華康飾藝體 Std W5" panose="04020500000000000000" pitchFamily="82" charset="-120"/>
              </a:rPr>
              <a:t>見的弟兄，就不能愛沒有</a:t>
            </a:r>
            <a:endParaRPr lang="en-US" altLang="zh-TW" sz="3800" dirty="0" smtClean="0">
              <a:solidFill>
                <a:prstClr val="white"/>
              </a:solidFill>
              <a:effectLst>
                <a:glow rad="101600">
                  <a:srgbClr val="5B9BD5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飾藝體 Std W5" panose="04020500000000000000" pitchFamily="82" charset="-120"/>
              <a:ea typeface="華康飾藝體 Std W5" panose="04020500000000000000" pitchFamily="82" charset="-120"/>
            </a:endParaRPr>
          </a:p>
          <a:p>
            <a:r>
              <a:rPr lang="zh-TW" altLang="en-US" sz="3800" dirty="0" smtClean="0">
                <a:solidFill>
                  <a:prstClr val="white"/>
                </a:solidFill>
                <a:effectLst>
                  <a:glow rad="101600">
                    <a:srgbClr val="5B9BD5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飾藝體 Std W5" panose="04020500000000000000" pitchFamily="82" charset="-120"/>
                <a:ea typeface="華康飾藝體 Std W5" panose="04020500000000000000" pitchFamily="82" charset="-120"/>
              </a:rPr>
              <a:t>看見的神 </a:t>
            </a:r>
            <a:r>
              <a:rPr lang="en-US" altLang="zh-TW" sz="3800" dirty="0" smtClean="0">
                <a:solidFill>
                  <a:prstClr val="white"/>
                </a:solidFill>
                <a:effectLst>
                  <a:glow rad="101600">
                    <a:srgbClr val="5B9BD5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飾藝體 Std W5" panose="04020500000000000000" pitchFamily="82" charset="-120"/>
                <a:ea typeface="華康飾藝體 Std W5" panose="04020500000000000000" pitchFamily="82" charset="-120"/>
              </a:rPr>
              <a:t>(</a:t>
            </a:r>
            <a:r>
              <a:rPr lang="zh-TW" altLang="en-US" sz="3800" dirty="0" smtClean="0">
                <a:solidFill>
                  <a:prstClr val="white"/>
                </a:solidFill>
                <a:effectLst>
                  <a:glow rad="101600">
                    <a:srgbClr val="5B9BD5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飾藝體 Std W5" panose="04020500000000000000" pitchFamily="82" charset="-120"/>
                <a:ea typeface="華康飾藝體 Std W5" panose="04020500000000000000" pitchFamily="82" charset="-120"/>
              </a:rPr>
              <a:t>約壹 </a:t>
            </a:r>
            <a:r>
              <a:rPr lang="en-US" altLang="zh-TW" sz="3800" dirty="0" smtClean="0">
                <a:solidFill>
                  <a:prstClr val="white"/>
                </a:solidFill>
                <a:effectLst>
                  <a:glow rad="101600">
                    <a:srgbClr val="5B9BD5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飾藝體 Std W5" panose="04020500000000000000" pitchFamily="82" charset="-120"/>
                <a:ea typeface="華康飾藝體 Std W5" panose="04020500000000000000" pitchFamily="82" charset="-120"/>
              </a:rPr>
              <a:t>4:20)</a:t>
            </a:r>
            <a:endParaRPr lang="en-US" sz="3800" dirty="0">
              <a:solidFill>
                <a:prstClr val="white"/>
              </a:solidFill>
              <a:effectLst>
                <a:glow rad="101600">
                  <a:srgbClr val="5B9BD5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飾藝體 Std W5" panose="04020500000000000000" pitchFamily="82" charset="-120"/>
              <a:ea typeface="華康飾藝體 Std W5" panose="04020500000000000000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1823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lated image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5278" y="903238"/>
            <a:ext cx="5990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>
                <a:solidFill>
                  <a:prstClr val="black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3</a:t>
            </a:r>
            <a:r>
              <a:rPr lang="en-US" altLang="zh-TW" sz="3600" dirty="0" smtClean="0">
                <a:solidFill>
                  <a:prstClr val="black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.</a:t>
            </a:r>
            <a:r>
              <a:rPr lang="zh-TW" altLang="en-US" sz="3600" dirty="0" smtClean="0">
                <a:solidFill>
                  <a:prstClr val="black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互相款待、不發怨言 </a:t>
            </a:r>
            <a:r>
              <a:rPr lang="en-US" altLang="zh-TW" sz="3600" dirty="0" smtClean="0">
                <a:solidFill>
                  <a:prstClr val="black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(</a:t>
            </a:r>
            <a:r>
              <a:rPr lang="en-US" altLang="zh-TW" sz="3600" dirty="0">
                <a:solidFill>
                  <a:prstClr val="black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9</a:t>
            </a:r>
            <a:r>
              <a:rPr lang="zh-TW" altLang="en-US" sz="3600" dirty="0" smtClean="0">
                <a:solidFill>
                  <a:prstClr val="black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節</a:t>
            </a:r>
            <a:r>
              <a:rPr lang="en-US" altLang="zh-TW" sz="3600" dirty="0" smtClean="0">
                <a:solidFill>
                  <a:prstClr val="black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)</a:t>
            </a:r>
            <a:endParaRPr lang="en-US" sz="3200" dirty="0">
              <a:solidFill>
                <a:prstClr val="black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9397" y="1575997"/>
            <a:ext cx="541686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「接待客人</a:t>
            </a:r>
            <a:r>
              <a:rPr lang="en-US" altLang="zh-TW" sz="34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」</a:t>
            </a:r>
            <a:r>
              <a:rPr lang="zh-TW" altLang="en-US" sz="34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列入誡命之內</a:t>
            </a:r>
            <a:endParaRPr lang="en-US" sz="3400" dirty="0">
              <a:solidFill>
                <a:srgbClr val="00206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pic>
        <p:nvPicPr>
          <p:cNvPr id="3076" name="Picture 4" descr="Image result for welcome door m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626" y="624775"/>
            <a:ext cx="2736448" cy="18164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49633" y="2171898"/>
            <a:ext cx="6813084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不可忘記用愛心接待客旅，</a:t>
            </a:r>
            <a:endParaRPr lang="en-US" altLang="zh-TW" sz="3400" dirty="0" smtClean="0">
              <a:solidFill>
                <a:prstClr val="black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zh-TW" altLang="en-US" sz="34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因為曾有接待客旅的，</a:t>
            </a:r>
            <a:endParaRPr lang="en-US" altLang="zh-TW" sz="3400" dirty="0" smtClean="0">
              <a:solidFill>
                <a:prstClr val="black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zh-TW" altLang="en-US" sz="34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不知不覺就接待了天使。 </a:t>
            </a:r>
            <a:r>
              <a:rPr lang="en-US" altLang="zh-TW" sz="34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lang="zh-TW" altLang="en-US" sz="34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來</a:t>
            </a:r>
            <a:r>
              <a:rPr lang="en-US" altLang="zh-TW" sz="34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13:2)</a:t>
            </a:r>
            <a:endParaRPr lang="en-US" sz="3400" dirty="0">
              <a:solidFill>
                <a:prstClr val="black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pic>
        <p:nvPicPr>
          <p:cNvPr id="3078" name="Picture 6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20" y="3983730"/>
            <a:ext cx="1943681" cy="2724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 result for h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7335">
            <a:off x="4897071" y="4271456"/>
            <a:ext cx="2953838" cy="1975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Image result for har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033" y="4008974"/>
            <a:ext cx="1559222" cy="2120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Image result for ra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528" y="5114614"/>
            <a:ext cx="2191100" cy="143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Image result for crow flying 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2700" flipH="1">
            <a:off x="7417784" y="2864345"/>
            <a:ext cx="1650960" cy="2238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39634" y="261257"/>
            <a:ext cx="58304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C00000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二</a:t>
            </a:r>
            <a:r>
              <a:rPr lang="en-US" altLang="zh-TW" sz="3600" dirty="0" smtClean="0">
                <a:solidFill>
                  <a:srgbClr val="C00000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.</a:t>
            </a:r>
            <a:r>
              <a:rPr lang="zh-TW" altLang="en-US" sz="3600" dirty="0" smtClean="0">
                <a:solidFill>
                  <a:srgbClr val="C00000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該如何準備？</a:t>
            </a:r>
            <a:r>
              <a:rPr lang="zh-TW" altLang="en-US" sz="3600" dirty="0" smtClean="0">
                <a:solidFill>
                  <a:srgbClr val="002060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 </a:t>
            </a:r>
            <a:r>
              <a:rPr lang="en-US" altLang="zh-TW" sz="36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lang="zh-TW" altLang="en-US" sz="36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四個勸勉</a:t>
            </a:r>
            <a:r>
              <a:rPr lang="en-US" altLang="zh-TW" sz="36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)</a:t>
            </a:r>
            <a:endParaRPr lang="en-US" sz="3600" dirty="0">
              <a:solidFill>
                <a:srgbClr val="00206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pic>
        <p:nvPicPr>
          <p:cNvPr id="4100" name="Picture 4" descr="Image result for hotel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8" r="10556"/>
          <a:stretch/>
        </p:blipFill>
        <p:spPr bwMode="auto">
          <a:xfrm>
            <a:off x="6221592" y="611239"/>
            <a:ext cx="2827998" cy="200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7243487" y="3019977"/>
            <a:ext cx="1900513" cy="18029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440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8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lated image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5278" y="903238"/>
            <a:ext cx="72250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>
                <a:solidFill>
                  <a:prstClr val="black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4</a:t>
            </a:r>
            <a:r>
              <a:rPr lang="en-US" altLang="zh-TW" sz="3600" dirty="0" smtClean="0">
                <a:solidFill>
                  <a:prstClr val="black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.</a:t>
            </a:r>
            <a:r>
              <a:rPr lang="zh-TW" altLang="en-US" sz="3600" dirty="0" smtClean="0">
                <a:solidFill>
                  <a:prstClr val="black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照所得的恩賜、彼此服事 </a:t>
            </a:r>
            <a:r>
              <a:rPr lang="en-US" altLang="zh-TW" sz="3600" dirty="0" smtClean="0">
                <a:solidFill>
                  <a:prstClr val="black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(10</a:t>
            </a:r>
            <a:r>
              <a:rPr lang="zh-TW" altLang="en-US" sz="3600" dirty="0" smtClean="0">
                <a:solidFill>
                  <a:prstClr val="black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節</a:t>
            </a:r>
            <a:r>
              <a:rPr lang="en-US" altLang="zh-TW" sz="3600" dirty="0" smtClean="0">
                <a:solidFill>
                  <a:prstClr val="black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)</a:t>
            </a:r>
            <a:endParaRPr lang="en-US" sz="3200" dirty="0">
              <a:solidFill>
                <a:prstClr val="black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4096" y="1549569"/>
            <a:ext cx="435247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rgbClr val="ED7D31">
                    <a:lumMod val="50000"/>
                  </a:srgb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人前</a:t>
            </a:r>
            <a:r>
              <a:rPr lang="en-US" altLang="zh-TW" sz="3400" dirty="0" smtClean="0">
                <a:solidFill>
                  <a:srgbClr val="ED7D31">
                    <a:lumMod val="50000"/>
                  </a:srgb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/</a:t>
            </a:r>
            <a:r>
              <a:rPr lang="zh-TW" altLang="en-US" sz="3400" dirty="0" smtClean="0">
                <a:solidFill>
                  <a:srgbClr val="ED7D31">
                    <a:lumMod val="50000"/>
                  </a:srgb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幕後、台上</a:t>
            </a:r>
            <a:r>
              <a:rPr lang="en-US" altLang="zh-TW" sz="3400" dirty="0" smtClean="0">
                <a:solidFill>
                  <a:srgbClr val="ED7D31">
                    <a:lumMod val="50000"/>
                  </a:srgb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/</a:t>
            </a:r>
            <a:r>
              <a:rPr lang="zh-TW" altLang="en-US" sz="3400" dirty="0" smtClean="0">
                <a:solidFill>
                  <a:srgbClr val="ED7D31">
                    <a:lumMod val="50000"/>
                  </a:srgb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台下</a:t>
            </a:r>
            <a:endParaRPr lang="en-US" sz="3400" dirty="0">
              <a:solidFill>
                <a:srgbClr val="ED7D31">
                  <a:lumMod val="50000"/>
                </a:srgb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4096" y="2145030"/>
            <a:ext cx="498085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恩賜有不同，卻不分等級</a:t>
            </a:r>
            <a:endParaRPr lang="en-US" sz="3400" dirty="0">
              <a:solidFill>
                <a:srgbClr val="C0000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pic>
        <p:nvPicPr>
          <p:cNvPr id="4098" name="Picture 2" descr="Related imag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053" y="1595555"/>
            <a:ext cx="3409916" cy="2010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34096" y="2714597"/>
            <a:ext cx="418736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彼此</a:t>
            </a:r>
            <a:r>
              <a:rPr lang="zh-TW" altLang="en-US" sz="34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相愛 </a:t>
            </a:r>
            <a:r>
              <a:rPr lang="en-US" altLang="zh-TW" sz="34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(1:22</a:t>
            </a:r>
            <a:r>
              <a:rPr lang="zh-TW" altLang="en-US" sz="34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、</a:t>
            </a:r>
            <a:r>
              <a:rPr lang="en-US" altLang="zh-TW" sz="34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4:8)</a:t>
            </a:r>
            <a:endParaRPr lang="en-US" sz="3400" dirty="0">
              <a:solidFill>
                <a:prstClr val="black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4095" y="3264072"/>
            <a:ext cx="293862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彼此</a:t>
            </a:r>
            <a:r>
              <a:rPr lang="zh-TW" altLang="en-US" sz="34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體恤 </a:t>
            </a:r>
            <a:r>
              <a:rPr lang="en-US" altLang="zh-TW" sz="34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(3:8)</a:t>
            </a:r>
            <a:endParaRPr lang="en-US" sz="3400" dirty="0">
              <a:solidFill>
                <a:prstClr val="black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4095" y="3813547"/>
            <a:ext cx="317907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彼此</a:t>
            </a:r>
            <a:r>
              <a:rPr lang="zh-TW" altLang="en-US" sz="34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服事 </a:t>
            </a:r>
            <a:r>
              <a:rPr lang="en-US" altLang="zh-TW" sz="34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(4:10)</a:t>
            </a:r>
            <a:endParaRPr lang="en-US" sz="3400" dirty="0">
              <a:solidFill>
                <a:prstClr val="black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4094" y="4383114"/>
            <a:ext cx="293862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彼此</a:t>
            </a:r>
            <a:r>
              <a:rPr lang="zh-TW" altLang="en-US" sz="34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順服 </a:t>
            </a:r>
            <a:r>
              <a:rPr lang="en-US" altLang="zh-TW" sz="34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(5:5)</a:t>
            </a:r>
            <a:endParaRPr lang="en-US" sz="3400" dirty="0">
              <a:solidFill>
                <a:prstClr val="black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pic>
        <p:nvPicPr>
          <p:cNvPr id="4102" name="Picture 6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947" y="3652070"/>
            <a:ext cx="3216986" cy="3205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34094" y="5116184"/>
            <a:ext cx="4187367" cy="156966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prstClr val="black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各人要照所得的恩賜，</a:t>
            </a:r>
            <a:endParaRPr lang="en-US" altLang="zh-TW" sz="3200" dirty="0">
              <a:solidFill>
                <a:prstClr val="black"/>
              </a:solidFill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  <a:p>
            <a:r>
              <a:rPr lang="zh-TW" altLang="en-US" sz="3200" dirty="0" smtClean="0">
                <a:solidFill>
                  <a:prstClr val="black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彼此服事，作神百般</a:t>
            </a:r>
            <a:endParaRPr lang="en-US" altLang="zh-TW" sz="3200" dirty="0" smtClean="0">
              <a:solidFill>
                <a:prstClr val="black"/>
              </a:solidFill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  <a:p>
            <a:r>
              <a:rPr lang="zh-TW" altLang="en-US" sz="3200" dirty="0" smtClean="0">
                <a:solidFill>
                  <a:prstClr val="black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恩賜的好管家 </a:t>
            </a:r>
            <a:r>
              <a:rPr lang="en-US" altLang="zh-TW" sz="3200" dirty="0" smtClean="0">
                <a:solidFill>
                  <a:prstClr val="black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(4:10)</a:t>
            </a:r>
            <a:endParaRPr lang="en-US" sz="3200" dirty="0">
              <a:solidFill>
                <a:prstClr val="black"/>
              </a:solidFill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9634" y="261257"/>
            <a:ext cx="58304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C00000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二</a:t>
            </a:r>
            <a:r>
              <a:rPr lang="en-US" altLang="zh-TW" sz="3600" dirty="0" smtClean="0">
                <a:solidFill>
                  <a:srgbClr val="C00000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.</a:t>
            </a:r>
            <a:r>
              <a:rPr lang="zh-TW" altLang="en-US" sz="3600" dirty="0" smtClean="0">
                <a:solidFill>
                  <a:srgbClr val="C00000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該如何準備？</a:t>
            </a:r>
            <a:r>
              <a:rPr lang="zh-TW" altLang="en-US" sz="3600" dirty="0" smtClean="0">
                <a:solidFill>
                  <a:srgbClr val="002060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 </a:t>
            </a:r>
            <a:r>
              <a:rPr lang="en-US" altLang="zh-TW" sz="36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lang="zh-TW" altLang="en-US" sz="36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四個勸勉</a:t>
            </a:r>
            <a:r>
              <a:rPr lang="en-US" altLang="zh-TW" sz="36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)</a:t>
            </a:r>
            <a:endParaRPr lang="en-US" sz="3600" dirty="0">
              <a:solidFill>
                <a:srgbClr val="00206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pic>
        <p:nvPicPr>
          <p:cNvPr id="5122" name="Picture 2" descr="Image result for fis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2"/>
          <a:stretch/>
        </p:blipFill>
        <p:spPr bwMode="auto">
          <a:xfrm>
            <a:off x="5643932" y="1562448"/>
            <a:ext cx="3379519" cy="2150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051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0" grpId="0"/>
      <p:bldP spid="11" grpId="0"/>
      <p:bldP spid="12" grpId="0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3" y="2457412"/>
            <a:ext cx="4762500" cy="3181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year e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589" y="110329"/>
            <a:ext cx="4155274" cy="3307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year e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396" y="3185378"/>
            <a:ext cx="4906026" cy="367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9293" y="1583726"/>
            <a:ext cx="37160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6000" dirty="0" smtClean="0"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BLANCA" panose="02000000000000000000" pitchFamily="2" charset="0"/>
              </a:rPr>
              <a:t>DECEMBER</a:t>
            </a:r>
            <a:endParaRPr lang="en-US" sz="6000" dirty="0">
              <a:solidFill>
                <a:prstClr val="white"/>
              </a:solidFill>
              <a:effectLst>
                <a:glow rad="139700">
                  <a:srgbClr val="4472C4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BLANC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12743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elated image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3183"/>
            <a:ext cx="9144000" cy="6387921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70479" y="4035242"/>
            <a:ext cx="3876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ura MT Script Capitals" panose="03020802060602070202" pitchFamily="66" charset="0"/>
              </a:rPr>
              <a:t>David  John</a:t>
            </a:r>
            <a:endParaRPr lang="en-US" sz="3200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tura MT Script Capitals" panose="0302080206060207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92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93"/>
          <a:stretch/>
        </p:blipFill>
        <p:spPr bwMode="auto">
          <a:xfrm>
            <a:off x="155576" y="289773"/>
            <a:ext cx="4892943" cy="6208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138" y="289772"/>
            <a:ext cx="3789073" cy="6208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069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30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033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789" y="244699"/>
            <a:ext cx="9375819" cy="646519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9093" y="579549"/>
            <a:ext cx="46987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 smtClean="0">
                <a:solidFill>
                  <a:schemeClr val="bg1"/>
                </a:solidFill>
                <a:latin typeface="華康飾藝體 Std W5" panose="04020500000000000000" pitchFamily="82" charset="-120"/>
                <a:ea typeface="華康飾藝體 Std W5" panose="04020500000000000000" pitchFamily="82" charset="-120"/>
              </a:rPr>
              <a:t>你我準備好了嗎？</a:t>
            </a:r>
            <a:endParaRPr lang="en-US" sz="4400" dirty="0">
              <a:solidFill>
                <a:schemeClr val="bg1"/>
              </a:solidFill>
              <a:latin typeface="華康飾藝體 Std W5" panose="04020500000000000000" pitchFamily="82" charset="-120"/>
              <a:ea typeface="華康飾藝體 Std W5" panose="04020500000000000000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6619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"/>
          <a:stretch/>
        </p:blipFill>
        <p:spPr bwMode="auto">
          <a:xfrm>
            <a:off x="0" y="0"/>
            <a:ext cx="91647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692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53040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hurricane harve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15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las vegas shoot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0005"/>
            <a:ext cx="9159455" cy="49068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9429"/>
            <a:ext cx="9144000" cy="60991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379429"/>
            <a:ext cx="9144000" cy="6099142"/>
          </a:xfrm>
          <a:prstGeom prst="rect">
            <a:avLst/>
          </a:prstGeom>
        </p:spPr>
      </p:pic>
      <p:pic>
        <p:nvPicPr>
          <p:cNvPr id="1030" name="Picture 6" descr="Image result for napa fir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945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texas church shooti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1" y="840267"/>
            <a:ext cx="8959199" cy="51774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06" y="877182"/>
            <a:ext cx="8907684" cy="514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75322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250"/>
                            </p:stCondLst>
                            <p:childTnLst>
                              <p:par>
                                <p:cTn id="2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end time prophec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75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69281" y="79111"/>
            <a:ext cx="310854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聖經末日預言</a:t>
            </a:r>
            <a:endParaRPr lang="en-US" sz="3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69281" y="656410"/>
            <a:ext cx="2492990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舊約 </a:t>
            </a:r>
            <a:r>
              <a:rPr lang="en-US" altLang="zh-TW" sz="3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1,845</a:t>
            </a:r>
          </a:p>
          <a:p>
            <a:r>
              <a:rPr lang="zh-TW" altLang="en-US" sz="38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新約   </a:t>
            </a:r>
            <a:r>
              <a:rPr lang="en-US" altLang="zh-TW" sz="3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318</a:t>
            </a:r>
            <a:endParaRPr lang="en-US" sz="3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252" y="2339358"/>
            <a:ext cx="875653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5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35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萬物的結局近了 </a:t>
            </a:r>
            <a:r>
              <a:rPr lang="en-US" altLang="zh-TW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zh-TW" alt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彼前 </a:t>
            </a:r>
            <a:r>
              <a:rPr lang="en-US" altLang="zh-TW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4:7)</a:t>
            </a:r>
            <a:endParaRPr lang="en-US" sz="35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374" y="2990707"/>
            <a:ext cx="68900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35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黑夜已深，白晝將近 </a:t>
            </a:r>
            <a:r>
              <a:rPr lang="en-US" altLang="zh-TW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zh-TW" alt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羅</a:t>
            </a:r>
            <a:r>
              <a:rPr lang="zh-TW" alt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en-US" altLang="zh-TW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13:12)</a:t>
            </a:r>
            <a:endParaRPr lang="en-US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500" y="3668183"/>
            <a:ext cx="8861721" cy="11233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35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當叫眾人知道你們謙讓的心，主已經近了 </a:t>
            </a:r>
            <a:endParaRPr lang="en-US" altLang="zh-TW" sz="35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en-US" altLang="zh-TW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(</a:t>
            </a:r>
            <a:r>
              <a:rPr lang="zh-TW" alt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腓 </a:t>
            </a:r>
            <a:r>
              <a:rPr lang="en-US" altLang="zh-TW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4:5)</a:t>
            </a:r>
            <a:endParaRPr lang="en-US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3411" y="4834526"/>
            <a:ext cx="9212778" cy="11233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35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你們也當忍耐，堅固</a:t>
            </a:r>
            <a:r>
              <a:rPr lang="en-US" altLang="zh-TW" sz="35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...</a:t>
            </a:r>
            <a:r>
              <a:rPr lang="zh-TW" altLang="en-US" sz="35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因為主來的日子近了 </a:t>
            </a:r>
            <a:endParaRPr lang="en-US" altLang="zh-TW" sz="35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en-US" altLang="zh-TW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(</a:t>
            </a:r>
            <a:r>
              <a:rPr lang="zh-TW" alt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雅</a:t>
            </a:r>
            <a:r>
              <a:rPr lang="zh-TW" alt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en-US" altLang="zh-TW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5:8)</a:t>
            </a:r>
            <a:endParaRPr lang="en-US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6322" y="5983339"/>
            <a:ext cx="9235220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35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從此我們就知道，如今是末時了</a:t>
            </a:r>
            <a:r>
              <a:rPr lang="en-US" altLang="zh-TW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zh-TW" alt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約壹 </a:t>
            </a:r>
            <a:r>
              <a:rPr lang="en-US" altLang="zh-TW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2:18)</a:t>
            </a:r>
            <a:endParaRPr lang="en-US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9093" y="1824162"/>
            <a:ext cx="742703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彼前 </a:t>
            </a:r>
            <a:r>
              <a:rPr lang="en-US" altLang="zh-TW" sz="3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1:5</a:t>
            </a:r>
            <a:r>
              <a:rPr lang="zh-TW" altLang="en-US" sz="3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、</a:t>
            </a:r>
            <a:r>
              <a:rPr lang="en-US" altLang="zh-TW" sz="3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11</a:t>
            </a:r>
            <a:r>
              <a:rPr lang="zh-TW" altLang="en-US" sz="3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、</a:t>
            </a:r>
            <a:r>
              <a:rPr lang="en-US" altLang="zh-TW" sz="3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17</a:t>
            </a:r>
            <a:r>
              <a:rPr lang="zh-TW" altLang="en-US" sz="3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、</a:t>
            </a:r>
            <a:r>
              <a:rPr lang="en-US" altLang="zh-TW" sz="3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20</a:t>
            </a:r>
            <a:r>
              <a:rPr lang="zh-TW" altLang="en-US" sz="3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，</a:t>
            </a:r>
            <a:r>
              <a:rPr lang="en-US" altLang="zh-TW" sz="3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4:2-3</a:t>
            </a:r>
            <a:r>
              <a:rPr lang="zh-TW" altLang="en-US" sz="3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、</a:t>
            </a:r>
            <a:r>
              <a:rPr lang="en-US" altLang="zh-TW" sz="3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17</a:t>
            </a:r>
            <a:r>
              <a:rPr lang="zh-TW" altLang="en-US" sz="3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，</a:t>
            </a:r>
            <a:r>
              <a:rPr lang="en-US" altLang="zh-TW" sz="3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5:6</a:t>
            </a:r>
            <a:endParaRPr lang="en-US" sz="3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49060103"/>
      </p:ext>
    </p:extLst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6" grpId="0"/>
      <p:bldP spid="7" grpId="0"/>
      <p:bldP spid="8" grpId="0"/>
      <p:bldP spid="9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elated image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9634" y="261257"/>
            <a:ext cx="87030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C00000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一</a:t>
            </a:r>
            <a:r>
              <a:rPr lang="en-US" altLang="zh-TW" sz="3600" dirty="0" smtClean="0">
                <a:solidFill>
                  <a:srgbClr val="C00000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.</a:t>
            </a:r>
            <a:r>
              <a:rPr lang="zh-TW" altLang="en-US" sz="3600" dirty="0" smtClean="0">
                <a:solidFill>
                  <a:srgbClr val="C00000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有什麼結局？</a:t>
            </a:r>
            <a:r>
              <a:rPr lang="zh-TW" altLang="en-US" sz="3600" dirty="0" smtClean="0">
                <a:solidFill>
                  <a:srgbClr val="002060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 </a:t>
            </a:r>
            <a:r>
              <a:rPr lang="en-US" altLang="zh-TW" sz="32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lang="zh-TW" altLang="en-US" sz="32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彼前</a:t>
            </a:r>
            <a:r>
              <a:rPr lang="en-US" altLang="zh-TW" sz="32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4:17-19</a:t>
            </a:r>
            <a:r>
              <a:rPr lang="zh-TW" altLang="en-US" sz="32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、彼後</a:t>
            </a:r>
            <a:r>
              <a:rPr lang="en-US" altLang="zh-TW" sz="32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3:10-13)</a:t>
            </a:r>
            <a:endParaRPr lang="en-US" sz="3200" dirty="0">
              <a:solidFill>
                <a:srgbClr val="00206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9634" y="907588"/>
            <a:ext cx="29097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 smtClean="0">
                <a:solidFill>
                  <a:prstClr val="black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1.</a:t>
            </a:r>
            <a:r>
              <a:rPr lang="zh-TW" altLang="en-US" sz="3600" dirty="0" smtClean="0">
                <a:solidFill>
                  <a:prstClr val="black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世界</a:t>
            </a:r>
            <a:r>
              <a:rPr lang="zh-TW" altLang="en-US" sz="3600" dirty="0">
                <a:solidFill>
                  <a:prstClr val="black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要</a:t>
            </a:r>
            <a:r>
              <a:rPr lang="zh-TW" altLang="en-US" sz="3600" dirty="0" smtClean="0">
                <a:solidFill>
                  <a:prstClr val="black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滅末</a:t>
            </a:r>
            <a:endParaRPr lang="en-US" sz="3200" dirty="0">
              <a:solidFill>
                <a:prstClr val="black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pic>
        <p:nvPicPr>
          <p:cNvPr id="5124" name="Picture 4" descr="Image result for y2k sca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7035">
            <a:off x="5333615" y="3671951"/>
            <a:ext cx="3418285" cy="2768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898" y="1038215"/>
            <a:ext cx="3537717" cy="2260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Image result for global warm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77" y="3693193"/>
            <a:ext cx="4595808" cy="2726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8756" y="5711634"/>
            <a:ext cx="45609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prstClr val="white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cord Heavy SF" panose="020BE200000000000000" pitchFamily="34" charset="0"/>
              </a:rPr>
              <a:t>Global Warming</a:t>
            </a:r>
            <a:endParaRPr lang="en-US" sz="4000" dirty="0">
              <a:solidFill>
                <a:prstClr val="white"/>
              </a:solidFill>
              <a:effectLst>
                <a:glow rad="228600">
                  <a:srgbClr val="ED7D31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ccord Heavy SF" panose="020BE200000000000000" pitchFamily="34" charset="0"/>
            </a:endParaRPr>
          </a:p>
        </p:txBody>
      </p:sp>
      <p:pic>
        <p:nvPicPr>
          <p:cNvPr id="5130" name="Picture 10" descr="Image result for global warming al gor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80"/>
          <a:stretch/>
        </p:blipFill>
        <p:spPr bwMode="auto">
          <a:xfrm>
            <a:off x="783994" y="1849812"/>
            <a:ext cx="3116489" cy="2394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48678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lated image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9634" y="261257"/>
            <a:ext cx="88569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C00000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一</a:t>
            </a:r>
            <a:r>
              <a:rPr lang="en-US" altLang="zh-TW" sz="3600" dirty="0" smtClean="0">
                <a:solidFill>
                  <a:srgbClr val="C00000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.</a:t>
            </a:r>
            <a:r>
              <a:rPr lang="zh-TW" altLang="en-US" sz="3600" dirty="0" smtClean="0">
                <a:solidFill>
                  <a:srgbClr val="C00000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有什麼結局？</a:t>
            </a:r>
            <a:r>
              <a:rPr lang="zh-TW" altLang="en-US" sz="3600" dirty="0" smtClean="0">
                <a:solidFill>
                  <a:srgbClr val="002060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 </a:t>
            </a:r>
            <a:r>
              <a:rPr lang="en-US" altLang="zh-TW" sz="32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lang="zh-TW" altLang="en-US" sz="32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彼前</a:t>
            </a:r>
            <a:r>
              <a:rPr lang="en-US" altLang="zh-TW" sz="32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4:17-19</a:t>
            </a:r>
            <a:r>
              <a:rPr lang="zh-TW" altLang="en-US" sz="32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、彼後</a:t>
            </a:r>
            <a:r>
              <a:rPr lang="en-US" altLang="zh-TW" sz="32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3:10-13)</a:t>
            </a:r>
            <a:endParaRPr lang="en-US" sz="3200" dirty="0">
              <a:solidFill>
                <a:srgbClr val="00206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9634" y="907588"/>
            <a:ext cx="29097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>
                <a:solidFill>
                  <a:prstClr val="black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2</a:t>
            </a:r>
            <a:r>
              <a:rPr lang="en-US" altLang="zh-TW" sz="3600" dirty="0" smtClean="0">
                <a:solidFill>
                  <a:prstClr val="black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.</a:t>
            </a:r>
            <a:r>
              <a:rPr lang="zh-TW" altLang="en-US" sz="3600" dirty="0" smtClean="0">
                <a:solidFill>
                  <a:prstClr val="black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基督施審判</a:t>
            </a:r>
            <a:endParaRPr lang="en-US" sz="3200" dirty="0">
              <a:solidFill>
                <a:prstClr val="black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pic>
        <p:nvPicPr>
          <p:cNvPr id="6146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022" y="1690375"/>
            <a:ext cx="5981609" cy="3738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39" y="1690375"/>
            <a:ext cx="6028392" cy="4521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34" y="1701292"/>
            <a:ext cx="6479115" cy="451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Related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625" y="4222952"/>
            <a:ext cx="2667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866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Related imag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3" r="6286"/>
          <a:stretch/>
        </p:blipFill>
        <p:spPr bwMode="auto">
          <a:xfrm>
            <a:off x="475962" y="442384"/>
            <a:ext cx="3060290" cy="2021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Image result for getting g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61" y="296443"/>
            <a:ext cx="3938102" cy="2021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ight Arrow 2"/>
          <p:cNvSpPr/>
          <p:nvPr/>
        </p:nvSpPr>
        <p:spPr>
          <a:xfrm>
            <a:off x="3764953" y="1307340"/>
            <a:ext cx="888275" cy="5566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7176" name="Picture 8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067" y="3498395"/>
            <a:ext cx="2841535" cy="1641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ight Arrow 7"/>
          <p:cNvSpPr/>
          <p:nvPr/>
        </p:nvSpPr>
        <p:spPr>
          <a:xfrm rot="5400000">
            <a:off x="6468374" y="2629993"/>
            <a:ext cx="888275" cy="5566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7178" name="Picture 10" descr="Image result for bank tell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231" y="2635839"/>
            <a:ext cx="2541627" cy="1906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ight Arrow 9"/>
          <p:cNvSpPr/>
          <p:nvPr/>
        </p:nvSpPr>
        <p:spPr>
          <a:xfrm rot="11649700">
            <a:off x="4707825" y="3689153"/>
            <a:ext cx="888275" cy="5566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7180" name="Picture 12" descr="Image result for counting machin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30" y="4449606"/>
            <a:ext cx="2573270" cy="257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ight Arrow 11"/>
          <p:cNvSpPr/>
          <p:nvPr/>
        </p:nvSpPr>
        <p:spPr>
          <a:xfrm rot="7958664">
            <a:off x="2801283" y="4805739"/>
            <a:ext cx="888275" cy="5566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Multiply 3"/>
          <p:cNvSpPr/>
          <p:nvPr/>
        </p:nvSpPr>
        <p:spPr>
          <a:xfrm>
            <a:off x="475962" y="4655598"/>
            <a:ext cx="1822301" cy="1968543"/>
          </a:xfrm>
          <a:prstGeom prst="mathMultiply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31481" y="5474217"/>
            <a:ext cx="5960286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基督臺前的審判</a:t>
            </a:r>
            <a:r>
              <a:rPr lang="zh-TW" altLang="en-US" sz="38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  <a:r>
              <a:rPr lang="en-US" altLang="zh-TW" sz="38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lang="zh-TW" altLang="en-US" sz="38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林前</a:t>
            </a:r>
            <a:r>
              <a:rPr lang="en-US" altLang="zh-TW" sz="38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5:10)</a:t>
            </a:r>
          </a:p>
          <a:p>
            <a:r>
              <a:rPr lang="en-US" sz="3800" dirty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  <a:r>
              <a:rPr lang="en-US" sz="38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</a:t>
            </a:r>
            <a:r>
              <a:rPr lang="en-US" altLang="zh-TW" sz="38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= </a:t>
            </a:r>
            <a:r>
              <a:rPr lang="zh-TW" altLang="en-US" sz="38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工作的賞罰</a:t>
            </a:r>
            <a:endParaRPr lang="en-US" sz="3800" dirty="0">
              <a:solidFill>
                <a:prstClr val="black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0321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0" grpId="0" animBg="1"/>
      <p:bldP spid="12" grpId="0" animBg="1"/>
      <p:bldP spid="4" grpId="0" animBg="1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4142</TotalTime>
  <Words>482</Words>
  <Application>Microsoft Macintosh PowerPoint</Application>
  <PresentationFormat>On-screen Show (4:3)</PresentationFormat>
  <Paragraphs>66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華康黑體 Std W9</vt:lpstr>
      <vt:lpstr>Matura MT Script Capitals</vt:lpstr>
      <vt:lpstr>Calibri Light</vt:lpstr>
      <vt:lpstr>華康雅藝體 Std W6</vt:lpstr>
      <vt:lpstr>Wingdings</vt:lpstr>
      <vt:lpstr>新細明體</vt:lpstr>
      <vt:lpstr>華康飾藝體 Std W5</vt:lpstr>
      <vt:lpstr>AR BLANCA</vt:lpstr>
      <vt:lpstr>Calibri</vt:lpstr>
      <vt:lpstr>華康龍門石碑 Std W9</vt:lpstr>
      <vt:lpstr>Arial</vt:lpstr>
      <vt:lpstr>華康黑體 Std W7</vt:lpstr>
      <vt:lpstr>華康榜書體 Std W8</vt:lpstr>
      <vt:lpstr>Accord Heavy SF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Balex</dc:creator>
  <cp:lastModifiedBy>Elan Chen</cp:lastModifiedBy>
  <cp:revision>217</cp:revision>
  <dcterms:created xsi:type="dcterms:W3CDTF">2016-12-29T18:12:43Z</dcterms:created>
  <dcterms:modified xsi:type="dcterms:W3CDTF">2017-12-18T22:15:14Z</dcterms:modified>
</cp:coreProperties>
</file>