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9"/>
  </p:notesMasterIdLst>
  <p:sldIdLst>
    <p:sldId id="535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A347B9-D04D-472C-83D4-A1B41512A29C}">
          <p14:sldIdLst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</p14:sldIdLst>
        </p14:section>
        <p14:section name="Untitled Section" id="{1FC300F3-553B-44BE-A063-1E0CCF9BA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86410"/>
  </p:normalViewPr>
  <p:slideViewPr>
    <p:cSldViewPr snapToGrid="0">
      <p:cViewPr>
        <p:scale>
          <a:sx n="66" d="100"/>
          <a:sy n="66" d="100"/>
        </p:scale>
        <p:origin x="3616" y="1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50EA-6871-4E51-A1A9-08A39BCDBE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6F86-1E4F-408D-8FD6-B9B228F4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A90D46-C67F-461B-933A-8654CB20B268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24774C-C409-4A69-94E3-F89806EBE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250131-8067-4981-8A8C-DDC79A1C95F0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EA59-9A97-4759-A4B8-76BCD6DD3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7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69E36-F096-4401-BD8B-07243E704A35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A6080B-5D32-48B2-8097-1F638C850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06B2E1-3EB5-478C-8B49-C867CE68C325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347C1E-A967-4A9A-A56A-94203BE80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4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1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1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0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7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3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ADE894-2BA1-44E5-93A7-BC320FF76407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6031C3-ED48-4112-824B-C7E81A7BC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1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87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104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6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61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55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5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56A1B-CBA8-4F4A-B5B5-877006859E35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7CA1CB-8904-43B4-A8E8-FFE1E9C07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8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2044CF-8D22-4606-8DCB-7F96B7FC1C34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F9CE55-5670-47A7-9FB2-65ABD58DF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4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DACB74-87E6-4DC5-9CEE-F8FA15128E11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2BC73B-36A9-4BB1-9757-E0597BB6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733D0-BC1F-4D60-970C-6FF30EC0BE0B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65901A-4124-4A03-80A9-2897A66CC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FC2451-13F7-414E-84C6-9EB9560D3350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E0E88-3371-418C-A629-0A83BBBEF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7CE30B-530E-4B15-92A1-A98DEFA74F26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99E57-87A2-4736-B78A-54B460502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5EB0C8-B787-44A2-A6FE-21299F4018FB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F2F1F-3FD2-4ABA-BF85-D24534941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535F44-8F9E-43AB-AEE6-15FC854AC8B9}" type="datetimeFigureOut">
              <a:rPr lang="en-US"/>
              <a:pPr>
                <a:defRPr/>
              </a:pPr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42EAE0B-F28A-419B-9DF7-905291E22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1/8/18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77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blog.livedoor.jp/t2o_0127/archives/53688391.html" TargetMode="External"/><Relationship Id="rId5" Type="http://schemas.openxmlformats.org/officeDocument/2006/relationships/hyperlink" Target="https://creativecommons.org/licenses/by-nc/2.1/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vmovier.com/48613?from=tag__title" TargetMode="External"/><Relationship Id="rId5" Type="http://schemas.openxmlformats.org/officeDocument/2006/relationships/hyperlink" Target="https://creativecommons.org/licenses/by-nc/2.5/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43A257-115B-424A-A42D-A16D2015C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599" y="502276"/>
            <a:ext cx="10363200" cy="1217524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路加福音中的四个财主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E1FEEC8-56D6-41D1-AB5B-47F6AACB2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4851" y="1681099"/>
            <a:ext cx="4697203" cy="23809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3600" b="1" dirty="0"/>
              <a:t>《</a:t>
            </a:r>
            <a:r>
              <a:rPr lang="zh-CN" altLang="en-US" sz="3200" b="1" dirty="0"/>
              <a:t>路加福音</a:t>
            </a:r>
            <a:r>
              <a:rPr lang="en-US" altLang="zh-CN" sz="3200" b="1" dirty="0"/>
              <a:t>》</a:t>
            </a:r>
            <a:r>
              <a:rPr lang="en-US" altLang="zh-CN" sz="3200" dirty="0" smtClean="0"/>
              <a:t>12</a:t>
            </a:r>
            <a:r>
              <a:rPr lang="en-US" altLang="zh-TW" sz="3200" dirty="0"/>
              <a:t>:</a:t>
            </a:r>
            <a:r>
              <a:rPr lang="en-US" altLang="zh-CN" sz="3200" dirty="0" smtClean="0"/>
              <a:t>15-21</a:t>
            </a:r>
            <a:r>
              <a:rPr lang="zh-CN" altLang="en-US" sz="3200" dirty="0" smtClean="0"/>
              <a:t>、</a:t>
            </a:r>
            <a:endParaRPr lang="en-US" altLang="zh-CN" sz="32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  16</a:t>
            </a:r>
            <a:r>
              <a:rPr lang="en-US" altLang="zh-TW" sz="3200" dirty="0" smtClean="0"/>
              <a:t>:19-31</a:t>
            </a:r>
            <a:r>
              <a:rPr lang="zh-CN" altLang="en-US" sz="3200" dirty="0" smtClean="0"/>
              <a:t>、</a:t>
            </a:r>
            <a:endParaRPr lang="en-US" altLang="zh-CN" sz="32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  </a:t>
            </a:r>
            <a:r>
              <a:rPr lang="en-US" altLang="zh-TW" sz="3200" dirty="0" smtClean="0"/>
              <a:t>18:18-27</a:t>
            </a:r>
            <a:r>
              <a:rPr lang="zh-CN" altLang="en-US" sz="3200" dirty="0" smtClean="0"/>
              <a:t>、</a:t>
            </a:r>
            <a:endParaRPr lang="en-US" altLang="zh-CN" sz="32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  </a:t>
            </a:r>
            <a:r>
              <a:rPr lang="en-US" altLang="zh-TW" sz="3200" dirty="0" smtClean="0"/>
              <a:t>19: 2-10</a:t>
            </a:r>
            <a:endParaRPr lang="en-US" altLang="zh-CN" sz="32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zh-CN" sz="3200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012" y="2487417"/>
            <a:ext cx="6567196" cy="43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4851" y="5914573"/>
            <a:ext cx="4576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主日信息     </a:t>
            </a:r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1/7/2018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8235" y="3895473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高為超  牧師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22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B02993-174F-461D-86E6-65F44042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0205" y="1"/>
            <a:ext cx="10353761" cy="119149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solidFill>
                  <a:srgbClr val="FFFF00"/>
                </a:solidFill>
              </a:rPr>
              <a:t>《</a:t>
            </a:r>
            <a:r>
              <a:rPr lang="zh-CN" altLang="en-US" sz="4800" dirty="0">
                <a:solidFill>
                  <a:srgbClr val="FFFF00"/>
                </a:solidFill>
              </a:rPr>
              <a:t>路加福音</a:t>
            </a:r>
            <a:r>
              <a:rPr lang="en-US" altLang="zh-CN" sz="4800" dirty="0">
                <a:solidFill>
                  <a:srgbClr val="FFFF00"/>
                </a:solidFill>
              </a:rPr>
              <a:t>》18</a:t>
            </a:r>
            <a:r>
              <a:rPr lang="zh-CN" altLang="en-US" sz="4800" dirty="0">
                <a:solidFill>
                  <a:srgbClr val="FFFF00"/>
                </a:solidFill>
              </a:rPr>
              <a:t>章</a:t>
            </a:r>
            <a:r>
              <a:rPr lang="en-US" altLang="zh-CN" sz="4800" dirty="0">
                <a:solidFill>
                  <a:srgbClr val="FFFF00"/>
                </a:solidFill>
              </a:rPr>
              <a:t>18</a:t>
            </a:r>
            <a:r>
              <a:rPr lang="zh-CN" altLang="en-US" sz="4800" dirty="0">
                <a:solidFill>
                  <a:srgbClr val="FFFF00"/>
                </a:solidFill>
              </a:rPr>
              <a:t>节</a:t>
            </a:r>
            <a:r>
              <a:rPr lang="en-US" altLang="zh-CN" sz="4800" dirty="0">
                <a:solidFill>
                  <a:srgbClr val="FFFF00"/>
                </a:solidFill>
              </a:rPr>
              <a:t>-27</a:t>
            </a:r>
            <a:r>
              <a:rPr lang="zh-CN" altLang="en-US" sz="4800" dirty="0">
                <a:solidFill>
                  <a:srgbClr val="FFFF00"/>
                </a:solidFill>
              </a:rPr>
              <a:t>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A33755D-1407-49B7-B181-21E591ED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025236"/>
            <a:ext cx="8766630" cy="630447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zh-CN" altLang="en-US" sz="39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</a:t>
            </a: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一个官问耶稣说：“良善的夫子，我该作什么事，才可以承受永生？”耶稣对他说：“</a:t>
            </a:r>
            <a:r>
              <a:rPr lang="zh-CN" altLang="en-US" sz="39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你为什么称我是良善的？除了神一位之外，再没有良善的。诫命你是晓得的，不可奸淫，不可杀人，不可偷盗，不可作假见证，当孝敬父母</a:t>
            </a: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。”那人说：“这一切我从小都遵守了。”耶稣听见了，就说：“</a:t>
            </a:r>
            <a:r>
              <a:rPr lang="zh-CN" altLang="en-US" sz="39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你还缺少一件，要变卖你一切所有的，分给穷人，就必有财宝在天上。你还要来跟从我</a:t>
            </a: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。”他听见这话，就甚忧愁，因为他很富足。耶稣看见他就说：“</a:t>
            </a:r>
            <a:r>
              <a:rPr lang="zh-CN" altLang="en-US" sz="39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有钱财的人进神的国，是何等的难哪。骆驼穿过针的眼，比财主进神的国，还容易呢</a:t>
            </a: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！”听见的人说：“这样，谁能得救呢？”耶稣说：“</a:t>
            </a:r>
            <a:r>
              <a:rPr lang="zh-CN" altLang="en-US" sz="39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在人所不能的事，在神却能</a:t>
            </a: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4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A13EF8-BD49-4EAA-8416-72FBCD00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2575" y="-354676"/>
            <a:ext cx="11565775" cy="229059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“我该作什么事，才可以承受永生？”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A14820-8C15-46F2-87FD-9D7C6D9D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252452"/>
            <a:ext cx="8955314" cy="54309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靠“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做什么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”，是永远得不到永生的！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地上的钱财成为人进天国无法逾越的鸿沟！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悲剧在于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：年轻的财主既有对永生的渴慕，却更放不下今生的财富和眼前的利益！在艰难的权衡之下，他离开了赐永生的救主！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这是世上最多人生的写照。</a:t>
            </a:r>
          </a:p>
        </p:txBody>
      </p:sp>
    </p:spTree>
    <p:extLst>
      <p:ext uri="{BB962C8B-B14F-4D97-AF65-F5344CB8AC3E}">
        <p14:creationId xmlns:p14="http://schemas.microsoft.com/office/powerpoint/2010/main" val="16787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7212BF-B73B-4072-8246-228AB8C0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3535" y="315884"/>
            <a:ext cx="11576859" cy="2100348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“骆驼穿过针的眼，比财主进神的国</a:t>
            </a:r>
            <a:r>
              <a:rPr lang="zh-CN" altLang="en-US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还</a:t>
            </a:r>
            <a:r>
              <a:rPr lang="zh-CN" altLang="en-US" sz="40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容易呢！”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BFFF33C-C2E9-4EC0-8512-C83938D4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0" y="2322022"/>
            <a:ext cx="9114973" cy="4006734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人问：“这样，谁能得救呢？”</a:t>
            </a:r>
            <a:endParaRPr lang="en-US" altLang="zh-CN" sz="4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在人所不能的事，在神却能</a:t>
            </a:r>
            <a:r>
              <a:rPr lang="zh-CN" altLang="en-US" sz="4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。”</a:t>
            </a:r>
          </a:p>
        </p:txBody>
      </p:sp>
    </p:spTree>
    <p:extLst>
      <p:ext uri="{BB962C8B-B14F-4D97-AF65-F5344CB8AC3E}">
        <p14:creationId xmlns:p14="http://schemas.microsoft.com/office/powerpoint/2010/main" val="50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9E0A42-3981-436D-A62E-5FD0A9E2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7730" y="101600"/>
            <a:ext cx="10574829" cy="3158836"/>
          </a:xfrm>
        </p:spPr>
        <p:txBody>
          <a:bodyPr>
            <a:normAutofit/>
          </a:bodyPr>
          <a:lstStyle/>
          <a:p>
            <a:r>
              <a:rPr lang="zh-CN" altLang="en-US" sz="7200" dirty="0"/>
              <a:t>第四个财主是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B52C625-098F-4462-B3CC-34AF7E2E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3" y="2632364"/>
            <a:ext cx="8679543" cy="415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诚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心悔改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蒙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恩得救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撒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该</a:t>
            </a:r>
          </a:p>
        </p:txBody>
      </p:sp>
    </p:spTree>
    <p:extLst>
      <p:ext uri="{BB962C8B-B14F-4D97-AF65-F5344CB8AC3E}">
        <p14:creationId xmlns:p14="http://schemas.microsoft.com/office/powerpoint/2010/main" val="34469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94A5D7-F85E-456B-AD50-3F928901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399" y="-188681"/>
            <a:ext cx="10657956" cy="1485207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solidFill>
                  <a:srgbClr val="FFFF00"/>
                </a:solidFill>
              </a:rPr>
              <a:t>《</a:t>
            </a:r>
            <a:r>
              <a:rPr lang="zh-CN" altLang="en-US" sz="4800" dirty="0">
                <a:solidFill>
                  <a:srgbClr val="FFFF00"/>
                </a:solidFill>
              </a:rPr>
              <a:t>路加福音</a:t>
            </a:r>
            <a:r>
              <a:rPr lang="en-US" altLang="zh-CN" sz="4800" dirty="0">
                <a:solidFill>
                  <a:srgbClr val="FFFF00"/>
                </a:solidFill>
              </a:rPr>
              <a:t>》19</a:t>
            </a:r>
            <a:r>
              <a:rPr lang="zh-CN" altLang="en-US" sz="4800" dirty="0">
                <a:solidFill>
                  <a:srgbClr val="FFFF00"/>
                </a:solidFill>
              </a:rPr>
              <a:t>章</a:t>
            </a:r>
            <a:r>
              <a:rPr lang="en-US" altLang="zh-CN" sz="4800" dirty="0">
                <a:solidFill>
                  <a:srgbClr val="FFFF00"/>
                </a:solidFill>
              </a:rPr>
              <a:t>2</a:t>
            </a:r>
            <a:r>
              <a:rPr lang="zh-CN" altLang="en-US" sz="4800" dirty="0">
                <a:solidFill>
                  <a:srgbClr val="FFFF00"/>
                </a:solidFill>
              </a:rPr>
              <a:t>节</a:t>
            </a:r>
            <a:r>
              <a:rPr lang="en-US" altLang="zh-CN" sz="4800" dirty="0">
                <a:solidFill>
                  <a:srgbClr val="FFFF00"/>
                </a:solidFill>
              </a:rPr>
              <a:t>-10</a:t>
            </a:r>
            <a:r>
              <a:rPr lang="zh-CN" altLang="en-US" sz="4800" dirty="0">
                <a:solidFill>
                  <a:srgbClr val="FFFF00"/>
                </a:solidFill>
              </a:rPr>
              <a:t>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37463A-C3B0-4BC3-9A40-841E10DF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898307"/>
            <a:ext cx="8781143" cy="624272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zh-CN" altLang="en-US" sz="3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一个人名叫撒该，作税吏长，是个财主。他要看看耶稣是怎样的人。只因人多，他的身量又矮，所以不得看见。就跑到前头，爬上桑树，要看耶稣，因为耶稣必从那里经过。耶稣到了那里，抬头一看，对他说：“</a:t>
            </a:r>
            <a:r>
              <a:rPr lang="zh-CN" altLang="en-US" sz="38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撒该，快下来，今天我必住在你家里</a:t>
            </a:r>
            <a:r>
              <a:rPr lang="zh-CN" altLang="en-US" sz="3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。”他就急忙下来，欢欢喜喜地接待耶稣。众人看见，都私下议论说：“</a:t>
            </a:r>
            <a:r>
              <a:rPr lang="zh-CN" altLang="en-US" sz="38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祂竟到罪人家里去住宿</a:t>
            </a:r>
            <a:r>
              <a:rPr lang="zh-CN" altLang="en-US" sz="3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。”撒该站着，对主说：“</a:t>
            </a:r>
            <a:r>
              <a:rPr lang="zh-CN" altLang="en-US" sz="38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主阿，我把所有的一半给穷人。我若讹诈了谁，就还他四倍</a:t>
            </a:r>
            <a:r>
              <a:rPr lang="zh-CN" altLang="en-US" sz="3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。”耶稣说：“</a:t>
            </a:r>
            <a:r>
              <a:rPr lang="zh-CN" altLang="en-US" sz="38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今天救恩到了这家，因为他也是亚伯拉罕的子孙。</a:t>
            </a:r>
            <a:r>
              <a:rPr lang="zh-CN" altLang="en-US" sz="3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人子来，为要寻找拯救失丧的人</a:t>
            </a:r>
            <a:r>
              <a:rPr lang="zh-CN" altLang="en-US" sz="3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62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84D6D37-875C-479F-96B0-B0BE2BA2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277356"/>
            <a:ext cx="8694058" cy="6278879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撒该是一个渴望见到耶稣的财</a:t>
            </a:r>
            <a:r>
              <a:rPr lang="zh-CN" altLang="en-US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主（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节）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他在救主和众人面前承认自己所犯的</a:t>
            </a:r>
            <a:r>
              <a:rPr lang="zh-CN" altLang="en-US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罪（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节下）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他用行动证明自己的悔改。（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节）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诗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51:17 </a:t>
            </a:r>
            <a:r>
              <a:rPr lang="zh-CN" altLang="en-US" sz="40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神所要的祭，就是忧伤的灵。神阿，忧伤痛悔的心，你必不轻看。</a:t>
            </a:r>
            <a:endParaRPr lang="en-US" altLang="zh-CN" sz="40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5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人子来，为要寻找拯救失丧的人</a:t>
            </a:r>
            <a:r>
              <a:rPr lang="zh-CN" altLang="en-US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84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605DDAA-0D03-4BAF-B425-9F0CDCDD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1" y="283425"/>
            <a:ext cx="9042401" cy="5159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2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财多常为今生累，贪心一路跑到黑；</a:t>
            </a:r>
            <a:endParaRPr lang="en-US" altLang="zh-CN" sz="42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2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撒手人寰一场空，回头惶顾恨无悔！</a:t>
            </a:r>
            <a:endParaRPr lang="en-US" altLang="zh-CN" sz="42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2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不在钱财多少有，欲壑难填将人毁；</a:t>
            </a:r>
            <a:endParaRPr lang="en-US" altLang="zh-CN" sz="42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2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唯有谦卑跟主行，知足感恩常赞美。</a:t>
            </a:r>
            <a:endParaRPr lang="en-US" altLang="zh-CN" sz="42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4800" dirty="0"/>
          </a:p>
          <a:p>
            <a:pPr marL="0" indent="0">
              <a:buNone/>
            </a:pP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545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室内&#10;&#10;已生成高可信度的说明">
            <a:extLst>
              <a:ext uri="{FF2B5EF4-FFF2-40B4-BE49-F238E27FC236}">
                <a16:creationId xmlns="" xmlns:a16="http://schemas.microsoft.com/office/drawing/2014/main" id="{F867CBB0-382D-4121-91AD-965075AA6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  <a:extLst/>
          </a:blip>
          <a:srcRect t="23346" r="-1" b="39810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76DB12-26E4-47A3-98E9-6F357D57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6000" dirty="0"/>
              <a:t>第一个叫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2BF2CA1-B495-43BD-AC97-1EC4BDFC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" y="3602038"/>
            <a:ext cx="9001462" cy="16557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zh-TW" altLang="en-US" sz="8000" b="1" dirty="0" smtClean="0">
                <a:solidFill>
                  <a:srgbClr val="FFFF00"/>
                </a:solidFill>
                <a:latin typeface="汉仪赵楷繁" panose="02010600000101010101" pitchFamily="2" charset="-122"/>
                <a:ea typeface="汉仪赵楷繁" panose="02010600000101010101" pitchFamily="2" charset="-122"/>
              </a:rPr>
              <a:t>「</a:t>
            </a:r>
            <a:r>
              <a:rPr lang="zh-CN" altLang="en-US" sz="8000" b="1" dirty="0" smtClean="0">
                <a:solidFill>
                  <a:srgbClr val="FFFF00"/>
                </a:solidFill>
                <a:latin typeface="汉仪赵楷繁" panose="02010600000101010101" pitchFamily="2" charset="-122"/>
                <a:ea typeface="汉仪赵楷繁" panose="02010600000101010101" pitchFamily="2" charset="-122"/>
              </a:rPr>
              <a:t>无</a:t>
            </a:r>
            <a:r>
              <a:rPr lang="zh-CN" altLang="en-US" sz="8000" b="1" dirty="0">
                <a:solidFill>
                  <a:srgbClr val="FFFF00"/>
                </a:solidFill>
                <a:latin typeface="汉仪赵楷繁" panose="02010600000101010101" pitchFamily="2" charset="-122"/>
                <a:ea typeface="汉仪赵楷繁" panose="02010600000101010101" pitchFamily="2" charset="-122"/>
              </a:rPr>
              <a:t>知的财</a:t>
            </a:r>
            <a:r>
              <a:rPr lang="zh-CN" altLang="en-US" sz="8000" b="1" dirty="0" smtClean="0">
                <a:solidFill>
                  <a:srgbClr val="FFFF00"/>
                </a:solidFill>
                <a:latin typeface="汉仪赵楷繁" panose="02010600000101010101" pitchFamily="2" charset="-122"/>
                <a:ea typeface="汉仪赵楷繁" panose="02010600000101010101" pitchFamily="2" charset="-122"/>
              </a:rPr>
              <a:t>主</a:t>
            </a:r>
            <a:r>
              <a:rPr lang="en-US" altLang="zh-TW" sz="8000" b="1" dirty="0">
                <a:solidFill>
                  <a:srgbClr val="FFFF00"/>
                </a:solidFill>
                <a:latin typeface="汉仪赵楷繁" panose="02010600000101010101" pitchFamily="2" charset="-122"/>
                <a:ea typeface="汉仪赵楷繁" panose="02010600000101010101" pitchFamily="2" charset="-122"/>
              </a:rPr>
              <a:t>」</a:t>
            </a:r>
            <a:endParaRPr lang="zh-CN" altLang="en-US" sz="8000" b="1" dirty="0">
              <a:solidFill>
                <a:srgbClr val="FFFF00"/>
              </a:solidFill>
              <a:latin typeface="汉仪赵楷繁" panose="02010600000101010101" pitchFamily="2" charset="-122"/>
              <a:ea typeface="汉仪赵楷繁" panose="02010600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44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DFAA55-03F5-4B89-A752-797CE0EB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8842" y="39925"/>
            <a:ext cx="10353761" cy="1221971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</a:rPr>
              <a:t>《</a:t>
            </a:r>
            <a:r>
              <a:rPr lang="zh-CN" altLang="en-US" sz="4400" dirty="0">
                <a:solidFill>
                  <a:srgbClr val="FFFF00"/>
                </a:solidFill>
              </a:rPr>
              <a:t>路加福音</a:t>
            </a:r>
            <a:r>
              <a:rPr lang="en-US" altLang="zh-CN" sz="4400" dirty="0">
                <a:solidFill>
                  <a:srgbClr val="FFFF00"/>
                </a:solidFill>
              </a:rPr>
              <a:t>》12</a:t>
            </a:r>
            <a:r>
              <a:rPr lang="zh-CN" altLang="en-US" sz="4400" dirty="0">
                <a:solidFill>
                  <a:srgbClr val="FFFF00"/>
                </a:solidFill>
              </a:rPr>
              <a:t>章</a:t>
            </a:r>
            <a:r>
              <a:rPr lang="en-US" altLang="zh-CN" sz="4400" dirty="0">
                <a:solidFill>
                  <a:srgbClr val="FFFF00"/>
                </a:solidFill>
              </a:rPr>
              <a:t>15</a:t>
            </a:r>
            <a:r>
              <a:rPr lang="zh-CN" altLang="en-US" sz="4400" dirty="0">
                <a:solidFill>
                  <a:srgbClr val="FFFF00"/>
                </a:solidFill>
              </a:rPr>
              <a:t>节</a:t>
            </a:r>
            <a:r>
              <a:rPr lang="en-US" altLang="zh-CN" sz="4400" dirty="0">
                <a:solidFill>
                  <a:srgbClr val="FFFF00"/>
                </a:solidFill>
              </a:rPr>
              <a:t>-21</a:t>
            </a:r>
            <a:r>
              <a:rPr lang="zh-CN" altLang="en-US" sz="4400" dirty="0">
                <a:solidFill>
                  <a:srgbClr val="FFFF00"/>
                </a:solidFill>
              </a:rPr>
              <a:t>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28FB5F7-3141-45DA-859D-58AF0E34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" y="1044280"/>
            <a:ext cx="8783392" cy="56720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zh-CN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于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是对众人说：“</a:t>
            </a:r>
            <a:r>
              <a:rPr lang="zh-CN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你们要谨慎自守，免去一切的贪心。因为人的生命，不在乎家道丰富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。”就用比喻对他们说：“</a:t>
            </a:r>
            <a:r>
              <a:rPr lang="zh-CN" alt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有一个财主，田产丰盛。自己心里思想说：‘我的出产没有地方收藏，怎么办呢？’又说：‘我要这么办。要把我的仓房拆了，另盖更大的。在那里好收藏我一切的粮食和财物。然后要对我的灵魂说：‘灵魂哪，你有许多财物积存，可作多年的费用。只管安安逸逸的吃喝快乐吧。’神却对他说：‘无知的人哪，今夜必要你的灵魂。</a:t>
            </a:r>
            <a:r>
              <a:rPr lang="zh-CN" altLang="en-US" sz="35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你所预备的，要归谁呢？</a:t>
            </a:r>
            <a:r>
              <a:rPr lang="zh-CN" alt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’</a:t>
            </a:r>
            <a:r>
              <a:rPr lang="zh-CN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凡为自己积财，在神面前却不富足的，也是这样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23100-9882-40B8-BF27-669860BE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5" y="313387"/>
            <a:ext cx="8925060" cy="1326321"/>
          </a:xfrm>
        </p:spPr>
        <p:txBody>
          <a:bodyPr>
            <a:normAutofit/>
          </a:bodyPr>
          <a:lstStyle/>
          <a:p>
            <a:r>
              <a:rPr lang="zh-CN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“无知的人哪，今夜必要你的灵魂！”</a:t>
            </a:r>
            <a:endParaRPr lang="zh-CN" altLang="en-US" sz="4200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D079404-AC2A-41EC-B8D7-9E19A2E3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7" y="1639708"/>
            <a:ext cx="9053848" cy="4559660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财主的“无知”在哪里呢？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是因为他要拆旧盖新的仓房吗？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不是的，他的无知愚昧在于“</a:t>
            </a:r>
            <a:r>
              <a:rPr lang="zh-CN" altLang="en-US" sz="44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只知为今生享乐，却从不为身后着想！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草, 户外, 天空, 田野&#10;&#10;已生成极高可信度的说明">
            <a:extLst>
              <a:ext uri="{FF2B5EF4-FFF2-40B4-BE49-F238E27FC236}">
                <a16:creationId xmlns="" xmlns:a16="http://schemas.microsoft.com/office/drawing/2014/main" id="{6AAE9CC0-60C5-448D-9DFA-C758F74B3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1401" b="4012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45495E1-2362-4CA0-BD07-F4922369FB16}"/>
              </a:ext>
            </a:extLst>
          </p:cNvPr>
          <p:cNvSpPr txBox="1"/>
          <p:nvPr/>
        </p:nvSpPr>
        <p:spPr>
          <a:xfrm>
            <a:off x="8694384" y="6870700"/>
            <a:ext cx="19736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4" tooltip="http://blog.livedoor.jp/t2o_0127/archives/53688391.html"/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5" tooltip="https://creativecommons.org/licenses/by-nc/2.1/"/>
              </a:rPr>
              <a:t>CC BY-NC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D339B9-C9FC-4217-AE2F-84465D6C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8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7200" dirty="0"/>
              <a:t>第二个是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12BB690-92CB-40EB-8AE6-A3A2D5FA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2808" y="2713396"/>
            <a:ext cx="11809615" cy="16557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「</a:t>
            </a:r>
            <a:r>
              <a:rPr lang="zh-CN" altLang="en-US" sz="6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极</a:t>
            </a:r>
            <a:r>
              <a:rPr lang="zh-CN" altLang="en-US" sz="6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度挥霍，毫无感恩</a:t>
            </a:r>
            <a:r>
              <a:rPr lang="zh-CN" altLang="en-US" sz="6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endParaRPr lang="en-US" altLang="zh-CN" sz="6000" b="1" dirty="0" smtClean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6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没</a:t>
            </a:r>
            <a:r>
              <a:rPr lang="zh-CN" altLang="en-US" sz="6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有怜悯心的财</a:t>
            </a:r>
            <a:r>
              <a:rPr lang="zh-CN" altLang="en-US" sz="6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主」</a:t>
            </a:r>
            <a:endParaRPr lang="zh-CN" altLang="en-US" sz="6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8C0A58-ED34-423C-B88E-0DCFDBFC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9571" y="1"/>
            <a:ext cx="10813128" cy="1252451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《</a:t>
            </a:r>
            <a:r>
              <a:rPr lang="zh-CN" altLang="en-US" sz="4800" dirty="0"/>
              <a:t>路加福音</a:t>
            </a:r>
            <a:r>
              <a:rPr lang="en-US" altLang="zh-CN" sz="4800" dirty="0"/>
              <a:t>》16</a:t>
            </a:r>
            <a:r>
              <a:rPr lang="zh-CN" altLang="en-US" sz="4800" dirty="0"/>
              <a:t>章</a:t>
            </a:r>
            <a:r>
              <a:rPr lang="en-US" altLang="zh-CN" sz="4800" dirty="0"/>
              <a:t>19</a:t>
            </a:r>
            <a:r>
              <a:rPr lang="zh-CN" altLang="en-US" sz="4800" dirty="0"/>
              <a:t>节</a:t>
            </a:r>
            <a:r>
              <a:rPr lang="en-US" altLang="zh-CN" sz="4800" dirty="0"/>
              <a:t>-31</a:t>
            </a:r>
            <a:r>
              <a:rPr lang="zh-CN" altLang="en-US" sz="4800" dirty="0"/>
              <a:t>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254A72E-837A-46D3-B9CA-23E8548D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4" y="1065980"/>
            <a:ext cx="8834907" cy="57136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zh-CN" altLang="en-US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</a:t>
            </a:r>
            <a:r>
              <a:rPr lang="zh-CN" altLang="en-US" sz="36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财主，穿着紫色袍和细麻布衣服，天天奢华宴乐。又有一个讨饭的，名叫拉撒路，浑身生疮，被人放在财主门口，要得财主桌子上掉下来的零碎充饥。并且狗来舔他的疮。后来那讨饭的死了，被天使带去放在亚伯拉罕的怀里。财主也死了，并且埋葬了。他在阴间受痛苦，举目远远地望见亚伯拉罕，又望见拉撒路在他怀里。就喊着说：“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我祖亚伯拉罕哪，可怜我吧，打发拉撒路来，用指头尖蘸点水，凉凉我的舌头。因为我在这火焰里，极其痛苦</a:t>
            </a:r>
            <a:r>
              <a:rPr lang="zh-CN" altLang="en-US" sz="36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96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A1D4392-B1C7-4F5B-9C31-8492A651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8" y="210590"/>
            <a:ext cx="8744756" cy="66474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zh-CN" altLang="en-US" sz="35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亚伯拉罕说：“儿阿，你该回想你生前享过福，拉撒路也受过苦。如今他在这里得安慰，你倒受痛苦。不但这样，并且在你我之间，有深渊限定，以致人要从这边过到你们那边，是不能的，要从那边过到我们这边，也是不能的。”财主说：“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我祖阿，既是这样，求你打发拉撒路到我父家去。因为我还有五个弟兄。他可以对他们作见证，免得他们也来到这痛苦的地方</a:t>
            </a:r>
            <a:r>
              <a:rPr lang="zh-CN" altLang="en-US" sz="35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。”亚伯拉罕说：“他们有摩西和先知的话，可以听从。”他说：“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我祖亚伯拉罕哪，不是的。若有一个从死里复活的，到他们那里去的，他们必要悔改</a:t>
            </a:r>
            <a:r>
              <a:rPr lang="zh-CN" altLang="en-US" sz="35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。”亚伯拉罕说：“若不听从摩西和先知的话，</a:t>
            </a:r>
            <a:r>
              <a:rPr lang="zh-CN" altLang="en-US" sz="35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就是有一个从死里复活的，他们也是不听劝</a:t>
            </a:r>
            <a:r>
              <a:rPr lang="zh-CN" altLang="en-US" sz="35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1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DB7958-0D70-4DD1-803E-FDFBACFD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0407" y="1"/>
            <a:ext cx="11366269" cy="193592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就是有一个从死里复活的</a:t>
            </a:r>
            <a:r>
              <a:rPr lang="zh-CN" altLang="en-US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40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r>
              <a:rPr lang="zh-CN" altLang="en-US" sz="40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们也是不听劝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DC3733D-57DA-499E-A807-6FE08C66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1717029"/>
            <a:ext cx="8744755" cy="5031972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这是一个毫无同情、怜悯、感恩之心的人。</a:t>
            </a:r>
            <a:endParaRPr lang="en-US" altLang="zh-CN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6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是一个“</a:t>
            </a:r>
            <a:r>
              <a:rPr lang="zh-CN" altLang="en-US" sz="60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眼界低下、硬心、没有明天的财主</a:t>
            </a:r>
            <a:r>
              <a:rPr lang="zh-CN" altLang="en-US" sz="6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”！</a:t>
            </a:r>
            <a:endParaRPr lang="en-US" altLang="zh-CN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天空, 户外, 自然, 日落&#10;&#10;已生成极高可信度的说明">
            <a:extLst>
              <a:ext uri="{FF2B5EF4-FFF2-40B4-BE49-F238E27FC236}">
                <a16:creationId xmlns="" xmlns:a16="http://schemas.microsoft.com/office/drawing/2014/main" id="{6541C2DE-B2A1-48E3-826C-825FFD520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grayscl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556" r="9639" b="-1"/>
          <a:stretch/>
        </p:blipFill>
        <p:spPr>
          <a:xfrm>
            <a:off x="0" y="2030"/>
            <a:ext cx="9144000" cy="68559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818CEF8-451F-4D0C-87CA-F5FAB93D0D86}"/>
              </a:ext>
            </a:extLst>
          </p:cNvPr>
          <p:cNvSpPr txBox="1"/>
          <p:nvPr/>
        </p:nvSpPr>
        <p:spPr>
          <a:xfrm>
            <a:off x="8694384" y="6870700"/>
            <a:ext cx="19736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4" tooltip="http://www.vmovier.com/48613?from=tag__title"/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5" tooltip="https://creativecommons.org/licenses/by-nc/2.5/"/>
              </a:rPr>
              <a:t>CC BY-NC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D1B2E9-48A9-43AB-B287-F4D0E0C1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8981" y="-87084"/>
            <a:ext cx="10602538" cy="4538749"/>
          </a:xfrm>
        </p:spPr>
        <p:txBody>
          <a:bodyPr>
            <a:normAutofit/>
          </a:bodyPr>
          <a:lstStyle/>
          <a:p>
            <a:r>
              <a:rPr lang="zh-CN" altLang="en-US" sz="7200" dirty="0"/>
              <a:t>第三个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6909558-86D0-43C0-A3CC-BBF69B57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1" y="2396439"/>
            <a:ext cx="8706119" cy="386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66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注</a:t>
            </a:r>
            <a:r>
              <a:rPr lang="zh-CN" altLang="en-US" sz="66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重现实</a:t>
            </a:r>
            <a:r>
              <a:rPr lang="zh-CN" altLang="en-US" sz="66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endParaRPr lang="en-US" altLang="zh-CN" sz="6600" b="1" dirty="0" smtClean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66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被</a:t>
            </a:r>
            <a:r>
              <a:rPr lang="zh-CN" altLang="en-US" sz="66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钱财所累的财主</a:t>
            </a:r>
          </a:p>
        </p:txBody>
      </p:sp>
    </p:spTree>
    <p:extLst>
      <p:ext uri="{BB962C8B-B14F-4D97-AF65-F5344CB8AC3E}">
        <p14:creationId xmlns:p14="http://schemas.microsoft.com/office/powerpoint/2010/main" val="25036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6252</TotalTime>
  <Words>1378</Words>
  <Application>Microsoft Macintosh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Bookman Old Style</vt:lpstr>
      <vt:lpstr>Calibri</vt:lpstr>
      <vt:lpstr>Rockwell</vt:lpstr>
      <vt:lpstr>华文新魏</vt:lpstr>
      <vt:lpstr>华文楷体</vt:lpstr>
      <vt:lpstr>华文琥珀</vt:lpstr>
      <vt:lpstr>华文行楷</vt:lpstr>
      <vt:lpstr>宋体</vt:lpstr>
      <vt:lpstr>新細明體</vt:lpstr>
      <vt:lpstr>汉仪赵楷繁</vt:lpstr>
      <vt:lpstr>華康黑體 Std W7</vt:lpstr>
      <vt:lpstr>2_Custom Design</vt:lpstr>
      <vt:lpstr>Damask</vt:lpstr>
      <vt:lpstr>路加福音中的四个财主</vt:lpstr>
      <vt:lpstr>第一个叫</vt:lpstr>
      <vt:lpstr>《路加福音》12章15节-21节</vt:lpstr>
      <vt:lpstr>“无知的人哪，今夜必要你的灵魂！”</vt:lpstr>
      <vt:lpstr>第二个是</vt:lpstr>
      <vt:lpstr>《路加福音》16章19节-31节</vt:lpstr>
      <vt:lpstr>PowerPoint Presentation</vt:lpstr>
      <vt:lpstr>就是有一个从死里复活的， 他们也是不听劝</vt:lpstr>
      <vt:lpstr>第三个</vt:lpstr>
      <vt:lpstr>《路加福音》18章18节-27节</vt:lpstr>
      <vt:lpstr>“我该作什么事，才可以承受永生？”</vt:lpstr>
      <vt:lpstr>“骆驼穿过针的眼，比财主进神的国， 还容易呢！”</vt:lpstr>
      <vt:lpstr>第四个财主是</vt:lpstr>
      <vt:lpstr>《路加福音》19章2节-10节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321</cp:revision>
  <dcterms:created xsi:type="dcterms:W3CDTF">2016-12-29T18:12:43Z</dcterms:created>
  <dcterms:modified xsi:type="dcterms:W3CDTF">2018-01-08T17:23:58Z</dcterms:modified>
</cp:coreProperties>
</file>