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1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5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Relationship Id="rId4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05ED43-7D25-4F57-8CB2-5965F3C4C77C}" type="datetimeFigureOut">
              <a:rPr lang="en-US" smtClean="0"/>
              <a:t>1/23/18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BD89D-EA4F-4E94-B628-2226A95FA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641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68" name="Shape 26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000">
                <a:solidFill>
                  <a:schemeClr val="accent2">
                    <a:satOff val="-4966"/>
                    <a:lumOff val="-10549"/>
                  </a:schemeClr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8806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1/23/18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44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1/23/18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643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1/23/18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243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標題投影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Right Triangle 6"/>
          <p:cNvSpPr/>
          <p:nvPr/>
        </p:nvSpPr>
        <p:spPr>
          <a:xfrm>
            <a:off x="-1" y="2647950"/>
            <a:ext cx="3571876" cy="42100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96A1B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marL="492369" indent="-492369" algn="ctr">
              <a:spcBef>
                <a:spcPts val="600"/>
              </a:spcBef>
              <a:defRPr sz="2800" b="1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pPr>
            <a:endParaRPr/>
          </a:p>
        </p:txBody>
      </p:sp>
      <p:sp>
        <p:nvSpPr>
          <p:cNvPr id="142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8274" y="0"/>
                </a:lnTo>
                <a:lnTo>
                  <a:pt x="21600" y="3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8A1D9">
              <a:alpha val="8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marL="492369" indent="-492369" algn="ctr">
              <a:spcBef>
                <a:spcPts val="600"/>
              </a:spcBef>
              <a:defRPr sz="2800" b="1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pPr>
            <a:endParaRPr/>
          </a:p>
        </p:txBody>
      </p:sp>
      <p:sp>
        <p:nvSpPr>
          <p:cNvPr id="143" name="标题文本"/>
          <p:cNvSpPr txBox="1">
            <a:spLocks noGrp="1"/>
          </p:cNvSpPr>
          <p:nvPr>
            <p:ph type="title"/>
          </p:nvPr>
        </p:nvSpPr>
        <p:spPr>
          <a:xfrm rot="19140000">
            <a:off x="817112" y="1730401"/>
            <a:ext cx="5648624" cy="1204308"/>
          </a:xfrm>
          <a:prstGeom prst="rect">
            <a:avLst/>
          </a:prstGeom>
        </p:spPr>
        <p:txBody>
          <a:bodyPr lIns="9144" tIns="9144" rIns="9144" bIns="9144" anchor="b"/>
          <a:lstStyle>
            <a:lvl1pPr marL="562706" indent="-562706" algn="l">
              <a:defRPr sz="3200" b="1" cap="all">
                <a:latin typeface="Franklin Gothic Medium"/>
                <a:ea typeface="Franklin Gothic Medium"/>
                <a:cs typeface="Franklin Gothic Medium"/>
                <a:sym typeface="Franklin Gothic Medium"/>
              </a:defRPr>
            </a:lvl1pPr>
          </a:lstStyle>
          <a:p>
            <a:r>
              <a:t>标题文本</a:t>
            </a:r>
          </a:p>
        </p:txBody>
      </p:sp>
      <p:sp>
        <p:nvSpPr>
          <p:cNvPr id="144" name="正文级别 1…"/>
          <p:cNvSpPr txBox="1">
            <a:spLocks noGrp="1"/>
          </p:cNvSpPr>
          <p:nvPr>
            <p:ph type="body" sz="quarter" idx="1"/>
          </p:nvPr>
        </p:nvSpPr>
        <p:spPr>
          <a:xfrm rot="19140000">
            <a:off x="1212276" y="2470923"/>
            <a:ext cx="6511133" cy="329261"/>
          </a:xfrm>
          <a:prstGeom prst="rect">
            <a:avLst/>
          </a:prstGeom>
        </p:spPr>
        <p:txBody>
          <a:bodyPr lIns="9144" tIns="9144" rIns="9144" bIns="9144"/>
          <a:lstStyle>
            <a:lvl1pPr marL="246184" indent="-246184">
              <a:spcBef>
                <a:spcPts val="800"/>
              </a:spcBef>
              <a:buFontTx/>
              <a:buChar char="◆"/>
              <a:defRPr sz="1400" cap="all" spc="400"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  <a:lvl2pPr marL="457200" indent="0">
              <a:spcBef>
                <a:spcPts val="800"/>
              </a:spcBef>
              <a:buFontTx/>
              <a:buChar char="◆"/>
              <a:defRPr sz="1400" cap="all" spc="400">
                <a:latin typeface="Franklin Gothic Book"/>
                <a:ea typeface="Franklin Gothic Book"/>
                <a:cs typeface="Franklin Gothic Book"/>
                <a:sym typeface="Franklin Gothic Book"/>
              </a:defRPr>
            </a:lvl2pPr>
            <a:lvl3pPr marL="914400" indent="0">
              <a:spcBef>
                <a:spcPts val="800"/>
              </a:spcBef>
              <a:buFontTx/>
              <a:buChar char="◆"/>
              <a:defRPr sz="1400" cap="all" spc="400">
                <a:latin typeface="Franklin Gothic Book"/>
                <a:ea typeface="Franklin Gothic Book"/>
                <a:cs typeface="Franklin Gothic Book"/>
                <a:sym typeface="Franklin Gothic Book"/>
              </a:defRPr>
            </a:lvl3pPr>
            <a:lvl4pPr marL="1371600" indent="0">
              <a:spcBef>
                <a:spcPts val="800"/>
              </a:spcBef>
              <a:buFontTx/>
              <a:buChar char="◆"/>
              <a:defRPr sz="1400" cap="all" spc="400">
                <a:latin typeface="Franklin Gothic Book"/>
                <a:ea typeface="Franklin Gothic Book"/>
                <a:cs typeface="Franklin Gothic Book"/>
                <a:sym typeface="Franklin Gothic Book"/>
              </a:defRPr>
            </a:lvl4pPr>
            <a:lvl5pPr marL="1828800" indent="0">
              <a:spcBef>
                <a:spcPts val="800"/>
              </a:spcBef>
              <a:buFontTx/>
              <a:buChar char="◆"/>
              <a:defRPr sz="1400" cap="all" spc="400">
                <a:latin typeface="Franklin Gothic Book"/>
                <a:ea typeface="Franklin Gothic Book"/>
                <a:cs typeface="Franklin Gothic Book"/>
                <a:sym typeface="Franklin Gothic Book"/>
              </a:defRPr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45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8401038" y="6177857"/>
            <a:ext cx="502922" cy="488850"/>
          </a:xfrm>
          <a:prstGeom prst="rect">
            <a:avLst/>
          </a:prstGeom>
          <a:ln w="19050">
            <a:solidFill>
              <a:srgbClr val="FFFFFF"/>
            </a:solidFill>
            <a:round/>
          </a:ln>
        </p:spPr>
        <p:txBody>
          <a:bodyPr wrap="square" lIns="9144" tIns="9144" rIns="9144" bIns="9144">
            <a:normAutofit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33906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1/23/18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19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1/23/18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587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1/23/18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16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1/23/18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522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1/23/18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32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1/23/18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694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1/23/18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835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1/23/18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406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69B99-1108-455D-B3B6-AA29F1CC0F27}" type="datetimeFigureOut">
              <a:rPr lang="en-US" smtClean="0"/>
              <a:pPr/>
              <a:t>1/23/18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749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3" name="标题 1">
            <a:extLst>
              <a:ext uri="{FF2B5EF4-FFF2-40B4-BE49-F238E27FC236}">
                <a16:creationId xmlns:a16="http://schemas.microsoft.com/office/drawing/2014/main" xmlns="" id="{7C43A257-115B-424A-A42D-A16D2015CD82}"/>
              </a:ext>
            </a:extLst>
          </p:cNvPr>
          <p:cNvSpPr txBox="1">
            <a:spLocks/>
          </p:cNvSpPr>
          <p:nvPr/>
        </p:nvSpPr>
        <p:spPr>
          <a:xfrm>
            <a:off x="809296" y="2232134"/>
            <a:ext cx="7525406" cy="121752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397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/>
                <a:ea typeface="Microsoft YaHei" panose="020B0503020204020204" pitchFamily="34" charset="-122"/>
                <a:cs typeface="Microsoft YaHei" panose="020B0503020204020204" pitchFamily="34" charset="-122"/>
              </a:rPr>
              <a:t>耶穌的邀請</a:t>
            </a:r>
            <a:endParaRPr kumimoji="0" lang="zh-CN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39700">
                  <a:srgbClr val="ED7D31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 Ligh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77872" y="4204283"/>
            <a:ext cx="29722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397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陳仕展 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397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長老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39700">
                  <a:srgbClr val="ED7D31">
                    <a:satMod val="175000"/>
                    <a:alpha val="40000"/>
                  </a:srgbClr>
                </a:glow>
                <a:outerShdw blurRad="38100" dist="38100" dir="2700000" algn="tl">
                  <a:prstClr val="white">
                    <a:alpha val="43000"/>
                  </a:prstClr>
                </a:outerShdw>
              </a:effectLst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29362" y="3340702"/>
            <a:ext cx="4269310" cy="646331"/>
          </a:xfrm>
          <a:prstGeom prst="rect">
            <a:avLst/>
          </a:prstGeom>
          <a:effectLst>
            <a:glow rad="50800">
              <a:schemeClr val="tx1">
                <a:alpha val="30000"/>
              </a:schemeClr>
            </a:glow>
          </a:effec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Microsoft YaHei" panose="020B0503020204020204" pitchFamily="34" charset="-122"/>
                <a:cs typeface="Microsoft YaHei" panose="020B0503020204020204" pitchFamily="34" charset="-122"/>
              </a:rPr>
              <a:t>(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Microsoft YaHei" panose="020B0503020204020204" pitchFamily="34" charset="-122"/>
                <a:cs typeface="Microsoft YaHei" panose="020B0503020204020204" pitchFamily="34" charset="-122"/>
              </a:rPr>
              <a:t>馬太福音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" panose="020B0604020202020204" pitchFamily="34" charset="0"/>
                <a:ea typeface="Times New Roman" panose="02020603050405020304" pitchFamily="18" charset="0"/>
                <a:cs typeface="+mn-cs"/>
              </a:rPr>
              <a:t> 11:25-30</a:t>
            </a: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srgbClr val="ED7D31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" panose="020B0604020202020204" pitchFamily="34" charset="0"/>
                <a:ea typeface="Times New Roman" panose="02020603050405020304" pitchFamily="18" charset="0"/>
                <a:cs typeface="+mn-cs"/>
              </a:rPr>
              <a:t>)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srgbClr val="ED7D31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2740" y="5486145"/>
            <a:ext cx="275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50800">
                    <a:prstClr val="black">
                      <a:alpha val="5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主日信息                                                      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50800">
                    <a:prstClr val="black">
                      <a:alpha val="5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1/21/2018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FF99"/>
              </a:solidFill>
              <a:effectLst>
                <a:glow rad="50800">
                  <a:prstClr val="black">
                    <a:alpha val="5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50274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標題 1"/>
          <p:cNvSpPr txBox="1">
            <a:spLocks noGrp="1"/>
          </p:cNvSpPr>
          <p:nvPr>
            <p:ph type="title"/>
          </p:nvPr>
        </p:nvSpPr>
        <p:spPr>
          <a:xfrm>
            <a:off x="210312" y="-12354"/>
            <a:ext cx="8723377" cy="835560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2800" b="1" cap="all">
                <a:latin typeface="Franklin Gothic Medium"/>
                <a:ea typeface="Franklin Gothic Medium"/>
                <a:cs typeface="Franklin Gothic Medium"/>
                <a:sym typeface="Franklin Gothic Medium"/>
              </a:defRPr>
            </a:pPr>
            <a:r>
              <a:t>1. </a:t>
            </a:r>
            <a:r>
              <a:rPr>
                <a:latin typeface="Adobe 明體 Std L"/>
                <a:ea typeface="Adobe 明體 Std L"/>
                <a:cs typeface="Adobe 明體 Std L"/>
                <a:sym typeface="Adobe 明體 Std L"/>
              </a:rPr>
              <a:t>困難中的感恩與禱告 (v25-26)</a:t>
            </a:r>
          </a:p>
        </p:txBody>
      </p:sp>
      <p:sp>
        <p:nvSpPr>
          <p:cNvPr id="206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1036522"/>
            <a:ext cx="8723377" cy="3938207"/>
          </a:xfrm>
          <a:prstGeom prst="rect">
            <a:avLst/>
          </a:prstGeom>
        </p:spPr>
        <p:txBody>
          <a:bodyPr/>
          <a:lstStyle/>
          <a:p>
            <a:pPr marL="0" lvl="1" indent="0">
              <a:spcBef>
                <a:spcPts val="600"/>
              </a:spcBef>
              <a:buSzTx/>
              <a:buNone/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因著聖靈的工作 神用這三個方面運行在我們心裏</a:t>
            </a:r>
            <a:endParaRPr>
              <a:latin typeface="+mn-lt"/>
              <a:ea typeface="+mn-ea"/>
              <a:cs typeface="+mn-cs"/>
              <a:sym typeface="Calibri"/>
            </a:endParaRPr>
          </a:p>
          <a:p>
            <a:pPr marL="0" lvl="1" indent="0">
              <a:spcBef>
                <a:spcPts val="600"/>
              </a:spcBef>
              <a:buSzTx/>
              <a:buNone/>
              <a:defRPr sz="2800" b="0">
                <a:latin typeface="+mn-lt"/>
                <a:ea typeface="+mn-ea"/>
                <a:cs typeface="+mn-cs"/>
                <a:sym typeface="Calibri"/>
              </a:defRPr>
            </a:pPr>
            <a:r>
              <a:t>1.</a:t>
            </a:r>
            <a:r>
              <a:rPr>
                <a:latin typeface="PingFang TC Regular"/>
                <a:ea typeface="PingFang TC Regular"/>
                <a:cs typeface="PingFang TC Regular"/>
                <a:sym typeface="PingFang TC Regular"/>
              </a:rPr>
              <a:t>神的話 (帖前2:13)</a:t>
            </a:r>
          </a:p>
          <a:p>
            <a:pPr marL="0" lvl="1" indent="0">
              <a:spcBef>
                <a:spcPts val="600"/>
              </a:spcBef>
              <a:buSzTx/>
              <a:buNone/>
              <a:defRPr sz="2800" b="0">
                <a:latin typeface="+mn-lt"/>
                <a:ea typeface="+mn-ea"/>
                <a:cs typeface="+mn-cs"/>
                <a:sym typeface="Calibri"/>
              </a:defRPr>
            </a:pPr>
            <a:r>
              <a:t>2.</a:t>
            </a:r>
            <a:r>
              <a:rPr>
                <a:latin typeface="PingFang TC Regular"/>
                <a:ea typeface="PingFang TC Regular"/>
                <a:cs typeface="PingFang TC Regular"/>
                <a:sym typeface="PingFang TC Regular"/>
              </a:rPr>
              <a:t>禱告 (弗3:20)</a:t>
            </a:r>
          </a:p>
          <a:p>
            <a:pPr marL="0" lvl="1" indent="0">
              <a:spcBef>
                <a:spcPts val="600"/>
              </a:spcBef>
              <a:buSzTx/>
              <a:buNone/>
              <a:defRPr sz="2800" b="0">
                <a:latin typeface="+mn-lt"/>
                <a:ea typeface="+mn-ea"/>
                <a:cs typeface="+mn-cs"/>
                <a:sym typeface="Calibri"/>
              </a:defRPr>
            </a:pPr>
            <a:r>
              <a:t>3.</a:t>
            </a:r>
            <a:r>
              <a:rPr>
                <a:latin typeface="PingFang TC Regular"/>
                <a:ea typeface="PingFang TC Regular"/>
                <a:cs typeface="PingFang TC Regular"/>
                <a:sym typeface="PingFang TC Regular"/>
              </a:rPr>
              <a:t>經歷神: 生活環境或苦難 (彼前4:14)</a:t>
            </a:r>
          </a:p>
        </p:txBody>
      </p:sp>
      <p:sp>
        <p:nvSpPr>
          <p:cNvPr id="207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4287684088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標題 1"/>
          <p:cNvSpPr txBox="1">
            <a:spLocks noGrp="1"/>
          </p:cNvSpPr>
          <p:nvPr>
            <p:ph type="title"/>
          </p:nvPr>
        </p:nvSpPr>
        <p:spPr>
          <a:xfrm>
            <a:off x="210312" y="-12354"/>
            <a:ext cx="8723377" cy="835560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3200" cap="all"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t>2. 耶穌的內心反應 (v27)</a:t>
            </a:r>
          </a:p>
        </p:txBody>
      </p:sp>
      <p:sp>
        <p:nvSpPr>
          <p:cNvPr id="210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1036522"/>
            <a:ext cx="8723377" cy="3938207"/>
          </a:xfrm>
          <a:prstGeom prst="rect">
            <a:avLst/>
          </a:prstGeom>
        </p:spPr>
        <p:txBody>
          <a:bodyPr/>
          <a:lstStyle/>
          <a:p>
            <a:pPr marL="0" lvl="1" indent="0">
              <a:spcBef>
                <a:spcPts val="600"/>
              </a:spcBef>
              <a:buSzTx/>
              <a:buNone/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順服父神的榜樣 (v27)</a:t>
            </a:r>
            <a:endParaRPr>
              <a:latin typeface="+mn-lt"/>
              <a:ea typeface="+mn-ea"/>
              <a:cs typeface="+mn-cs"/>
              <a:sym typeface="Calibri"/>
            </a:endParaRPr>
          </a:p>
          <a:p>
            <a:pPr marL="0" lvl="1" indent="0">
              <a:spcBef>
                <a:spcPts val="600"/>
              </a:spcBef>
              <a:buSzTx/>
              <a:buNone/>
              <a:defRPr sz="2800" b="0">
                <a:latin typeface="+mn-lt"/>
                <a:ea typeface="+mn-ea"/>
                <a:cs typeface="+mn-cs"/>
                <a:sym typeface="Calibri"/>
              </a:defRPr>
            </a:pPr>
            <a:r>
              <a:t/>
            </a:r>
            <a:br/>
            <a:r>
              <a:rPr>
                <a:latin typeface="PingFang TC Regular"/>
                <a:ea typeface="PingFang TC Regular"/>
                <a:cs typeface="PingFang TC Regular"/>
                <a:sym typeface="PingFang TC Regular"/>
              </a:rPr>
              <a:t>27 </a:t>
            </a:r>
            <a:r>
              <a:rPr>
                <a:latin typeface="Adobe 明體 Std L"/>
                <a:ea typeface="Adobe 明體 Std L"/>
                <a:cs typeface="Adobe 明體 Std L"/>
                <a:sym typeface="Adobe 明體 Std L"/>
              </a:rPr>
              <a:t>一切所有的，都是我父交付我的；除了父，沒有人知道子；除了子和子所願意指示的，沒有人知道父。</a:t>
            </a:r>
            <a:endParaRPr>
              <a:latin typeface="PingFang TC Regular"/>
              <a:ea typeface="PingFang TC Regular"/>
              <a:cs typeface="PingFang TC Regular"/>
              <a:sym typeface="PingFang TC Regular"/>
            </a:endParaRPr>
          </a:p>
          <a:p>
            <a:pPr marL="0" lvl="1" indent="0">
              <a:spcBef>
                <a:spcPts val="300"/>
              </a:spcBef>
              <a:buSzTx/>
              <a:buNone/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endParaRPr>
              <a:latin typeface="PingFang TC Regular"/>
              <a:ea typeface="PingFang TC Regular"/>
              <a:cs typeface="PingFang TC Regular"/>
              <a:sym typeface="PingFang TC Regular"/>
            </a:endParaRPr>
          </a:p>
          <a:p>
            <a:pPr marL="0" lvl="1" indent="0">
              <a:spcBef>
                <a:spcPts val="600"/>
              </a:spcBef>
              <a:buSzTx/>
              <a:buNone/>
              <a:defRPr sz="2800" b="0">
                <a:latin typeface="Adobe 明體 Std L"/>
                <a:ea typeface="Adobe 明體 Std L"/>
                <a:cs typeface="Adobe 明體 Std L"/>
                <a:sym typeface="Adobe 明體 Std L"/>
              </a:defRPr>
            </a:pPr>
            <a:r>
              <a:t>選擇順服</a:t>
            </a:r>
            <a:r>
              <a:rPr>
                <a:latin typeface="PingFang TC Regular"/>
                <a:ea typeface="PingFang TC Regular"/>
                <a:cs typeface="PingFang TC Regular"/>
                <a:sym typeface="PingFang TC Regular"/>
              </a:rPr>
              <a:t>  </a:t>
            </a:r>
            <a:r>
              <a:t>父神</a:t>
            </a:r>
          </a:p>
        </p:txBody>
      </p:sp>
      <p:sp>
        <p:nvSpPr>
          <p:cNvPr id="211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617713218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標題 1"/>
          <p:cNvSpPr txBox="1">
            <a:spLocks noGrp="1"/>
          </p:cNvSpPr>
          <p:nvPr>
            <p:ph type="title"/>
          </p:nvPr>
        </p:nvSpPr>
        <p:spPr>
          <a:xfrm>
            <a:off x="210312" y="-12354"/>
            <a:ext cx="8723377" cy="835560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3200" cap="all"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t>3. 耶穌發出邀請 (v28-30)</a:t>
            </a:r>
          </a:p>
        </p:txBody>
      </p:sp>
      <p:sp>
        <p:nvSpPr>
          <p:cNvPr id="214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1036522"/>
            <a:ext cx="8723377" cy="3938207"/>
          </a:xfrm>
          <a:prstGeom prst="rect">
            <a:avLst/>
          </a:prstGeom>
        </p:spPr>
        <p:txBody>
          <a:bodyPr/>
          <a:lstStyle/>
          <a:p>
            <a:pPr marL="0" lvl="8" indent="0" defTabSz="679392">
              <a:spcBef>
                <a:spcPts val="300"/>
              </a:spcBef>
              <a:buSzTx/>
              <a:buFontTx/>
              <a:buNone/>
              <a:defRPr sz="27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a. 凡勞苦擔重擔的人可以到我這裏來</a:t>
            </a:r>
          </a:p>
          <a:p>
            <a:pPr marL="0" lvl="4" indent="1148978" defTabSz="679392">
              <a:spcBef>
                <a:spcPts val="300"/>
              </a:spcBef>
              <a:buSzTx/>
              <a:buNone/>
              <a:defRPr sz="27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       </a:t>
            </a:r>
          </a:p>
          <a:p>
            <a:pPr marL="0" lvl="8" indent="0" defTabSz="679392">
              <a:lnSpc>
                <a:spcPct val="110000"/>
              </a:lnSpc>
              <a:spcBef>
                <a:spcPts val="300"/>
              </a:spcBef>
              <a:buSzTx/>
              <a:buFontTx/>
              <a:buNone/>
              <a:defRPr sz="27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馬太23:2-4</a:t>
            </a:r>
          </a:p>
          <a:p>
            <a:pPr marL="0" lvl="8" indent="0" defTabSz="679392">
              <a:lnSpc>
                <a:spcPct val="110000"/>
              </a:lnSpc>
              <a:spcBef>
                <a:spcPts val="300"/>
              </a:spcBef>
              <a:buSzTx/>
              <a:buFontTx/>
              <a:buNone/>
              <a:defRPr sz="27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2 文士和法利賽人坐在摩西的位上， </a:t>
            </a:r>
            <a:r>
              <a:rPr>
                <a:latin typeface="PingFang TC Semibold"/>
                <a:ea typeface="PingFang TC Semibold"/>
                <a:cs typeface="PingFang TC Semibold"/>
                <a:sym typeface="PingFang TC Semibold"/>
              </a:rPr>
              <a:t>3</a:t>
            </a:r>
            <a:r>
              <a:t> 凡他們所吩咐你們的，你們都要謹守遵行。但不要效法他們的行為；</a:t>
            </a:r>
            <a:r>
              <a:rPr>
                <a:solidFill>
                  <a:srgbClr val="FF0000"/>
                </a:solidFill>
              </a:rPr>
              <a:t>因為他們能說，不能行。</a:t>
            </a:r>
            <a:r>
              <a:t> </a:t>
            </a:r>
            <a:r>
              <a:rPr>
                <a:latin typeface="PingFang TC Semibold"/>
                <a:ea typeface="PingFang TC Semibold"/>
                <a:cs typeface="PingFang TC Semibold"/>
                <a:sym typeface="PingFang TC Semibold"/>
              </a:rPr>
              <a:t>4</a:t>
            </a:r>
            <a:r>
              <a:t> 他們把難擔的重擔捆起來，擱在人的肩上，但自己一個指頭也不肯動。</a:t>
            </a:r>
          </a:p>
        </p:txBody>
      </p:sp>
      <p:sp>
        <p:nvSpPr>
          <p:cNvPr id="215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026084724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標題 1"/>
          <p:cNvSpPr txBox="1">
            <a:spLocks noGrp="1"/>
          </p:cNvSpPr>
          <p:nvPr>
            <p:ph type="title"/>
          </p:nvPr>
        </p:nvSpPr>
        <p:spPr>
          <a:xfrm>
            <a:off x="210312" y="-12354"/>
            <a:ext cx="8723377" cy="835560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3200" cap="all"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t>3. 耶穌發出邀請 (v28-30)</a:t>
            </a:r>
          </a:p>
        </p:txBody>
      </p:sp>
      <p:sp>
        <p:nvSpPr>
          <p:cNvPr id="218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1036521"/>
            <a:ext cx="8723377" cy="4446077"/>
          </a:xfrm>
          <a:prstGeom prst="rect">
            <a:avLst/>
          </a:prstGeom>
        </p:spPr>
        <p:txBody>
          <a:bodyPr/>
          <a:lstStyle/>
          <a:p>
            <a:pPr marL="0" lvl="1" indent="0" defTabSz="679392">
              <a:lnSpc>
                <a:spcPct val="120000"/>
              </a:lnSpc>
              <a:spcBef>
                <a:spcPts val="0"/>
              </a:spcBef>
              <a:buSzTx/>
              <a:buNone/>
              <a:defRPr sz="25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a. 凡勞苦擔重擔的人可以到我這裏來</a:t>
            </a:r>
          </a:p>
          <a:p>
            <a:pPr marL="0" lvl="1" indent="0" defTabSz="905255">
              <a:lnSpc>
                <a:spcPct val="120000"/>
              </a:lnSpc>
              <a:spcBef>
                <a:spcPts val="0"/>
              </a:spcBef>
              <a:buSzTx/>
              <a:buNone/>
              <a:defRPr sz="2500" b="0">
                <a:latin typeface="+mn-lt"/>
                <a:ea typeface="+mn-ea"/>
                <a:cs typeface="+mn-cs"/>
                <a:sym typeface="Calibri"/>
              </a:defRPr>
            </a:pPr>
            <a:r>
              <a:t>聖經中提到人可能背負的重擔：</a:t>
            </a:r>
          </a:p>
          <a:p>
            <a:pPr marL="0" lvl="1" indent="0" defTabSz="905255">
              <a:lnSpc>
                <a:spcPct val="120000"/>
              </a:lnSpc>
              <a:spcBef>
                <a:spcPts val="0"/>
              </a:spcBef>
              <a:buSzTx/>
              <a:buNone/>
              <a:defRPr sz="2500" b="0">
                <a:latin typeface="+mn-lt"/>
                <a:ea typeface="+mn-ea"/>
                <a:cs typeface="+mn-cs"/>
                <a:sym typeface="Calibri"/>
              </a:defRPr>
            </a:pPr>
            <a:r>
              <a:t>1. 世界的反對與迫害 (出6:7)</a:t>
            </a:r>
          </a:p>
          <a:p>
            <a:pPr marL="0" lvl="1" indent="0" defTabSz="905255">
              <a:lnSpc>
                <a:spcPct val="120000"/>
              </a:lnSpc>
              <a:spcBef>
                <a:spcPts val="0"/>
              </a:spcBef>
              <a:buSzTx/>
              <a:buNone/>
              <a:defRPr sz="2500" b="0">
                <a:latin typeface="+mn-lt"/>
                <a:ea typeface="+mn-ea"/>
                <a:cs typeface="+mn-cs"/>
                <a:sym typeface="Calibri"/>
              </a:defRPr>
            </a:pPr>
            <a:r>
              <a:t>2.人的罪孽 (詩38:4)</a:t>
            </a:r>
          </a:p>
          <a:p>
            <a:pPr marL="0" lvl="1" indent="0" defTabSz="905255">
              <a:lnSpc>
                <a:spcPct val="120000"/>
              </a:lnSpc>
              <a:spcBef>
                <a:spcPts val="0"/>
              </a:spcBef>
              <a:buSzTx/>
              <a:buNone/>
              <a:defRPr sz="2500" b="0">
                <a:latin typeface="+mn-lt"/>
                <a:ea typeface="+mn-ea"/>
                <a:cs typeface="+mn-cs"/>
                <a:sym typeface="Calibri"/>
              </a:defRPr>
            </a:pPr>
            <a:r>
              <a:t>3.來自於神 (詩66:11)</a:t>
            </a:r>
          </a:p>
          <a:p>
            <a:pPr marL="0" lvl="1" indent="0" defTabSz="905255">
              <a:lnSpc>
                <a:spcPct val="120000"/>
              </a:lnSpc>
              <a:spcBef>
                <a:spcPts val="0"/>
              </a:spcBef>
              <a:buSzTx/>
              <a:buNone/>
              <a:defRPr sz="2500" b="0">
                <a:latin typeface="+mn-lt"/>
                <a:ea typeface="+mn-ea"/>
                <a:cs typeface="+mn-cs"/>
                <a:sym typeface="Calibri"/>
              </a:defRPr>
            </a:pPr>
            <a:r>
              <a:t>4.各人說的話必作自己的重擔 (耶23:36)</a:t>
            </a:r>
          </a:p>
          <a:p>
            <a:pPr marL="0" lvl="1" indent="0" defTabSz="905255">
              <a:lnSpc>
                <a:spcPct val="120000"/>
              </a:lnSpc>
              <a:spcBef>
                <a:spcPts val="0"/>
              </a:spcBef>
              <a:buSzTx/>
              <a:buNone/>
              <a:defRPr sz="2500" b="0">
                <a:latin typeface="+mn-lt"/>
                <a:ea typeface="+mn-ea"/>
                <a:cs typeface="+mn-cs"/>
                <a:sym typeface="Calibri"/>
              </a:defRPr>
            </a:pPr>
            <a:r>
              <a:t>5.假冒為善的法利賽人或教會領袖 (太23:4,徒15:10)</a:t>
            </a:r>
          </a:p>
        </p:txBody>
      </p:sp>
      <p:sp>
        <p:nvSpPr>
          <p:cNvPr id="219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960654760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標題 1"/>
          <p:cNvSpPr txBox="1">
            <a:spLocks noGrp="1"/>
          </p:cNvSpPr>
          <p:nvPr>
            <p:ph type="title"/>
          </p:nvPr>
        </p:nvSpPr>
        <p:spPr>
          <a:xfrm>
            <a:off x="210312" y="-12353"/>
            <a:ext cx="8723377" cy="729327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3200" cap="all"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t>3. 耶穌發出邀請 (v28-30)</a:t>
            </a:r>
          </a:p>
        </p:txBody>
      </p:sp>
      <p:sp>
        <p:nvSpPr>
          <p:cNvPr id="222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801769"/>
            <a:ext cx="8723377" cy="4680829"/>
          </a:xfrm>
          <a:prstGeom prst="rect">
            <a:avLst/>
          </a:prstGeom>
        </p:spPr>
        <p:txBody>
          <a:bodyPr/>
          <a:lstStyle/>
          <a:p>
            <a:pPr marL="0" lvl="1" indent="0" defTabSz="686255">
              <a:lnSpc>
                <a:spcPct val="120000"/>
              </a:lnSpc>
              <a:spcBef>
                <a:spcPts val="0"/>
              </a:spcBef>
              <a:buSzTx/>
              <a:buNone/>
              <a:defRPr sz="22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a. 凡勞苦擔重擔的人可以到我這裏來</a:t>
            </a:r>
          </a:p>
          <a:p>
            <a:pPr marL="0" lvl="1" indent="0" defTabSz="686255">
              <a:lnSpc>
                <a:spcPct val="120000"/>
              </a:lnSpc>
              <a:spcBef>
                <a:spcPts val="0"/>
              </a:spcBef>
              <a:buSzTx/>
              <a:buNone/>
              <a:defRPr sz="22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***</a:t>
            </a:r>
            <a:r>
              <a:rPr>
                <a:latin typeface="Adobe 明體 Std L"/>
                <a:ea typeface="Adobe 明體 Std L"/>
                <a:cs typeface="Adobe 明體 Std L"/>
                <a:sym typeface="Adobe 明體 Std L"/>
              </a:rPr>
              <a:t>勞苦擔重擔的人</a:t>
            </a:r>
            <a:r>
              <a:t>所面對的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defRPr sz="2200" b="0">
                <a:latin typeface="Adobe 明體 Std L"/>
                <a:ea typeface="Adobe 明體 Std L"/>
                <a:cs typeface="Adobe 明體 Std L"/>
                <a:sym typeface="Adobe 明體 Std L"/>
              </a:defRPr>
            </a:pPr>
            <a:r>
              <a:t>生活與環境的壓力與試煉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defRPr sz="2200" b="0">
                <a:latin typeface="Adobe 明體 Std L"/>
                <a:ea typeface="Adobe 明體 Std L"/>
                <a:cs typeface="Adobe 明體 Std L"/>
                <a:sym typeface="Adobe 明體 Std L"/>
              </a:defRPr>
            </a:pPr>
            <a:r>
              <a:t>人際關係的衝突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defRPr sz="2200" b="0">
                <a:latin typeface="Adobe 明體 Std L"/>
                <a:ea typeface="Adobe 明體 Std L"/>
                <a:cs typeface="Adobe 明體 Std L"/>
                <a:sym typeface="Adobe 明體 Std L"/>
              </a:defRPr>
            </a:pPr>
            <a:r>
              <a:t>明知故犯的罪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defRPr sz="2200" b="0">
                <a:latin typeface="Adobe 明體 Std L"/>
                <a:ea typeface="Adobe 明體 Std L"/>
                <a:cs typeface="Adobe 明體 Std L"/>
                <a:sym typeface="Adobe 明體 Std L"/>
              </a:defRPr>
            </a:pPr>
            <a:r>
              <a:t>隱而未現的心思意念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defRPr sz="2200" b="0">
                <a:latin typeface="Adobe 明體 Std L"/>
                <a:ea typeface="Adobe 明體 Std L"/>
                <a:cs typeface="Adobe 明體 Std L"/>
                <a:sym typeface="Adobe 明體 Std L"/>
              </a:defRPr>
            </a:pPr>
            <a:r>
              <a:t>表面的宗教生活</a:t>
            </a:r>
            <a:r>
              <a:rPr>
                <a:latin typeface="PingFang TC Regular"/>
                <a:ea typeface="PingFang TC Regular"/>
                <a:cs typeface="PingFang TC Regular"/>
                <a:sym typeface="PingFang TC Regular"/>
              </a:rPr>
              <a:t>    </a:t>
            </a:r>
            <a:r>
              <a:t>缺乏實質的敬虔操練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defRPr sz="2200" b="0">
                <a:latin typeface="Adobe 明體 Std L"/>
                <a:ea typeface="Adobe 明體 Std L"/>
                <a:cs typeface="Adobe 明體 Std L"/>
                <a:sym typeface="Adobe 明體 Std L"/>
              </a:defRPr>
            </a:pPr>
            <a:r>
              <a:t>工作過勞</a:t>
            </a:r>
            <a:r>
              <a:rPr>
                <a:latin typeface="PingFang TC Regular"/>
                <a:ea typeface="PingFang TC Regular"/>
                <a:cs typeface="PingFang TC Regular"/>
                <a:sym typeface="PingFang TC Regular"/>
              </a:rPr>
              <a:t>    </a:t>
            </a:r>
            <a:r>
              <a:t>沒有適當的休息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defRPr sz="2200" b="0">
                <a:latin typeface="Adobe 明體 Std L"/>
                <a:ea typeface="Adobe 明體 Std L"/>
                <a:cs typeface="Adobe 明體 Std L"/>
                <a:sym typeface="Adobe 明體 Std L"/>
              </a:defRPr>
            </a:pPr>
            <a:r>
              <a:t>生命與事奉</a:t>
            </a:r>
            <a:r>
              <a:rPr>
                <a:latin typeface="PingFang TC Regular"/>
                <a:ea typeface="PingFang TC Regular"/>
                <a:cs typeface="PingFang TC Regular"/>
                <a:sym typeface="PingFang TC Regular"/>
              </a:rPr>
              <a:t>   </a:t>
            </a:r>
            <a:r>
              <a:t>依靠自己的努力</a:t>
            </a:r>
          </a:p>
        </p:txBody>
      </p:sp>
      <p:sp>
        <p:nvSpPr>
          <p:cNvPr id="223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2316699243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標題 1"/>
          <p:cNvSpPr txBox="1">
            <a:spLocks noGrp="1"/>
          </p:cNvSpPr>
          <p:nvPr>
            <p:ph type="title"/>
          </p:nvPr>
        </p:nvSpPr>
        <p:spPr>
          <a:xfrm>
            <a:off x="210312" y="-12353"/>
            <a:ext cx="8723377" cy="729327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3200" cap="all"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t>3. 耶穌發出邀請 (v28-30)</a:t>
            </a:r>
          </a:p>
        </p:txBody>
      </p:sp>
      <p:sp>
        <p:nvSpPr>
          <p:cNvPr id="226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801769"/>
            <a:ext cx="8723377" cy="4680829"/>
          </a:xfrm>
          <a:prstGeom prst="rect">
            <a:avLst/>
          </a:prstGeom>
        </p:spPr>
        <p:txBody>
          <a:bodyPr/>
          <a:lstStyle/>
          <a:p>
            <a:pPr marL="0" lvl="1" indent="0" defTabSz="686255">
              <a:spcBef>
                <a:spcPts val="0"/>
              </a:spcBef>
              <a:buSzTx/>
              <a:buNone/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a. 凡勞苦擔重擔的人可以到我這裏來</a:t>
            </a:r>
          </a:p>
          <a:p>
            <a:pPr marL="0" lvl="1" indent="0" defTabSz="686255">
              <a:spcBef>
                <a:spcPts val="0"/>
              </a:spcBef>
              <a:buSzTx/>
              <a:buNone/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endParaRPr/>
          </a:p>
          <a:p>
            <a:pPr marL="0" lvl="1" indent="0" defTabSz="686255">
              <a:spcBef>
                <a:spcPts val="0"/>
              </a:spcBef>
              <a:buSzTx/>
              <a:buNone/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*** The Dart Test  (扔飛鏢)</a:t>
            </a:r>
          </a:p>
        </p:txBody>
      </p:sp>
      <p:sp>
        <p:nvSpPr>
          <p:cNvPr id="227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708799264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標題 1"/>
          <p:cNvSpPr txBox="1">
            <a:spLocks noGrp="1"/>
          </p:cNvSpPr>
          <p:nvPr>
            <p:ph type="title"/>
          </p:nvPr>
        </p:nvSpPr>
        <p:spPr>
          <a:xfrm>
            <a:off x="210312" y="-12353"/>
            <a:ext cx="8723377" cy="729327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3200" cap="all"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t>3. 耶穌發出邀請 (v28-30)</a:t>
            </a:r>
          </a:p>
        </p:txBody>
      </p:sp>
      <p:sp>
        <p:nvSpPr>
          <p:cNvPr id="230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801769"/>
            <a:ext cx="8723377" cy="4680829"/>
          </a:xfrm>
          <a:prstGeom prst="rect">
            <a:avLst/>
          </a:prstGeom>
        </p:spPr>
        <p:txBody>
          <a:bodyPr/>
          <a:lstStyle/>
          <a:p>
            <a:pPr marL="0" lvl="1" indent="0" defTabSz="686255">
              <a:spcBef>
                <a:spcPts val="0"/>
              </a:spcBef>
              <a:buSzTx/>
              <a:buNone/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a. 凡勞苦擔重擔的人可以到我這裏來</a:t>
            </a:r>
          </a:p>
          <a:p>
            <a:pPr marL="0" lvl="1" indent="0" defTabSz="686255">
              <a:spcBef>
                <a:spcPts val="0"/>
              </a:spcBef>
              <a:buSzTx/>
              <a:buNone/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endParaRPr/>
          </a:p>
          <a:p>
            <a:pPr marL="0" indent="0">
              <a:spcBef>
                <a:spcPts val="0"/>
              </a:spcBef>
              <a:defRPr sz="2800" b="0">
                <a:latin typeface="+mn-lt"/>
                <a:ea typeface="+mn-ea"/>
                <a:cs typeface="+mn-cs"/>
                <a:sym typeface="Calibri"/>
              </a:defRPr>
            </a:pPr>
            <a:r>
              <a:t>馬太11:28-30</a:t>
            </a:r>
          </a:p>
          <a:p>
            <a:pPr marL="0" indent="0">
              <a:spcBef>
                <a:spcPts val="0"/>
              </a:spcBef>
              <a:defRPr sz="2800" b="0">
                <a:latin typeface="+mn-lt"/>
                <a:ea typeface="+mn-ea"/>
                <a:cs typeface="+mn-cs"/>
                <a:sym typeface="Calibri"/>
              </a:defRPr>
            </a:pPr>
            <a:r>
              <a:t>28 凡勞苦擔重擔的人可以到我這裏來，</a:t>
            </a:r>
            <a:r>
              <a:rPr>
                <a:solidFill>
                  <a:srgbClr val="942192"/>
                </a:solidFill>
              </a:rPr>
              <a:t>我就使你們得安息</a:t>
            </a:r>
            <a:r>
              <a:t>。 29 我心裏柔和謙卑，你們當負我的軛，學我的樣式；這樣，</a:t>
            </a:r>
            <a:r>
              <a:rPr>
                <a:solidFill>
                  <a:srgbClr val="FF2600"/>
                </a:solidFill>
              </a:rPr>
              <a:t>你們心裏就必得享安息</a:t>
            </a:r>
            <a:r>
              <a:t>。 30 因為我的軛是容易的，我的擔子是輕省的。</a:t>
            </a:r>
          </a:p>
        </p:txBody>
      </p:sp>
      <p:sp>
        <p:nvSpPr>
          <p:cNvPr id="231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683927188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標題 1"/>
          <p:cNvSpPr txBox="1">
            <a:spLocks noGrp="1"/>
          </p:cNvSpPr>
          <p:nvPr>
            <p:ph type="title"/>
          </p:nvPr>
        </p:nvSpPr>
        <p:spPr>
          <a:xfrm>
            <a:off x="210312" y="-12353"/>
            <a:ext cx="8723377" cy="729327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3200" cap="all"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t>3. 耶穌發出邀請 (v28-30)</a:t>
            </a:r>
          </a:p>
        </p:txBody>
      </p:sp>
      <p:sp>
        <p:nvSpPr>
          <p:cNvPr id="234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801769"/>
            <a:ext cx="8723377" cy="4680829"/>
          </a:xfrm>
          <a:prstGeom prst="rect">
            <a:avLst/>
          </a:prstGeom>
        </p:spPr>
        <p:txBody>
          <a:bodyPr/>
          <a:lstStyle/>
          <a:p>
            <a:pPr marL="0" lvl="1" indent="0" defTabSz="686255">
              <a:spcBef>
                <a:spcPts val="0"/>
              </a:spcBef>
              <a:buSzTx/>
              <a:buNone/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a. 凡勞苦擔重擔的人可以到我這裏來</a:t>
            </a:r>
          </a:p>
          <a:p>
            <a:pPr marL="0" indent="0">
              <a:spcBef>
                <a:spcPts val="0"/>
              </a:spcBef>
              <a:defRPr sz="2400" b="0">
                <a:latin typeface="+mn-lt"/>
                <a:ea typeface="+mn-ea"/>
                <a:cs typeface="+mn-cs"/>
                <a:sym typeface="Calibri"/>
              </a:defRPr>
            </a:pPr>
            <a:r>
              <a:t>馬太11:25-30   NIV</a:t>
            </a:r>
            <a:br/>
            <a:r>
              <a:rPr b="1"/>
              <a:t>28 </a:t>
            </a:r>
            <a:r>
              <a:t>“</a:t>
            </a:r>
            <a:r>
              <a:rPr sz="2600" b="1">
                <a:solidFill>
                  <a:srgbClr val="660066"/>
                </a:solidFill>
              </a:rPr>
              <a:t>Come</a:t>
            </a:r>
            <a:r>
              <a:t> to me, all you who are weary and burdened</a:t>
            </a:r>
            <a:r>
              <a:rPr>
                <a:solidFill>
                  <a:srgbClr val="3366FF"/>
                </a:solidFill>
              </a:rPr>
              <a:t>, and I will give you rest.</a:t>
            </a:r>
            <a:r>
              <a:t> </a:t>
            </a:r>
            <a:r>
              <a:rPr b="1"/>
              <a:t>29 </a:t>
            </a:r>
            <a:r>
              <a:rPr sz="2600" b="1">
                <a:solidFill>
                  <a:srgbClr val="660066"/>
                </a:solidFill>
              </a:rPr>
              <a:t>Take</a:t>
            </a:r>
            <a:r>
              <a:t> my yoke upon you and </a:t>
            </a:r>
            <a:r>
              <a:rPr sz="2600" b="1">
                <a:solidFill>
                  <a:srgbClr val="660066"/>
                </a:solidFill>
              </a:rPr>
              <a:t>learn</a:t>
            </a:r>
            <a:r>
              <a:t> from me, for I am gentle and humble in heart, </a:t>
            </a:r>
            <a:r>
              <a:rPr>
                <a:solidFill>
                  <a:srgbClr val="FF0000"/>
                </a:solidFill>
              </a:rPr>
              <a:t>and you will find rest for your souls.</a:t>
            </a:r>
            <a:r>
              <a:t> </a:t>
            </a:r>
            <a:r>
              <a:rPr b="1"/>
              <a:t>30 </a:t>
            </a:r>
            <a:r>
              <a:t>For my yoke is easy and my burden is light.”</a:t>
            </a:r>
          </a:p>
          <a:p>
            <a:pPr marL="0" indent="0">
              <a:spcBef>
                <a:spcPts val="0"/>
              </a:spcBef>
              <a:defRPr sz="2400" b="0">
                <a:latin typeface="+mn-lt"/>
                <a:ea typeface="+mn-ea"/>
                <a:cs typeface="+mn-cs"/>
                <a:sym typeface="Calibri"/>
              </a:defRPr>
            </a:pPr>
            <a:endParaRPr/>
          </a:p>
          <a:p>
            <a:pPr marL="0" indent="0">
              <a:spcBef>
                <a:spcPts val="0"/>
              </a:spcBef>
              <a:defRPr sz="2400">
                <a:solidFill>
                  <a:srgbClr val="660066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三個動詞        </a:t>
            </a:r>
          </a:p>
          <a:p>
            <a:pPr marL="0" indent="0">
              <a:spcBef>
                <a:spcPts val="0"/>
              </a:spcBef>
              <a:defRPr sz="2400" b="0">
                <a:latin typeface="+mn-lt"/>
                <a:ea typeface="+mn-ea"/>
                <a:cs typeface="+mn-cs"/>
                <a:sym typeface="Calibri"/>
              </a:defRPr>
            </a:pPr>
            <a:r>
              <a:t>                     v28   來(Come)       </a:t>
            </a:r>
          </a:p>
          <a:p>
            <a:pPr marL="0" indent="0">
              <a:spcBef>
                <a:spcPts val="0"/>
              </a:spcBef>
              <a:defRPr sz="2400" b="0">
                <a:latin typeface="+mn-lt"/>
                <a:ea typeface="+mn-ea"/>
                <a:cs typeface="+mn-cs"/>
                <a:sym typeface="Calibri"/>
              </a:defRPr>
            </a:pPr>
            <a:r>
              <a:t>                     v29   負軛(Take)       學習(Learn)</a:t>
            </a:r>
          </a:p>
        </p:txBody>
      </p:sp>
      <p:sp>
        <p:nvSpPr>
          <p:cNvPr id="235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298416106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標題 1"/>
          <p:cNvSpPr txBox="1">
            <a:spLocks noGrp="1"/>
          </p:cNvSpPr>
          <p:nvPr>
            <p:ph type="title"/>
          </p:nvPr>
        </p:nvSpPr>
        <p:spPr>
          <a:xfrm>
            <a:off x="210312" y="-12353"/>
            <a:ext cx="8723377" cy="729327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3200" cap="all"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t>3. 耶穌發出邀請 (v28-30)</a:t>
            </a:r>
          </a:p>
        </p:txBody>
      </p:sp>
      <p:sp>
        <p:nvSpPr>
          <p:cNvPr id="238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801769"/>
            <a:ext cx="8723377" cy="4680829"/>
          </a:xfrm>
          <a:prstGeom prst="rect">
            <a:avLst/>
          </a:prstGeom>
        </p:spPr>
        <p:txBody>
          <a:bodyPr/>
          <a:lstStyle/>
          <a:p>
            <a:pPr marL="0" lvl="1" indent="0" defTabSz="686255">
              <a:spcBef>
                <a:spcPts val="0"/>
              </a:spcBef>
              <a:buSzTx/>
              <a:buNone/>
              <a:defRPr sz="24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a. 凡勞苦擔重擔的人可以到我這裏來</a:t>
            </a:r>
          </a:p>
          <a:p>
            <a:pPr marL="0" lvl="1" indent="0" defTabSz="686255">
              <a:spcBef>
                <a:spcPts val="0"/>
              </a:spcBef>
              <a:buSzTx/>
              <a:buNone/>
              <a:defRPr sz="24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endParaRPr/>
          </a:p>
          <a:p>
            <a:pPr marL="0" indent="0">
              <a:spcBef>
                <a:spcPts val="0"/>
              </a:spcBef>
              <a:defRPr sz="2400" b="0">
                <a:latin typeface="+mn-lt"/>
                <a:ea typeface="+mn-ea"/>
                <a:cs typeface="+mn-cs"/>
                <a:sym typeface="Calibri"/>
              </a:defRPr>
            </a:pPr>
            <a:r>
              <a:t>兩個不同階段的安息</a:t>
            </a:r>
          </a:p>
          <a:p>
            <a:pPr marL="0" indent="0">
              <a:spcBef>
                <a:spcPts val="0"/>
              </a:spcBef>
              <a:defRPr sz="2400" b="0">
                <a:latin typeface="+mn-lt"/>
                <a:ea typeface="+mn-ea"/>
                <a:cs typeface="+mn-cs"/>
                <a:sym typeface="Calibri"/>
              </a:defRPr>
            </a:pPr>
            <a:r>
              <a:t>1</a:t>
            </a:r>
            <a:r>
              <a:rPr baseline="29666"/>
              <a:t>st</a:t>
            </a:r>
            <a:r>
              <a:t>   安息       主耶穌給的 (v28) </a:t>
            </a:r>
          </a:p>
          <a:p>
            <a:pPr marL="0" indent="0">
              <a:spcBef>
                <a:spcPts val="0"/>
              </a:spcBef>
              <a:defRPr sz="2400" b="0">
                <a:latin typeface="+mn-lt"/>
                <a:ea typeface="+mn-ea"/>
                <a:cs typeface="+mn-cs"/>
                <a:sym typeface="Calibri"/>
              </a:defRPr>
            </a:pPr>
            <a:r>
              <a:t>                   v28   來(Come)</a:t>
            </a:r>
          </a:p>
          <a:p>
            <a:pPr marL="0" indent="0">
              <a:spcBef>
                <a:spcPts val="0"/>
              </a:spcBef>
              <a:defRPr sz="2400" b="0">
                <a:latin typeface="+mn-lt"/>
                <a:ea typeface="+mn-ea"/>
                <a:cs typeface="+mn-cs"/>
                <a:sym typeface="Calibri"/>
              </a:defRPr>
            </a:pPr>
            <a:endParaRPr/>
          </a:p>
          <a:p>
            <a:pPr marL="0" indent="0">
              <a:spcBef>
                <a:spcPts val="0"/>
              </a:spcBef>
              <a:defRPr sz="2400" b="0">
                <a:latin typeface="+mn-lt"/>
                <a:ea typeface="+mn-ea"/>
                <a:cs typeface="+mn-cs"/>
                <a:sym typeface="Calibri"/>
              </a:defRPr>
            </a:pPr>
            <a:r>
              <a:t>2</a:t>
            </a:r>
            <a:r>
              <a:rPr baseline="29666"/>
              <a:t>nd   </a:t>
            </a:r>
            <a:r>
              <a:t>安息       人們在學習過程中發現的 (v29)     </a:t>
            </a:r>
          </a:p>
          <a:p>
            <a:pPr marL="0" indent="0">
              <a:spcBef>
                <a:spcPts val="0"/>
              </a:spcBef>
              <a:defRPr sz="2400" b="0">
                <a:latin typeface="+mn-lt"/>
                <a:ea typeface="+mn-ea"/>
                <a:cs typeface="+mn-cs"/>
                <a:sym typeface="Calibri"/>
              </a:defRPr>
            </a:pPr>
            <a:r>
              <a:t>                     v29   負軛(Take)       學習(Learn)</a:t>
            </a:r>
          </a:p>
        </p:txBody>
      </p:sp>
      <p:sp>
        <p:nvSpPr>
          <p:cNvPr id="239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271188276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標題 1"/>
          <p:cNvSpPr txBox="1">
            <a:spLocks noGrp="1"/>
          </p:cNvSpPr>
          <p:nvPr>
            <p:ph type="title"/>
          </p:nvPr>
        </p:nvSpPr>
        <p:spPr>
          <a:xfrm>
            <a:off x="210312" y="-12353"/>
            <a:ext cx="8723377" cy="729327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3200" cap="all"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t>3. 耶穌發出邀請 (v28-30)</a:t>
            </a:r>
          </a:p>
        </p:txBody>
      </p:sp>
      <p:sp>
        <p:nvSpPr>
          <p:cNvPr id="242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801769"/>
            <a:ext cx="8723377" cy="4680829"/>
          </a:xfrm>
          <a:prstGeom prst="rect">
            <a:avLst/>
          </a:prstGeom>
        </p:spPr>
        <p:txBody>
          <a:bodyPr/>
          <a:lstStyle/>
          <a:p>
            <a:pPr marL="0" indent="0" defTabSz="905255">
              <a:spcBef>
                <a:spcPts val="0"/>
              </a:spcBef>
              <a:defRPr sz="27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b. 應許第一個階段的安息</a:t>
            </a:r>
          </a:p>
          <a:p>
            <a:pPr marL="0" indent="0" defTabSz="905255">
              <a:spcBef>
                <a:spcPts val="0"/>
              </a:spcBef>
              <a:defRPr sz="27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1</a:t>
            </a:r>
            <a:r>
              <a:rPr baseline="29978"/>
              <a:t>st</a:t>
            </a:r>
            <a:r>
              <a:t>   安息   </a:t>
            </a:r>
            <a:r>
              <a:rPr sz="2900">
                <a:latin typeface="PingFang TC Semibold"/>
                <a:ea typeface="PingFang TC Semibold"/>
                <a:cs typeface="PingFang TC Semibold"/>
                <a:sym typeface="PingFang TC Semibold"/>
              </a:rPr>
              <a:t>來 (come</a:t>
            </a:r>
            <a:r>
              <a:t>)    </a:t>
            </a:r>
          </a:p>
          <a:p>
            <a:pPr marL="0" indent="0" defTabSz="769466">
              <a:spcBef>
                <a:spcPts val="400"/>
              </a:spcBef>
              <a:defRPr sz="2700" b="0">
                <a:latin typeface="ヒラギノ明朝 ProN W3"/>
                <a:ea typeface="ヒラギノ明朝 ProN W3"/>
                <a:cs typeface="ヒラギノ明朝 ProN W3"/>
                <a:sym typeface="ヒラギノ明朝 ProN W3"/>
              </a:defRPr>
            </a:pPr>
            <a:r>
              <a:t>☀︎</a:t>
            </a:r>
            <a:r>
              <a:rPr>
                <a:latin typeface="PingFang TC Regular"/>
                <a:ea typeface="PingFang TC Regular"/>
                <a:cs typeface="PingFang TC Regular"/>
                <a:sym typeface="PingFang TC Regular"/>
              </a:rPr>
              <a:t>到我這裏來 (v28) </a:t>
            </a:r>
            <a:r>
              <a:rPr>
                <a:solidFill>
                  <a:srgbClr val="FF0000"/>
                </a:solidFill>
                <a:latin typeface="PingFang TC Regular"/>
                <a:ea typeface="PingFang TC Regular"/>
                <a:cs typeface="PingFang TC Regular"/>
                <a:sym typeface="PingFang TC Regular"/>
              </a:rPr>
              <a:t>得</a:t>
            </a:r>
            <a:r>
              <a:rPr>
                <a:latin typeface="PingFang TC Regular"/>
                <a:ea typeface="PingFang TC Regular"/>
                <a:cs typeface="PingFang TC Regular"/>
                <a:sym typeface="PingFang TC Regular"/>
              </a:rPr>
              <a:t>安息      </a:t>
            </a:r>
          </a:p>
          <a:p>
            <a:pPr marL="0" indent="0" defTabSz="769466">
              <a:spcBef>
                <a:spcPts val="400"/>
              </a:spcBef>
              <a:defRPr sz="2700" b="0">
                <a:latin typeface="ヒラギノ明朝 ProN W3"/>
                <a:ea typeface="ヒラギノ明朝 ProN W3"/>
                <a:cs typeface="ヒラギノ明朝 ProN W3"/>
                <a:sym typeface="ヒラギノ明朝 ProN W3"/>
              </a:defRPr>
            </a:pPr>
            <a:r>
              <a:t>☀︎</a:t>
            </a:r>
            <a:r>
              <a:rPr>
                <a:latin typeface="PingFang TC Regular"/>
                <a:ea typeface="PingFang TC Regular"/>
                <a:cs typeface="PingFang TC Regular"/>
                <a:sym typeface="PingFang TC Regular"/>
              </a:rPr>
              <a:t>主耶穌給的 (</a:t>
            </a:r>
            <a:r>
              <a:rPr>
                <a:solidFill>
                  <a:srgbClr val="3366FF"/>
                </a:solidFill>
                <a:latin typeface="PingFang TC Regular"/>
                <a:ea typeface="PingFang TC Regular"/>
                <a:cs typeface="PingFang TC Regular"/>
                <a:sym typeface="PingFang TC Regular"/>
              </a:rPr>
              <a:t>I will give you rest) </a:t>
            </a:r>
            <a:r>
              <a:rPr>
                <a:latin typeface="PingFang TC Regular"/>
                <a:ea typeface="PingFang TC Regular"/>
                <a:cs typeface="PingFang TC Regular"/>
                <a:sym typeface="PingFang TC Regular"/>
              </a:rPr>
              <a:t>  (v28)</a:t>
            </a:r>
          </a:p>
          <a:p>
            <a:pPr marL="0" indent="0" defTabSz="769466">
              <a:spcBef>
                <a:spcPts val="400"/>
              </a:spcBef>
              <a:defRPr sz="27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                       </a:t>
            </a:r>
          </a:p>
          <a:p>
            <a:pPr marL="0" indent="0" defTabSz="769466">
              <a:spcBef>
                <a:spcPts val="400"/>
              </a:spcBef>
              <a:defRPr sz="27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得救的安息:   信</a:t>
            </a:r>
          </a:p>
          <a:p>
            <a:pPr marL="0" indent="0" defTabSz="769466">
              <a:spcBef>
                <a:spcPts val="400"/>
              </a:spcBef>
              <a:defRPr sz="2700" b="0">
                <a:solidFill>
                  <a:srgbClr val="0433FF"/>
                </a:solid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Peace with God</a:t>
            </a:r>
            <a:r>
              <a:rPr>
                <a:solidFill>
                  <a:srgbClr val="000000"/>
                </a:solidFill>
              </a:rPr>
              <a:t>  是與神和好的安息</a:t>
            </a:r>
          </a:p>
        </p:txBody>
      </p:sp>
      <p:sp>
        <p:nvSpPr>
          <p:cNvPr id="243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2367055833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46"/>
          <p:cNvSpPr txBox="1">
            <a:spLocks noGrp="1"/>
          </p:cNvSpPr>
          <p:nvPr>
            <p:ph type="title"/>
          </p:nvPr>
        </p:nvSpPr>
        <p:spPr>
          <a:xfrm rot="19140000">
            <a:off x="652012" y="1590701"/>
            <a:ext cx="5648624" cy="1204308"/>
          </a:xfrm>
          <a:prstGeom prst="rect">
            <a:avLst/>
          </a:prstGeom>
        </p:spPr>
        <p:txBody>
          <a:bodyPr/>
          <a:lstStyle>
            <a:lvl1pPr marL="668214" indent="-668214">
              <a:defRPr sz="3800"/>
            </a:lvl1pPr>
          </a:lstStyle>
          <a:p>
            <a:r>
              <a:t>耶穌的邀請</a:t>
            </a:r>
          </a:p>
        </p:txBody>
      </p:sp>
      <p:sp>
        <p:nvSpPr>
          <p:cNvPr id="174" name="Shape 143"/>
          <p:cNvSpPr txBox="1">
            <a:spLocks noGrp="1"/>
          </p:cNvSpPr>
          <p:nvPr>
            <p:ph type="body" sz="quarter" idx="1"/>
          </p:nvPr>
        </p:nvSpPr>
        <p:spPr>
          <a:xfrm rot="19140000">
            <a:off x="1123590" y="2208321"/>
            <a:ext cx="6511133" cy="599623"/>
          </a:xfrm>
          <a:prstGeom prst="rect">
            <a:avLst/>
          </a:prstGeom>
        </p:spPr>
        <p:txBody>
          <a:bodyPr/>
          <a:lstStyle/>
          <a:p>
            <a:pPr marL="422030" indent="-422030">
              <a:defRPr sz="2400" spc="600"/>
            </a:pPr>
            <a:r>
              <a:t>馬太 11:25-30</a:t>
            </a:r>
            <a:r>
              <a:rPr sz="2800" spc="800"/>
              <a:t>       </a:t>
            </a:r>
          </a:p>
        </p:txBody>
      </p:sp>
      <p:sp>
        <p:nvSpPr>
          <p:cNvPr id="175" name="Shape 148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2722547644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標題 1"/>
          <p:cNvSpPr txBox="1">
            <a:spLocks noGrp="1"/>
          </p:cNvSpPr>
          <p:nvPr>
            <p:ph type="title"/>
          </p:nvPr>
        </p:nvSpPr>
        <p:spPr>
          <a:xfrm>
            <a:off x="210312" y="-12353"/>
            <a:ext cx="8723377" cy="729327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3200" cap="all"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t>3. 耶穌發出邀請 (v28-30)</a:t>
            </a:r>
          </a:p>
        </p:txBody>
      </p:sp>
      <p:sp>
        <p:nvSpPr>
          <p:cNvPr id="246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801769"/>
            <a:ext cx="8723377" cy="4680829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defRPr sz="2800" b="0">
                <a:latin typeface="+mn-lt"/>
                <a:ea typeface="+mn-ea"/>
                <a:cs typeface="+mn-cs"/>
                <a:sym typeface="Calibri"/>
              </a:defRPr>
            </a:pPr>
            <a:r>
              <a:t>b. 應許第一個階段的安息</a:t>
            </a:r>
          </a:p>
          <a:p>
            <a:pPr marL="0" indent="0">
              <a:spcBef>
                <a:spcPts val="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1</a:t>
            </a:r>
            <a:r>
              <a:rPr baseline="29998"/>
              <a:t>st</a:t>
            </a:r>
            <a:r>
              <a:t>   安息      </a:t>
            </a:r>
            <a:r>
              <a:rPr sz="3000">
                <a:latin typeface="PingFang TC Semibold"/>
                <a:ea typeface="PingFang TC Semibold"/>
                <a:cs typeface="PingFang TC Semibold"/>
                <a:sym typeface="PingFang TC Semibold"/>
              </a:rPr>
              <a:t>來</a:t>
            </a:r>
            <a:r>
              <a:rPr sz="3000"/>
              <a:t> (come</a:t>
            </a:r>
            <a:r>
              <a:t>)</a:t>
            </a:r>
          </a:p>
          <a:p>
            <a:pPr marL="0" indent="0" defTabSz="722376">
              <a:spcBef>
                <a:spcPts val="50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endParaRPr/>
          </a:p>
          <a:p>
            <a:pPr marL="0" indent="0" defTabSz="722376">
              <a:spcBef>
                <a:spcPts val="50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人得不到第一個安息:</a:t>
            </a:r>
          </a:p>
          <a:p>
            <a:pPr marL="0" indent="0" defTabSz="722376">
              <a:spcBef>
                <a:spcPts val="50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不相信神在基督裏所賜的救恩</a:t>
            </a:r>
          </a:p>
          <a:p>
            <a:pPr marL="0" indent="0" defTabSz="722376">
              <a:spcBef>
                <a:spcPts val="50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不認識  基督</a:t>
            </a:r>
          </a:p>
        </p:txBody>
      </p:sp>
      <p:sp>
        <p:nvSpPr>
          <p:cNvPr id="247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96284143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標題 1"/>
          <p:cNvSpPr txBox="1">
            <a:spLocks noGrp="1"/>
          </p:cNvSpPr>
          <p:nvPr>
            <p:ph type="title"/>
          </p:nvPr>
        </p:nvSpPr>
        <p:spPr>
          <a:xfrm>
            <a:off x="210312" y="-12353"/>
            <a:ext cx="8723377" cy="729327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3200" cap="all"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t>3. 耶穌發出邀請 (v28-30)</a:t>
            </a:r>
          </a:p>
        </p:txBody>
      </p:sp>
      <p:sp>
        <p:nvSpPr>
          <p:cNvPr id="250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801769"/>
            <a:ext cx="8723377" cy="4680829"/>
          </a:xfrm>
          <a:prstGeom prst="rect">
            <a:avLst/>
          </a:prstGeom>
        </p:spPr>
        <p:txBody>
          <a:bodyPr/>
          <a:lstStyle/>
          <a:p>
            <a:pPr marL="0" indent="0" defTabSz="905255">
              <a:spcBef>
                <a:spcPts val="0"/>
              </a:spcBef>
              <a:defRPr sz="2700" b="0">
                <a:latin typeface="+mn-lt"/>
                <a:ea typeface="+mn-ea"/>
                <a:cs typeface="+mn-cs"/>
                <a:sym typeface="Calibri"/>
              </a:defRPr>
            </a:pPr>
            <a:r>
              <a:t>c. 應許第二個階段的安息</a:t>
            </a:r>
          </a:p>
          <a:p>
            <a:pPr marL="0" indent="0" defTabSz="905255">
              <a:spcBef>
                <a:spcPts val="0"/>
              </a:spcBef>
              <a:defRPr sz="2700" b="0">
                <a:latin typeface="+mn-lt"/>
                <a:ea typeface="+mn-ea"/>
                <a:cs typeface="+mn-cs"/>
                <a:sym typeface="Calibri"/>
              </a:defRPr>
            </a:pPr>
            <a:r>
              <a:t>2</a:t>
            </a:r>
            <a:r>
              <a:rPr baseline="29978"/>
              <a:t>nd   </a:t>
            </a:r>
            <a:r>
              <a:t>安息       </a:t>
            </a:r>
            <a:r>
              <a:rPr b="1"/>
              <a:t>負軛</a:t>
            </a:r>
            <a:r>
              <a:t> (Take) 及 </a:t>
            </a:r>
            <a:r>
              <a:rPr b="1"/>
              <a:t>學習 </a:t>
            </a:r>
            <a:r>
              <a:t>(Learn)</a:t>
            </a:r>
          </a:p>
          <a:p>
            <a:pPr marL="0" indent="0" defTabSz="905255">
              <a:spcBef>
                <a:spcPts val="0"/>
              </a:spcBef>
              <a:defRPr sz="2700" b="0">
                <a:latin typeface="+mn-lt"/>
                <a:ea typeface="+mn-ea"/>
                <a:cs typeface="+mn-cs"/>
                <a:sym typeface="Calibri"/>
              </a:defRPr>
            </a:pPr>
            <a:r>
              <a:t>需要在學習過程中發現的 (v29)</a:t>
            </a:r>
          </a:p>
          <a:p>
            <a:pPr marL="0" indent="0" defTabSz="905255">
              <a:spcBef>
                <a:spcPts val="500"/>
              </a:spcBef>
              <a:defRPr sz="2700" b="0">
                <a:latin typeface="Adobe 明體 Std L"/>
                <a:ea typeface="Adobe 明體 Std L"/>
                <a:cs typeface="Adobe 明體 Std L"/>
                <a:sym typeface="Adobe 明體 Std L"/>
              </a:defRPr>
            </a:pPr>
            <a:endParaRPr/>
          </a:p>
          <a:p>
            <a:pPr marL="0" indent="0" defTabSz="905255">
              <a:spcBef>
                <a:spcPts val="500"/>
              </a:spcBef>
              <a:defRPr sz="2700" b="0">
                <a:latin typeface="Adobe 明體 Std L"/>
                <a:ea typeface="Adobe 明體 Std L"/>
                <a:cs typeface="Adobe 明體 Std L"/>
                <a:sym typeface="Adobe 明體 Std L"/>
              </a:defRPr>
            </a:pPr>
            <a:r>
              <a:t>你們當負我的軛</a:t>
            </a:r>
            <a:r>
              <a:rPr>
                <a:latin typeface="Kaiti TC Regular"/>
                <a:ea typeface="Kaiti TC Regular"/>
                <a:cs typeface="Kaiti TC Regular"/>
                <a:sym typeface="Kaiti TC Regular"/>
              </a:rPr>
              <a:t> (v29)</a:t>
            </a:r>
          </a:p>
          <a:p>
            <a:pPr marL="0" indent="0" defTabSz="905255">
              <a:spcBef>
                <a:spcPts val="500"/>
              </a:spcBef>
              <a:defRPr sz="2700" b="0">
                <a:latin typeface="Adobe 明體 Std L"/>
                <a:ea typeface="Adobe 明體 Std L"/>
                <a:cs typeface="Adobe 明體 Std L"/>
                <a:sym typeface="Adobe 明體 Std L"/>
              </a:defRPr>
            </a:pPr>
            <a:r>
              <a:t>就會發現心靈的安息</a:t>
            </a:r>
            <a:r>
              <a:rPr>
                <a:latin typeface="Kaiti TC Regular"/>
                <a:ea typeface="Kaiti TC Regular"/>
                <a:cs typeface="Kaiti TC Regular"/>
                <a:sym typeface="Kaiti TC Regular"/>
              </a:rPr>
              <a:t> </a:t>
            </a:r>
          </a:p>
          <a:p>
            <a:pPr marL="0" indent="0" defTabSz="905255">
              <a:spcBef>
                <a:spcPts val="500"/>
              </a:spcBef>
              <a:defRPr sz="2700" b="0">
                <a:latin typeface="Kaiti TC Regular"/>
                <a:ea typeface="Kaiti TC Regular"/>
                <a:cs typeface="Kaiti TC Regular"/>
                <a:sym typeface="Kaiti TC Regular"/>
              </a:defRPr>
            </a:pPr>
            <a:r>
              <a:t>(</a:t>
            </a:r>
            <a:r>
              <a:rPr>
                <a:solidFill>
                  <a:srgbClr val="FF0000"/>
                </a:solidFill>
                <a:latin typeface="+mn-lt"/>
                <a:ea typeface="+mn-ea"/>
                <a:cs typeface="+mn-cs"/>
                <a:sym typeface="Calibri"/>
              </a:rPr>
              <a:t>you will find rest for your souls)</a:t>
            </a:r>
          </a:p>
        </p:txBody>
      </p:sp>
      <p:sp>
        <p:nvSpPr>
          <p:cNvPr id="251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964039686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標題 1"/>
          <p:cNvSpPr txBox="1">
            <a:spLocks noGrp="1"/>
          </p:cNvSpPr>
          <p:nvPr>
            <p:ph type="title"/>
          </p:nvPr>
        </p:nvSpPr>
        <p:spPr>
          <a:xfrm>
            <a:off x="210312" y="-12353"/>
            <a:ext cx="8723377" cy="729327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3200" cap="all"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t>3. 耶穌發出邀請 (v28-30)</a:t>
            </a:r>
          </a:p>
        </p:txBody>
      </p:sp>
      <p:sp>
        <p:nvSpPr>
          <p:cNvPr id="254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801769"/>
            <a:ext cx="8723377" cy="4680829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defRPr sz="2800" b="0">
                <a:latin typeface="+mn-lt"/>
                <a:ea typeface="+mn-ea"/>
                <a:cs typeface="+mn-cs"/>
                <a:sym typeface="Calibri"/>
              </a:defRPr>
            </a:pPr>
            <a:r>
              <a:t>c. 應許第二個階段的安息</a:t>
            </a:r>
          </a:p>
          <a:p>
            <a:pPr marL="0" indent="0">
              <a:spcBef>
                <a:spcPts val="0"/>
              </a:spcBef>
              <a:defRPr sz="2800" b="0">
                <a:latin typeface="+mn-lt"/>
                <a:ea typeface="+mn-ea"/>
                <a:cs typeface="+mn-cs"/>
                <a:sym typeface="Calibri"/>
              </a:defRPr>
            </a:pPr>
            <a:r>
              <a:t>2</a:t>
            </a:r>
            <a:r>
              <a:rPr baseline="29998"/>
              <a:t>nd   </a:t>
            </a:r>
            <a:r>
              <a:t>安息       負軛 (Take) 及 學習(Learn)</a:t>
            </a:r>
          </a:p>
          <a:p>
            <a:pPr marL="0" indent="0">
              <a:spcBef>
                <a:spcPts val="0"/>
              </a:spcBef>
              <a:defRPr sz="2800" b="0">
                <a:latin typeface="+mn-lt"/>
                <a:ea typeface="+mn-ea"/>
                <a:cs typeface="+mn-cs"/>
                <a:sym typeface="Calibri"/>
              </a:defRPr>
            </a:pPr>
            <a:r>
              <a:t>需要在學習過程中發現的 (v29)</a:t>
            </a:r>
          </a:p>
          <a:p>
            <a:pPr marL="0" indent="0">
              <a:spcBef>
                <a:spcPts val="600"/>
              </a:spcBef>
              <a:defRPr sz="2800" b="0">
                <a:latin typeface="Adobe 明體 Std L"/>
                <a:ea typeface="Adobe 明體 Std L"/>
                <a:cs typeface="Adobe 明體 Std L"/>
                <a:sym typeface="Adobe 明體 Std L"/>
              </a:defRPr>
            </a:pPr>
            <a:endParaRPr/>
          </a:p>
          <a:p>
            <a:pPr marL="0" indent="0">
              <a:spcBef>
                <a:spcPts val="600"/>
              </a:spcBef>
              <a:defRPr sz="2800" b="0">
                <a:latin typeface="Adobe 明體 Std L"/>
                <a:ea typeface="Adobe 明體 Std L"/>
                <a:cs typeface="Adobe 明體 Std L"/>
                <a:sym typeface="Adobe 明體 Std L"/>
              </a:defRPr>
            </a:pPr>
            <a:r>
              <a:t>軛</a:t>
            </a:r>
            <a:r>
              <a:rPr>
                <a:latin typeface="Kaiti TC Regular"/>
                <a:ea typeface="Kaiti TC Regular"/>
                <a:cs typeface="Kaiti TC Regular"/>
                <a:sym typeface="Kaiti TC Regular"/>
              </a:rPr>
              <a:t> </a:t>
            </a:r>
          </a:p>
        </p:txBody>
      </p:sp>
      <p:sp>
        <p:nvSpPr>
          <p:cNvPr id="255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  <p:pic>
        <p:nvPicPr>
          <p:cNvPr id="256" name="image2.jpeg" descr="image2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15206" y="2503950"/>
            <a:ext cx="5051321" cy="243211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951952254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標題 1"/>
          <p:cNvSpPr txBox="1">
            <a:spLocks noGrp="1"/>
          </p:cNvSpPr>
          <p:nvPr>
            <p:ph type="title"/>
          </p:nvPr>
        </p:nvSpPr>
        <p:spPr>
          <a:xfrm>
            <a:off x="210312" y="-12353"/>
            <a:ext cx="8723377" cy="729327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3200" cap="all"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t>3. 耶穌發出邀請 (v28-30)</a:t>
            </a:r>
          </a:p>
        </p:txBody>
      </p:sp>
      <p:sp>
        <p:nvSpPr>
          <p:cNvPr id="259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801769"/>
            <a:ext cx="8723377" cy="4680829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defRPr sz="2800" b="0">
                <a:latin typeface="+mn-lt"/>
                <a:ea typeface="+mn-ea"/>
                <a:cs typeface="+mn-cs"/>
                <a:sym typeface="Calibri"/>
              </a:defRPr>
            </a:pPr>
            <a:r>
              <a:t>c. 應許第二個階段的安息</a:t>
            </a:r>
          </a:p>
          <a:p>
            <a:pPr marL="374314" indent="-374314">
              <a:spcBef>
                <a:spcPts val="600"/>
              </a:spcBef>
              <a:buSzPct val="100000"/>
              <a:buAutoNum type="arabicParenBoth"/>
              <a:defRPr sz="2800" b="0">
                <a:latin typeface="Adobe 明體 Std L"/>
                <a:ea typeface="Adobe 明體 Std L"/>
                <a:cs typeface="Adobe 明體 Std L"/>
                <a:sym typeface="Adobe 明體 Std L"/>
              </a:defRPr>
            </a:pPr>
            <a:r>
              <a:t> 你們當負我的軛</a:t>
            </a:r>
            <a:r>
              <a:rPr>
                <a:latin typeface="Kaiti TC Regular"/>
                <a:ea typeface="Kaiti TC Regular"/>
                <a:cs typeface="Kaiti TC Regular"/>
                <a:sym typeface="Kaiti TC Regular"/>
              </a:rPr>
              <a:t> (v29)</a:t>
            </a:r>
          </a:p>
        </p:txBody>
      </p:sp>
      <p:sp>
        <p:nvSpPr>
          <p:cNvPr id="260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  <p:pic>
        <p:nvPicPr>
          <p:cNvPr id="261" name="image3.jpeg" descr="image3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5533" y="2330450"/>
            <a:ext cx="4876802" cy="2197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2" name="image4.jpeg" descr="image4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19777" y="2690409"/>
            <a:ext cx="3832690" cy="147718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581696989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標題 1"/>
          <p:cNvSpPr txBox="1">
            <a:spLocks noGrp="1"/>
          </p:cNvSpPr>
          <p:nvPr>
            <p:ph type="title"/>
          </p:nvPr>
        </p:nvSpPr>
        <p:spPr>
          <a:xfrm>
            <a:off x="210312" y="-12353"/>
            <a:ext cx="8723377" cy="729327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3200" cap="all"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t>3. 耶穌發出邀請 (v28-30)</a:t>
            </a:r>
          </a:p>
        </p:txBody>
      </p:sp>
      <p:sp>
        <p:nvSpPr>
          <p:cNvPr id="265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801769"/>
            <a:ext cx="8723377" cy="4680829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c. 應許第二個階段的安息</a:t>
            </a:r>
          </a:p>
          <a:p>
            <a:pPr marL="374314" indent="-374314">
              <a:spcBef>
                <a:spcPts val="600"/>
              </a:spcBef>
              <a:buSzPct val="100000"/>
              <a:buAutoNum type="arabicParenBoth"/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 你們當負我的軛 (v29)</a:t>
            </a:r>
          </a:p>
          <a:p>
            <a:pPr marL="0" indent="0" defTabSz="850391">
              <a:spcBef>
                <a:spcPts val="60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發現心靈的安息 (2</a:t>
            </a:r>
            <a:r>
              <a:rPr baseline="30000"/>
              <a:t>nd</a:t>
            </a:r>
            <a:r>
              <a:t>) </a:t>
            </a:r>
          </a:p>
          <a:p>
            <a:pPr marL="0" indent="0" defTabSz="850391">
              <a:spcBef>
                <a:spcPts val="600"/>
              </a:spcBef>
              <a:defRPr sz="2800" b="0">
                <a:solidFill>
                  <a:srgbClr val="FF2600"/>
                </a:solid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(you will find rest for your souls)</a:t>
            </a:r>
          </a:p>
          <a:p>
            <a:pPr marL="0" indent="0" defTabSz="850391">
              <a:spcBef>
                <a:spcPts val="30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endParaRPr/>
          </a:p>
          <a:p>
            <a:pPr marL="0" indent="0" defTabSz="850391">
              <a:spcBef>
                <a:spcPts val="60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因為我的軛是容易的，我的擔子是輕省的。(v30)</a:t>
            </a:r>
          </a:p>
        </p:txBody>
      </p:sp>
      <p:sp>
        <p:nvSpPr>
          <p:cNvPr id="266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732873037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標題 1"/>
          <p:cNvSpPr txBox="1">
            <a:spLocks noGrp="1"/>
          </p:cNvSpPr>
          <p:nvPr>
            <p:ph type="title"/>
          </p:nvPr>
        </p:nvSpPr>
        <p:spPr>
          <a:xfrm>
            <a:off x="210312" y="-12353"/>
            <a:ext cx="8723377" cy="729327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3200" cap="all"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t>3. 耶穌發出邀請 (v28-30)</a:t>
            </a:r>
          </a:p>
        </p:txBody>
      </p:sp>
      <p:sp>
        <p:nvSpPr>
          <p:cNvPr id="271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801769"/>
            <a:ext cx="8723377" cy="4680829"/>
          </a:xfrm>
          <a:prstGeom prst="rect">
            <a:avLst/>
          </a:prstGeom>
        </p:spPr>
        <p:txBody>
          <a:bodyPr/>
          <a:lstStyle/>
          <a:p>
            <a:pPr marL="0" indent="0" defTabSz="877822">
              <a:spcBef>
                <a:spcPts val="0"/>
              </a:spcBef>
              <a:defRPr sz="26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c. 應許第二個階段的安息</a:t>
            </a:r>
          </a:p>
          <a:p>
            <a:pPr marL="359342" indent="-359342" defTabSz="877822">
              <a:spcBef>
                <a:spcPts val="500"/>
              </a:spcBef>
              <a:buSzPct val="100000"/>
              <a:buAutoNum type="arabicParenBoth"/>
              <a:defRPr sz="26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 你們當負我的軛 (v29)</a:t>
            </a:r>
          </a:p>
          <a:p>
            <a:pPr marL="0" indent="0" defTabSz="816374">
              <a:spcBef>
                <a:spcPts val="500"/>
              </a:spcBef>
              <a:defRPr sz="26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發現心靈的安息 (2</a:t>
            </a:r>
            <a:r>
              <a:rPr baseline="29916"/>
              <a:t>nd</a:t>
            </a:r>
            <a:r>
              <a:t>) </a:t>
            </a:r>
          </a:p>
          <a:p>
            <a:pPr marL="0" indent="0" defTabSz="816374">
              <a:spcBef>
                <a:spcPts val="500"/>
              </a:spcBef>
              <a:defRPr sz="2600" b="0">
                <a:solidFill>
                  <a:srgbClr val="FF2600"/>
                </a:solid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(you will find rest for your souls)</a:t>
            </a:r>
          </a:p>
          <a:p>
            <a:pPr marL="0" indent="0" defTabSz="869044">
              <a:spcBef>
                <a:spcPts val="500"/>
              </a:spcBef>
              <a:defRPr sz="2600" b="0">
                <a:solidFill>
                  <a:srgbClr val="FF0000"/>
                </a:solidFill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endParaRPr/>
          </a:p>
          <a:p>
            <a:pPr marL="0" indent="0" defTabSz="869044">
              <a:spcBef>
                <a:spcPts val="500"/>
              </a:spcBef>
              <a:defRPr sz="26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得勝的安息 Peace of God      </a:t>
            </a:r>
          </a:p>
          <a:p>
            <a:pPr marL="0" indent="0" defTabSz="869044">
              <a:spcBef>
                <a:spcPts val="500"/>
              </a:spcBef>
              <a:defRPr sz="26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是在世上生活面對爭戰的安息</a:t>
            </a:r>
          </a:p>
        </p:txBody>
      </p:sp>
      <p:sp>
        <p:nvSpPr>
          <p:cNvPr id="272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289065394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標題 1"/>
          <p:cNvSpPr txBox="1">
            <a:spLocks noGrp="1"/>
          </p:cNvSpPr>
          <p:nvPr>
            <p:ph type="title"/>
          </p:nvPr>
        </p:nvSpPr>
        <p:spPr>
          <a:xfrm>
            <a:off x="210312" y="-12353"/>
            <a:ext cx="8723377" cy="729327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3200" cap="all"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t>3. 耶穌發出邀請 (v28-30)</a:t>
            </a:r>
          </a:p>
        </p:txBody>
      </p:sp>
      <p:sp>
        <p:nvSpPr>
          <p:cNvPr id="275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801769"/>
            <a:ext cx="8723377" cy="4680829"/>
          </a:xfrm>
          <a:prstGeom prst="rect">
            <a:avLst/>
          </a:prstGeom>
        </p:spPr>
        <p:txBody>
          <a:bodyPr/>
          <a:lstStyle/>
          <a:p>
            <a:pPr marL="0" lvl="1" indent="0" defTabSz="686255">
              <a:spcBef>
                <a:spcPts val="0"/>
              </a:spcBef>
              <a:buSzTx/>
              <a:buNone/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a. 凡勞苦擔重擔的人可以到我這裏來</a:t>
            </a:r>
          </a:p>
          <a:p>
            <a:pPr marL="374314" indent="-374314">
              <a:spcBef>
                <a:spcPts val="600"/>
              </a:spcBef>
              <a:buSzPct val="100000"/>
              <a:buAutoNum type="arabicParenBoth"/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 你們當負我的軛 (v29)</a:t>
            </a:r>
          </a:p>
          <a:p>
            <a:pPr marL="0" indent="0" defTabSz="850391">
              <a:spcBef>
                <a:spcPts val="60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發現心靈的安息 (2</a:t>
            </a:r>
            <a:r>
              <a:rPr baseline="30000"/>
              <a:t>nd</a:t>
            </a:r>
            <a:r>
              <a:t>) </a:t>
            </a:r>
          </a:p>
          <a:p>
            <a:pPr marL="0" indent="0" defTabSz="850391">
              <a:spcBef>
                <a:spcPts val="60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endParaRPr/>
          </a:p>
          <a:p>
            <a:pPr marL="0" lvl="1" indent="0" defTabSz="686255">
              <a:spcBef>
                <a:spcPts val="0"/>
              </a:spcBef>
              <a:buSzTx/>
              <a:buNone/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*** </a:t>
            </a:r>
            <a:r>
              <a:rPr>
                <a:solidFill>
                  <a:srgbClr val="323232"/>
                </a:solidFill>
                <a:uFill>
                  <a:solidFill>
                    <a:srgbClr val="323232"/>
                  </a:solidFill>
                </a:uFill>
              </a:rPr>
              <a:t>告別仇恨的最佳方式</a:t>
            </a:r>
            <a:r>
              <a:t> </a:t>
            </a:r>
          </a:p>
        </p:txBody>
      </p:sp>
      <p:sp>
        <p:nvSpPr>
          <p:cNvPr id="276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2408300466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標題 1"/>
          <p:cNvSpPr txBox="1">
            <a:spLocks noGrp="1"/>
          </p:cNvSpPr>
          <p:nvPr>
            <p:ph type="title"/>
          </p:nvPr>
        </p:nvSpPr>
        <p:spPr>
          <a:xfrm>
            <a:off x="210312" y="-12353"/>
            <a:ext cx="8723377" cy="729327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3200" cap="all"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t>3. 耶穌發出邀請 (v28-30)</a:t>
            </a:r>
          </a:p>
        </p:txBody>
      </p:sp>
      <p:sp>
        <p:nvSpPr>
          <p:cNvPr id="279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801769"/>
            <a:ext cx="8723377" cy="4680829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defRPr sz="27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c. 應許第二個階段的安息</a:t>
            </a:r>
          </a:p>
          <a:p>
            <a:pPr marL="360947" indent="-360947">
              <a:spcBef>
                <a:spcPts val="600"/>
              </a:spcBef>
              <a:buSzPct val="100000"/>
              <a:buAutoNum type="arabicParenBoth"/>
              <a:defRPr sz="27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 你們當負我的軛 (v29)</a:t>
            </a:r>
          </a:p>
          <a:p>
            <a:pPr marL="0" indent="0" defTabSz="850391">
              <a:spcBef>
                <a:spcPts val="600"/>
              </a:spcBef>
              <a:defRPr sz="27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發現心靈的安息 (2</a:t>
            </a:r>
            <a:r>
              <a:rPr baseline="29927"/>
              <a:t>nd</a:t>
            </a:r>
            <a:r>
              <a:t>) (</a:t>
            </a:r>
            <a:r>
              <a:rPr>
                <a:solidFill>
                  <a:srgbClr val="FF0000"/>
                </a:solidFill>
              </a:rPr>
              <a:t>you will find rest for your souls)</a:t>
            </a:r>
          </a:p>
          <a:p>
            <a:pPr marL="0" indent="0" defTabSz="905255">
              <a:spcBef>
                <a:spcPts val="300"/>
              </a:spcBef>
              <a:defRPr sz="27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endParaRPr>
              <a:solidFill>
                <a:srgbClr val="FF0000"/>
              </a:solidFill>
            </a:endParaRPr>
          </a:p>
          <a:p>
            <a:pPr marL="0" indent="0" defTabSz="905255">
              <a:spcBef>
                <a:spcPts val="600"/>
              </a:spcBef>
              <a:defRPr sz="27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6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 應當一無掛慮，只要凡事藉著禱告、祈求，和感謝，將你們所要的告訴上帝。 </a:t>
            </a:r>
            <a:r>
              <a:t>7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 上帝所賜、</a:t>
            </a:r>
            <a:r>
              <a:rPr sz="2800" b="1">
                <a:solidFill>
                  <a:srgbClr val="942192"/>
                </a:solidFill>
                <a:latin typeface="+mn-lt"/>
                <a:ea typeface="+mn-ea"/>
                <a:cs typeface="+mn-cs"/>
                <a:sym typeface="Calibri"/>
              </a:rPr>
              <a:t>出人意外的平安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必在基督耶穌裏保守你們的心懷意念。(腓4:6-7)</a:t>
            </a:r>
          </a:p>
        </p:txBody>
      </p:sp>
      <p:sp>
        <p:nvSpPr>
          <p:cNvPr id="280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070225627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標題 1"/>
          <p:cNvSpPr txBox="1">
            <a:spLocks noGrp="1"/>
          </p:cNvSpPr>
          <p:nvPr>
            <p:ph type="title"/>
          </p:nvPr>
        </p:nvSpPr>
        <p:spPr>
          <a:xfrm>
            <a:off x="210312" y="-12353"/>
            <a:ext cx="8723377" cy="729327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3200" cap="all"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t>3. 耶穌發出邀請 (v28-30)</a:t>
            </a:r>
          </a:p>
        </p:txBody>
      </p:sp>
      <p:sp>
        <p:nvSpPr>
          <p:cNvPr id="283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801769"/>
            <a:ext cx="8723377" cy="4680829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c. 應許第二個階段的安息</a:t>
            </a:r>
          </a:p>
          <a:p>
            <a:pPr marL="374314" indent="-374314">
              <a:spcBef>
                <a:spcPts val="600"/>
              </a:spcBef>
              <a:buSzPct val="100000"/>
              <a:buAutoNum type="arabicParenBoth"/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 你們當負我的軛 (v29)</a:t>
            </a:r>
          </a:p>
          <a:p>
            <a:pPr marL="374314" indent="-374314">
              <a:spcBef>
                <a:spcPts val="600"/>
              </a:spcBef>
              <a:buSzPct val="100000"/>
              <a:buAutoNum type="arabicParenBoth"/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 學我的樣式 (v29)</a:t>
            </a:r>
          </a:p>
          <a:p>
            <a:pPr marL="0" indent="0" defTabSz="713230">
              <a:spcBef>
                <a:spcPts val="50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在學習過程中經歷 Peace of God</a:t>
            </a:r>
          </a:p>
          <a:p>
            <a:pPr marL="0" indent="0" defTabSz="713230">
              <a:spcBef>
                <a:spcPts val="20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endParaRPr/>
          </a:p>
          <a:p>
            <a:pPr marL="267461" indent="-267461" defTabSz="713230">
              <a:spcBef>
                <a:spcPts val="50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❖ 咖啡與烘焙</a:t>
            </a:r>
          </a:p>
        </p:txBody>
      </p:sp>
      <p:sp>
        <p:nvSpPr>
          <p:cNvPr id="284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218261061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標題 1"/>
          <p:cNvSpPr txBox="1">
            <a:spLocks noGrp="1"/>
          </p:cNvSpPr>
          <p:nvPr>
            <p:ph type="title"/>
          </p:nvPr>
        </p:nvSpPr>
        <p:spPr>
          <a:xfrm>
            <a:off x="210312" y="-12353"/>
            <a:ext cx="8723377" cy="729327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3200" cap="all"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t>3. 耶穌發出邀請 (v28-30)</a:t>
            </a:r>
          </a:p>
        </p:txBody>
      </p:sp>
      <p:sp>
        <p:nvSpPr>
          <p:cNvPr id="287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801769"/>
            <a:ext cx="8723377" cy="4680829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c. 應許第二個階段的安息</a:t>
            </a:r>
          </a:p>
          <a:p>
            <a:pPr marL="374314" indent="-374314">
              <a:spcBef>
                <a:spcPts val="600"/>
              </a:spcBef>
              <a:buSzPct val="100000"/>
              <a:buAutoNum type="arabicParenBoth" startAt="2"/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 學我的樣式 (v29)</a:t>
            </a:r>
          </a:p>
          <a:p>
            <a:pPr marL="0" indent="0" defTabSz="713230">
              <a:spcBef>
                <a:spcPts val="50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在學習過程中經歷 Peace of God</a:t>
            </a:r>
          </a:p>
          <a:p>
            <a:pPr marL="0" indent="0" defTabSz="749808">
              <a:spcBef>
                <a:spcPts val="50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是一個人生不斷學習的過程 </a:t>
            </a:r>
          </a:p>
          <a:p>
            <a:pPr marL="0" indent="0" defTabSz="749808">
              <a:spcBef>
                <a:spcPts val="30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endParaRPr/>
          </a:p>
          <a:p>
            <a:pPr marL="0" indent="0" defTabSz="749808">
              <a:spcBef>
                <a:spcPts val="50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你們當以基督耶穌的心為心 (腓2:5)</a:t>
            </a:r>
          </a:p>
          <a:p>
            <a:pPr marL="0" indent="0" defTabSz="749808">
              <a:spcBef>
                <a:spcPts val="50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耶穌說 我心裏柔和謙卑 (v29)</a:t>
            </a:r>
          </a:p>
        </p:txBody>
      </p:sp>
      <p:sp>
        <p:nvSpPr>
          <p:cNvPr id="288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69521914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標題 1"/>
          <p:cNvSpPr txBox="1">
            <a:spLocks noGrp="1"/>
          </p:cNvSpPr>
          <p:nvPr>
            <p:ph type="title"/>
          </p:nvPr>
        </p:nvSpPr>
        <p:spPr>
          <a:xfrm>
            <a:off x="210312" y="-12354"/>
            <a:ext cx="8723377" cy="835560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2800" b="1" cap="all">
                <a:latin typeface="Adobe 明體 Std L"/>
                <a:ea typeface="Adobe 明體 Std L"/>
                <a:cs typeface="Adobe 明體 Std L"/>
                <a:sym typeface="Adobe 明體 Std L"/>
              </a:defRPr>
            </a:pPr>
            <a:r>
              <a:t>序</a:t>
            </a:r>
          </a:p>
        </p:txBody>
      </p:sp>
      <p:sp>
        <p:nvSpPr>
          <p:cNvPr id="178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1036522"/>
            <a:ext cx="8723377" cy="3938207"/>
          </a:xfrm>
          <a:prstGeom prst="rect">
            <a:avLst/>
          </a:prstGeom>
        </p:spPr>
        <p:txBody>
          <a:bodyPr/>
          <a:lstStyle/>
          <a:p>
            <a:pPr marL="0" lvl="1" indent="0" defTabSz="449262">
              <a:lnSpc>
                <a:spcPct val="120000"/>
              </a:lnSpc>
              <a:spcBef>
                <a:spcPts val="0"/>
              </a:spcBef>
              <a:buSzTx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 b="0"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t>1911</a:t>
            </a:r>
            <a:r>
              <a:rPr>
                <a:latin typeface="新細明體"/>
                <a:ea typeface="新細明體"/>
                <a:cs typeface="新細明體"/>
                <a:sym typeface="新細明體"/>
              </a:rPr>
              <a:t>年兩支南極探險隊</a:t>
            </a:r>
            <a:r>
              <a:t> 1,400 </a:t>
            </a:r>
            <a:r>
              <a:rPr>
                <a:latin typeface="新細明體"/>
                <a:ea typeface="新細明體"/>
                <a:cs typeface="新細明體"/>
                <a:sym typeface="新細明體"/>
              </a:rPr>
              <a:t>英里的旅程</a:t>
            </a:r>
          </a:p>
          <a:p>
            <a:pPr marL="0" lvl="1" indent="0" defTabSz="449262">
              <a:lnSpc>
                <a:spcPct val="120000"/>
              </a:lnSpc>
              <a:spcBef>
                <a:spcPts val="0"/>
              </a:spcBef>
              <a:buSzTx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     </a:t>
            </a:r>
            <a:r>
              <a:rPr>
                <a:latin typeface="新細明體"/>
                <a:ea typeface="新細明體"/>
                <a:cs typeface="新細明體"/>
                <a:sym typeface="新細明體"/>
              </a:rPr>
              <a:t>斯科特</a:t>
            </a:r>
            <a:r>
              <a:t> Scott</a:t>
            </a:r>
          </a:p>
          <a:p>
            <a:pPr marL="0" lvl="1" indent="0" defTabSz="449262">
              <a:lnSpc>
                <a:spcPct val="120000"/>
              </a:lnSpc>
              <a:spcBef>
                <a:spcPts val="0"/>
              </a:spcBef>
              <a:buSzTx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     </a:t>
            </a:r>
            <a:r>
              <a:rPr>
                <a:latin typeface="新細明體"/>
                <a:ea typeface="新細明體"/>
                <a:cs typeface="新細明體"/>
                <a:sym typeface="新細明體"/>
              </a:rPr>
              <a:t>阿蒙森</a:t>
            </a:r>
            <a:r>
              <a:t> Amundsen</a:t>
            </a:r>
          </a:p>
        </p:txBody>
      </p:sp>
      <p:sp>
        <p:nvSpPr>
          <p:cNvPr id="179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985441248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標題 1"/>
          <p:cNvSpPr txBox="1">
            <a:spLocks noGrp="1"/>
          </p:cNvSpPr>
          <p:nvPr>
            <p:ph type="title"/>
          </p:nvPr>
        </p:nvSpPr>
        <p:spPr>
          <a:xfrm>
            <a:off x="210312" y="-12353"/>
            <a:ext cx="8723377" cy="729327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3200" cap="all"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t>3. 耶穌發出邀請 (v28-30)</a:t>
            </a:r>
          </a:p>
        </p:txBody>
      </p:sp>
      <p:sp>
        <p:nvSpPr>
          <p:cNvPr id="291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801769"/>
            <a:ext cx="8723377" cy="4680829"/>
          </a:xfrm>
          <a:prstGeom prst="rect">
            <a:avLst/>
          </a:prstGeom>
        </p:spPr>
        <p:txBody>
          <a:bodyPr/>
          <a:lstStyle/>
          <a:p>
            <a:pPr marL="0" indent="0" defTabSz="905255">
              <a:spcBef>
                <a:spcPts val="0"/>
              </a:spcBef>
              <a:defRPr sz="27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c. 應許第二個階段的安息</a:t>
            </a:r>
          </a:p>
          <a:p>
            <a:pPr marL="370572" indent="-370572" defTabSz="905255">
              <a:spcBef>
                <a:spcPts val="500"/>
              </a:spcBef>
              <a:buSzPct val="100000"/>
              <a:buAutoNum type="arabicParenBoth" startAt="2"/>
              <a:defRPr sz="27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 學我的樣式 (v29)</a:t>
            </a:r>
          </a:p>
          <a:p>
            <a:pPr marL="0" indent="0" defTabSz="706097">
              <a:spcBef>
                <a:spcPts val="400"/>
              </a:spcBef>
              <a:defRPr sz="27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在學習過程中經歷 Peace of God</a:t>
            </a:r>
          </a:p>
          <a:p>
            <a:pPr marL="0" indent="0" defTabSz="706097">
              <a:spcBef>
                <a:spcPts val="100"/>
              </a:spcBef>
              <a:defRPr sz="27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endParaRPr/>
          </a:p>
          <a:p>
            <a:pPr marL="264785" indent="-264785" defTabSz="706097">
              <a:spcBef>
                <a:spcPts val="400"/>
              </a:spcBef>
              <a:defRPr sz="27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靠自己負軛無法得安息：</a:t>
            </a:r>
          </a:p>
          <a:p>
            <a:pPr marL="0" indent="0" defTabSz="706097">
              <a:spcBef>
                <a:spcPts val="400"/>
              </a:spcBef>
              <a:defRPr sz="2700" b="0"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t>10</a:t>
            </a:r>
            <a:r>
              <a:rPr>
                <a:latin typeface="PingFang TC Regular"/>
                <a:ea typeface="PingFang TC Regular"/>
                <a:cs typeface="PingFang TC Regular"/>
                <a:sym typeface="PingFang TC Regular"/>
              </a:rPr>
              <a:t> 因為那進入安息的，乃是歇了自己的工，正如上帝歇了他的工一樣。 </a:t>
            </a:r>
            <a:r>
              <a:t>11</a:t>
            </a:r>
            <a:r>
              <a:rPr>
                <a:latin typeface="PingFang TC Regular"/>
                <a:ea typeface="PingFang TC Regular"/>
                <a:cs typeface="PingFang TC Regular"/>
                <a:sym typeface="PingFang TC Regular"/>
              </a:rPr>
              <a:t> 所以，</a:t>
            </a:r>
            <a:r>
              <a:rPr>
                <a:solidFill>
                  <a:srgbClr val="3366FF"/>
                </a:solidFill>
                <a:latin typeface="PingFang TC Regular"/>
                <a:ea typeface="PingFang TC Regular"/>
                <a:cs typeface="PingFang TC Regular"/>
                <a:sym typeface="PingFang TC Regular"/>
              </a:rPr>
              <a:t>我們務必竭力進入那安息</a:t>
            </a:r>
            <a:r>
              <a:rPr>
                <a:latin typeface="PingFang TC Regular"/>
                <a:ea typeface="PingFang TC Regular"/>
                <a:cs typeface="PingFang TC Regular"/>
                <a:sym typeface="PingFang TC Regular"/>
              </a:rPr>
              <a:t>，免得有人學那不信從的樣子跌倒了。 (來4:10-11)</a:t>
            </a:r>
          </a:p>
          <a:p>
            <a:pPr marL="264785" indent="-264785" defTabSz="706097">
              <a:spcBef>
                <a:spcPts val="400"/>
              </a:spcBef>
              <a:defRPr sz="2000" b="0"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t>           </a:t>
            </a:r>
          </a:p>
        </p:txBody>
      </p:sp>
      <p:sp>
        <p:nvSpPr>
          <p:cNvPr id="292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4182759880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標題 1"/>
          <p:cNvSpPr txBox="1">
            <a:spLocks noGrp="1"/>
          </p:cNvSpPr>
          <p:nvPr>
            <p:ph type="title"/>
          </p:nvPr>
        </p:nvSpPr>
        <p:spPr>
          <a:xfrm>
            <a:off x="210312" y="-12353"/>
            <a:ext cx="8723377" cy="729327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3200" cap="all"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t>3. 耶穌發出邀請 (v28-30)</a:t>
            </a:r>
          </a:p>
        </p:txBody>
      </p:sp>
      <p:sp>
        <p:nvSpPr>
          <p:cNvPr id="295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801769"/>
            <a:ext cx="8723377" cy="4680829"/>
          </a:xfrm>
          <a:prstGeom prst="rect">
            <a:avLst/>
          </a:prstGeom>
        </p:spPr>
        <p:txBody>
          <a:bodyPr/>
          <a:lstStyle/>
          <a:p>
            <a:pPr marL="0" indent="0" defTabSz="905255">
              <a:spcBef>
                <a:spcPts val="0"/>
              </a:spcBef>
              <a:defRPr sz="27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d. 耶穌邀請我們學習的是什麼樣的生命?</a:t>
            </a:r>
          </a:p>
          <a:p>
            <a:pPr marL="0" indent="0" defTabSz="905255">
              <a:spcBef>
                <a:spcPts val="0"/>
              </a:spcBef>
              <a:defRPr sz="27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endParaRPr/>
          </a:p>
          <a:p>
            <a:pPr marL="0" indent="0" defTabSz="905255">
              <a:lnSpc>
                <a:spcPct val="120000"/>
              </a:lnSpc>
              <a:spcBef>
                <a:spcPts val="0"/>
              </a:spcBef>
              <a:defRPr sz="27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耶穌心裏</a:t>
            </a:r>
            <a:r>
              <a:rPr sz="2900">
                <a:solidFill>
                  <a:srgbClr val="942192"/>
                </a:solidFill>
                <a:latin typeface="PingFang TC Semibold"/>
                <a:ea typeface="PingFang TC Semibold"/>
                <a:cs typeface="PingFang TC Semibold"/>
                <a:sym typeface="PingFang TC Semibold"/>
              </a:rPr>
              <a:t>柔和</a:t>
            </a:r>
            <a:r>
              <a:t>謙卑 (v29)</a:t>
            </a:r>
          </a:p>
          <a:p>
            <a:pPr marL="0" indent="0" defTabSz="905255">
              <a:lnSpc>
                <a:spcPct val="120000"/>
              </a:lnSpc>
              <a:spcBef>
                <a:spcPts val="0"/>
              </a:spcBef>
              <a:defRPr sz="27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❖行在神的旨意中被引導的生命能力</a:t>
            </a:r>
          </a:p>
          <a:p>
            <a:pPr marL="0" indent="0" defTabSz="905255">
              <a:lnSpc>
                <a:spcPct val="120000"/>
              </a:lnSpc>
              <a:spcBef>
                <a:spcPts val="0"/>
              </a:spcBef>
              <a:defRPr sz="27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❖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指望中喜樂 </a:t>
            </a:r>
          </a:p>
          <a:p>
            <a:pPr marL="0" indent="0" defTabSz="905255">
              <a:lnSpc>
                <a:spcPct val="120000"/>
              </a:lnSpc>
              <a:spcBef>
                <a:spcPts val="0"/>
              </a:spcBef>
              <a:defRPr sz="2700" b="0">
                <a:latin typeface="+mn-lt"/>
                <a:ea typeface="+mn-ea"/>
                <a:cs typeface="+mn-cs"/>
                <a:sym typeface="Calibri"/>
              </a:defRPr>
            </a:pPr>
            <a:r>
              <a:t>❖患難中忍耐 </a:t>
            </a:r>
          </a:p>
          <a:p>
            <a:pPr marL="0" indent="0" defTabSz="905255">
              <a:lnSpc>
                <a:spcPct val="120000"/>
              </a:lnSpc>
              <a:spcBef>
                <a:spcPts val="0"/>
              </a:spcBef>
              <a:defRPr sz="2700" b="0">
                <a:latin typeface="+mn-lt"/>
                <a:ea typeface="+mn-ea"/>
                <a:cs typeface="+mn-cs"/>
                <a:sym typeface="Calibri"/>
              </a:defRPr>
            </a:pPr>
            <a:r>
              <a:t>❖禱告要恆切</a:t>
            </a:r>
          </a:p>
        </p:txBody>
      </p:sp>
      <p:sp>
        <p:nvSpPr>
          <p:cNvPr id="296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91898248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標題 1"/>
          <p:cNvSpPr txBox="1">
            <a:spLocks noGrp="1"/>
          </p:cNvSpPr>
          <p:nvPr>
            <p:ph type="title"/>
          </p:nvPr>
        </p:nvSpPr>
        <p:spPr>
          <a:xfrm>
            <a:off x="210312" y="-12353"/>
            <a:ext cx="8723377" cy="729327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3200" cap="all"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t>3. 耶穌發出邀請 (v28-30)</a:t>
            </a:r>
          </a:p>
        </p:txBody>
      </p:sp>
      <p:sp>
        <p:nvSpPr>
          <p:cNvPr id="299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801769"/>
            <a:ext cx="8723377" cy="4680829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d. 耶穌邀請我們學習的是什麼樣的生命?</a:t>
            </a:r>
          </a:p>
          <a:p>
            <a:pPr marL="0" indent="0">
              <a:spcBef>
                <a:spcPts val="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endParaRPr/>
          </a:p>
          <a:p>
            <a:pPr marL="0" indent="0">
              <a:lnSpc>
                <a:spcPct val="120000"/>
              </a:lnSpc>
              <a:spcBef>
                <a:spcPts val="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耶穌心裏柔和</a:t>
            </a:r>
            <a:r>
              <a:rPr sz="3000">
                <a:solidFill>
                  <a:srgbClr val="942192"/>
                </a:solidFill>
                <a:latin typeface="PingFang TC Semibold"/>
                <a:ea typeface="PingFang TC Semibold"/>
                <a:cs typeface="PingFang TC Semibold"/>
                <a:sym typeface="PingFang TC Semibold"/>
              </a:rPr>
              <a:t>謙卑</a:t>
            </a:r>
            <a:r>
              <a:t> (v29)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❖基督徒永遠不應對人傲慢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❖不要單單強調赦罪的恩典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defRPr sz="28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❖</a:t>
            </a:r>
            <a:r>
              <a:rPr b="0">
                <a:latin typeface="PingFang TC Regular"/>
                <a:ea typeface="PingFang TC Regular"/>
                <a:cs typeface="PingFang TC Regular"/>
                <a:sym typeface="PingFang TC Regular"/>
              </a:rPr>
              <a:t>忽視作門徒的代價和順服的生命功課   </a:t>
            </a:r>
            <a:r>
              <a:t>  </a:t>
            </a:r>
          </a:p>
        </p:txBody>
      </p:sp>
      <p:sp>
        <p:nvSpPr>
          <p:cNvPr id="300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980462553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標題 1"/>
          <p:cNvSpPr txBox="1">
            <a:spLocks noGrp="1"/>
          </p:cNvSpPr>
          <p:nvPr>
            <p:ph type="title"/>
          </p:nvPr>
        </p:nvSpPr>
        <p:spPr>
          <a:xfrm>
            <a:off x="210312" y="-12353"/>
            <a:ext cx="8723377" cy="729327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3200" cap="all"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t>4. 結論</a:t>
            </a:r>
          </a:p>
        </p:txBody>
      </p:sp>
      <p:sp>
        <p:nvSpPr>
          <p:cNvPr id="303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801769"/>
            <a:ext cx="8723377" cy="4680829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基督徒信仰的福音信息</a:t>
            </a:r>
          </a:p>
          <a:p>
            <a:pPr marL="0" indent="0" defTabSz="777240">
              <a:spcBef>
                <a:spcPts val="50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真實的面對我們的信仰生活   </a:t>
            </a:r>
          </a:p>
          <a:p>
            <a:pPr marL="0" indent="0" defTabSz="777240">
              <a:spcBef>
                <a:spcPts val="50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endParaRPr/>
          </a:p>
          <a:p>
            <a:pPr marL="0" indent="0" defTabSz="777240">
              <a:spcBef>
                <a:spcPts val="50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我們因信稱義  </a:t>
            </a:r>
          </a:p>
          <a:p>
            <a:pPr marL="0" indent="0" defTabSz="777240">
              <a:spcBef>
                <a:spcPts val="50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我們傳揚的是耶穌</a:t>
            </a:r>
          </a:p>
          <a:p>
            <a:pPr marL="0" indent="0" defTabSz="777240">
              <a:spcBef>
                <a:spcPts val="50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我們學習的是順服</a:t>
            </a:r>
          </a:p>
          <a:p>
            <a:pPr marL="0" indent="0" defTabSz="777240">
              <a:spcBef>
                <a:spcPts val="500"/>
              </a:spcBef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用柔和謙卑的生命傳遞恩典</a:t>
            </a:r>
          </a:p>
        </p:txBody>
      </p:sp>
      <p:sp>
        <p:nvSpPr>
          <p:cNvPr id="304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5458849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標題 1"/>
          <p:cNvSpPr txBox="1">
            <a:spLocks noGrp="1"/>
          </p:cNvSpPr>
          <p:nvPr>
            <p:ph type="title"/>
          </p:nvPr>
        </p:nvSpPr>
        <p:spPr>
          <a:xfrm>
            <a:off x="210312" y="61498"/>
            <a:ext cx="8723377" cy="670085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3200" b="1" cap="all">
                <a:latin typeface="Adobe 明體 Std L"/>
                <a:ea typeface="Adobe 明體 Std L"/>
                <a:cs typeface="Adobe 明體 Std L"/>
                <a:sym typeface="Adobe 明體 Std L"/>
              </a:defRPr>
            </a:pPr>
            <a:r>
              <a:t>4. 結論</a:t>
            </a:r>
          </a:p>
        </p:txBody>
      </p:sp>
      <p:sp>
        <p:nvSpPr>
          <p:cNvPr id="307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1036522"/>
            <a:ext cx="8723377" cy="3938207"/>
          </a:xfrm>
          <a:prstGeom prst="rect">
            <a:avLst/>
          </a:prstGeom>
        </p:spPr>
        <p:txBody>
          <a:bodyPr/>
          <a:lstStyle/>
          <a:p>
            <a:pPr marL="0" lvl="1" indent="0" defTabSz="905255">
              <a:spcBef>
                <a:spcPts val="600"/>
              </a:spcBef>
              <a:buSzTx/>
              <a:buNone/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羅12:12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 在指望中要喜樂, 在患難中要忍耐, 禱告要恆切</a:t>
            </a:r>
            <a:endParaRPr sz="2400" i="1">
              <a:latin typeface="+mn-lt"/>
              <a:ea typeface="+mn-ea"/>
              <a:cs typeface="+mn-cs"/>
              <a:sym typeface="Calibri"/>
            </a:endParaRPr>
          </a:p>
          <a:p>
            <a:pPr marL="0" lvl="1" indent="0" defTabSz="905255">
              <a:spcBef>
                <a:spcPts val="600"/>
              </a:spcBef>
              <a:buSzTx/>
              <a:buNone/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加6:9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 我們行善不可喪志；若不灰心到了時候就要收成 </a:t>
            </a:r>
            <a:endParaRPr sz="2400" i="1">
              <a:latin typeface="+mn-lt"/>
              <a:ea typeface="+mn-ea"/>
              <a:cs typeface="+mn-cs"/>
              <a:sym typeface="Calibri"/>
            </a:endParaRPr>
          </a:p>
          <a:p>
            <a:pPr marL="0" lvl="1" indent="0" defTabSz="905255">
              <a:spcBef>
                <a:spcPts val="600"/>
              </a:spcBef>
              <a:buSzTx/>
              <a:buNone/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羅8:25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 但我們若盼望那所不見的，就必忍耐等候</a:t>
            </a:r>
            <a:endParaRPr sz="2400" i="1">
              <a:latin typeface="+mn-lt"/>
              <a:ea typeface="+mn-ea"/>
              <a:cs typeface="+mn-cs"/>
              <a:sym typeface="Calibri"/>
            </a:endParaRPr>
          </a:p>
          <a:p>
            <a:pPr marL="0" lvl="1" indent="0" defTabSz="905255">
              <a:spcBef>
                <a:spcPts val="300"/>
              </a:spcBef>
              <a:buSzTx/>
              <a:buNone/>
              <a:defRPr sz="24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endParaRPr sz="2400" i="1">
              <a:latin typeface="+mn-lt"/>
              <a:ea typeface="+mn-ea"/>
              <a:cs typeface="+mn-cs"/>
              <a:sym typeface="Calibri"/>
            </a:endParaRPr>
          </a:p>
          <a:p>
            <a:pPr marL="0" lvl="1" indent="0" defTabSz="905255">
              <a:spcBef>
                <a:spcPts val="600"/>
              </a:spcBef>
              <a:buSzTx/>
              <a:buNone/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我們要真實的面對我們的信仰生活   思考福音的核心</a:t>
            </a:r>
          </a:p>
        </p:txBody>
      </p:sp>
      <p:sp>
        <p:nvSpPr>
          <p:cNvPr id="308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2846982675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標題 1"/>
          <p:cNvSpPr txBox="1">
            <a:spLocks noGrp="1"/>
          </p:cNvSpPr>
          <p:nvPr>
            <p:ph type="title"/>
          </p:nvPr>
        </p:nvSpPr>
        <p:spPr>
          <a:xfrm>
            <a:off x="210312" y="-12353"/>
            <a:ext cx="8723377" cy="729327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3200" cap="all"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t>4. 結論</a:t>
            </a:r>
          </a:p>
        </p:txBody>
      </p:sp>
      <p:sp>
        <p:nvSpPr>
          <p:cNvPr id="311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801769"/>
            <a:ext cx="8723377" cy="4680829"/>
          </a:xfrm>
          <a:prstGeom prst="rect">
            <a:avLst/>
          </a:prstGeom>
        </p:spPr>
        <p:txBody>
          <a:bodyPr/>
          <a:lstStyle/>
          <a:p>
            <a:pPr marL="0" indent="0" defTabSz="772485">
              <a:spcBef>
                <a:spcPts val="400"/>
              </a:spcBef>
              <a:defRPr sz="26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因為我的軛是容易的，我的擔子是輕省的。(v30) </a:t>
            </a:r>
          </a:p>
          <a:p>
            <a:pPr marL="0" indent="0" defTabSz="772485">
              <a:spcBef>
                <a:spcPts val="200"/>
              </a:spcBef>
              <a:defRPr sz="26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endParaRPr/>
          </a:p>
          <a:p>
            <a:pPr marL="0" indent="0" defTabSz="772485">
              <a:spcBef>
                <a:spcPts val="400"/>
              </a:spcBef>
              <a:defRPr sz="26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一切有 神 的 “美意”</a:t>
            </a:r>
          </a:p>
          <a:p>
            <a:pPr marL="0" indent="0" defTabSz="772485">
              <a:spcBef>
                <a:spcPts val="400"/>
              </a:spcBef>
              <a:defRPr sz="26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將重擔交託給神            所以就能凡事感恩</a:t>
            </a:r>
          </a:p>
          <a:p>
            <a:pPr marL="0" indent="0" defTabSz="772485">
              <a:spcBef>
                <a:spcPts val="200"/>
              </a:spcBef>
              <a:defRPr sz="26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endParaRPr/>
          </a:p>
          <a:p>
            <a:pPr marL="0" indent="0" defTabSz="772485">
              <a:spcBef>
                <a:spcPts val="400"/>
              </a:spcBef>
              <a:defRPr sz="26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主耶和華－以色列的聖者曾如此說： 你們得救在乎歸回安息； 你們得力在乎平靜安穩； 你們竟自不肯。 </a:t>
            </a:r>
          </a:p>
          <a:p>
            <a:pPr marL="0" indent="0" defTabSz="772485">
              <a:spcBef>
                <a:spcPts val="400"/>
              </a:spcBef>
              <a:defRPr sz="26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(賽30:15)</a:t>
            </a:r>
          </a:p>
        </p:txBody>
      </p:sp>
      <p:sp>
        <p:nvSpPr>
          <p:cNvPr id="312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46980170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標題 1"/>
          <p:cNvSpPr txBox="1">
            <a:spLocks noGrp="1"/>
          </p:cNvSpPr>
          <p:nvPr>
            <p:ph type="title"/>
          </p:nvPr>
        </p:nvSpPr>
        <p:spPr>
          <a:xfrm>
            <a:off x="210312" y="-12354"/>
            <a:ext cx="8723377" cy="835560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3200" cap="all">
                <a:latin typeface="PingFang TC Semibold"/>
                <a:ea typeface="PingFang TC Semibold"/>
                <a:cs typeface="PingFang TC Semibold"/>
                <a:sym typeface="PingFang TC Semibold"/>
              </a:defRPr>
            </a:pPr>
            <a:r>
              <a:t>序</a:t>
            </a:r>
          </a:p>
        </p:txBody>
      </p:sp>
      <p:sp>
        <p:nvSpPr>
          <p:cNvPr id="182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1036522"/>
            <a:ext cx="8723377" cy="3938207"/>
          </a:xfrm>
          <a:prstGeom prst="rect">
            <a:avLst/>
          </a:prstGeom>
        </p:spPr>
        <p:txBody>
          <a:bodyPr/>
          <a:lstStyle/>
          <a:p>
            <a:pPr marL="0" lvl="1" indent="0">
              <a:spcBef>
                <a:spcPts val="600"/>
              </a:spcBef>
              <a:buSzTx/>
              <a:buNone/>
              <a:defRPr sz="2800" b="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耶穌當時面對的困難環境 (v1-24)</a:t>
            </a:r>
          </a:p>
          <a:p>
            <a:pPr marL="0" lvl="1" indent="0">
              <a:spcBef>
                <a:spcPts val="600"/>
              </a:spcBef>
              <a:buSzTx/>
              <a:buNone/>
              <a:defRPr sz="2800" b="0">
                <a:latin typeface="Trebuchet MS"/>
                <a:ea typeface="Trebuchet MS"/>
                <a:cs typeface="Trebuchet MS"/>
                <a:sym typeface="Trebuchet MS"/>
              </a:defRPr>
            </a:pPr>
            <a:endParaRPr/>
          </a:p>
          <a:p>
            <a:pPr marL="0" lvl="1" indent="0">
              <a:spcBef>
                <a:spcPts val="600"/>
              </a:spcBef>
              <a:buSzTx/>
              <a:buNone/>
              <a:defRPr sz="2800" b="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施洗約翰不確定耶穌是基督 (太11:1-15)</a:t>
            </a:r>
          </a:p>
          <a:p>
            <a:pPr marL="0" lvl="1" indent="0">
              <a:spcBef>
                <a:spcPts val="600"/>
              </a:spcBef>
              <a:buSzTx/>
              <a:buNone/>
              <a:defRPr sz="2800" b="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那世代的人評論耶穌, 貪食好酒 (太11:16-19)</a:t>
            </a:r>
          </a:p>
          <a:p>
            <a:pPr marL="0" lvl="1" indent="0">
              <a:spcBef>
                <a:spcPts val="600"/>
              </a:spcBef>
              <a:buSzTx/>
              <a:buNone/>
              <a:defRPr sz="2800" b="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哥拉汛, 伯賽大, 迦百農等地不肯悔改的城 (太11:20-24)</a:t>
            </a:r>
          </a:p>
        </p:txBody>
      </p:sp>
      <p:sp>
        <p:nvSpPr>
          <p:cNvPr id="183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82881688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標題 1"/>
          <p:cNvSpPr txBox="1">
            <a:spLocks noGrp="1"/>
          </p:cNvSpPr>
          <p:nvPr>
            <p:ph type="title"/>
          </p:nvPr>
        </p:nvSpPr>
        <p:spPr>
          <a:xfrm>
            <a:off x="338198" y="-12354"/>
            <a:ext cx="8595491" cy="835560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2800" b="1" cap="all">
                <a:latin typeface="Adobe 明體 Std L"/>
                <a:ea typeface="Adobe 明體 Std L"/>
                <a:cs typeface="Adobe 明體 Std L"/>
                <a:sym typeface="Adobe 明體 Std L"/>
              </a:defRPr>
            </a:pPr>
            <a:r>
              <a:t>耶穌的邀請</a:t>
            </a:r>
          </a:p>
        </p:txBody>
      </p:sp>
      <p:sp>
        <p:nvSpPr>
          <p:cNvPr id="186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797537"/>
            <a:ext cx="8723377" cy="4177192"/>
          </a:xfrm>
          <a:prstGeom prst="rect">
            <a:avLst/>
          </a:prstGeom>
        </p:spPr>
        <p:txBody>
          <a:bodyPr/>
          <a:lstStyle/>
          <a:p>
            <a:pPr marL="0" indent="65013" defTabSz="722376">
              <a:lnSpc>
                <a:spcPct val="110000"/>
              </a:lnSpc>
              <a:spcBef>
                <a:spcPts val="600"/>
              </a:spcBef>
              <a:defRPr sz="22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馬太11:25-30   和合本</a:t>
            </a:r>
          </a:p>
          <a:p>
            <a:pPr marL="0" indent="65013" defTabSz="722376">
              <a:lnSpc>
                <a:spcPct val="110000"/>
              </a:lnSpc>
              <a:spcBef>
                <a:spcPts val="600"/>
              </a:spcBef>
              <a:defRPr sz="22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25 那時，耶穌說：「父啊，天地的主，我感謝你！因為你將這些事向聰明通達人就藏起來，向嬰孩就顯出來。 26 父啊，是的，因為你的美意本是如此。 27 一切所有的，都是我父交付我的；除了父，沒有人知道子；除了子和子所願意指示的，沒有人知道父。 28 凡勞苦擔重擔的人可以到我這裏來，</a:t>
            </a:r>
            <a:r>
              <a:rPr>
                <a:solidFill>
                  <a:srgbClr val="3366FF"/>
                </a:solidFill>
              </a:rPr>
              <a:t>我就使你們得安息。 </a:t>
            </a:r>
            <a:r>
              <a:t>29 我心裏柔和謙卑，你們當負我的軛，學我的樣式；這樣，</a:t>
            </a:r>
            <a:r>
              <a:rPr>
                <a:solidFill>
                  <a:srgbClr val="FF0000"/>
                </a:solidFill>
              </a:rPr>
              <a:t>你們心裏就必得享安息</a:t>
            </a:r>
            <a:r>
              <a:t>。 30 因為我的軛是容易的，我的擔子是輕省的。」</a:t>
            </a:r>
          </a:p>
          <a:p>
            <a:pPr marL="0" indent="65013" defTabSz="722376">
              <a:lnSpc>
                <a:spcPct val="110000"/>
              </a:lnSpc>
              <a:spcBef>
                <a:spcPts val="600"/>
              </a:spcBef>
              <a:defRPr sz="20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 </a:t>
            </a:r>
          </a:p>
        </p:txBody>
      </p:sp>
      <p:sp>
        <p:nvSpPr>
          <p:cNvPr id="187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236455550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標題 1"/>
          <p:cNvSpPr txBox="1">
            <a:spLocks noGrp="1"/>
          </p:cNvSpPr>
          <p:nvPr>
            <p:ph type="title"/>
          </p:nvPr>
        </p:nvSpPr>
        <p:spPr>
          <a:xfrm>
            <a:off x="210312" y="-12354"/>
            <a:ext cx="8723377" cy="835560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2800" b="1" cap="all">
                <a:latin typeface="Franklin Gothic Medium"/>
                <a:ea typeface="Franklin Gothic Medium"/>
                <a:cs typeface="Franklin Gothic Medium"/>
                <a:sym typeface="Franklin Gothic Medium"/>
              </a:defRPr>
            </a:pPr>
            <a:r>
              <a:t>1. </a:t>
            </a:r>
            <a:r>
              <a:rPr>
                <a:latin typeface="Adobe 明體 Std L"/>
                <a:ea typeface="Adobe 明體 Std L"/>
                <a:cs typeface="Adobe 明體 Std L"/>
                <a:sym typeface="Adobe 明體 Std L"/>
              </a:rPr>
              <a:t>困難中的感恩與禱告 (v25-26)</a:t>
            </a:r>
          </a:p>
        </p:txBody>
      </p:sp>
      <p:sp>
        <p:nvSpPr>
          <p:cNvPr id="190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1036522"/>
            <a:ext cx="8723377" cy="3938207"/>
          </a:xfrm>
          <a:prstGeom prst="rect">
            <a:avLst/>
          </a:prstGeom>
        </p:spPr>
        <p:txBody>
          <a:bodyPr/>
          <a:lstStyle/>
          <a:p>
            <a:pPr marL="0" lvl="1" indent="0">
              <a:spcBef>
                <a:spcPts val="600"/>
              </a:spcBef>
              <a:buSzTx/>
              <a:buNone/>
              <a:defRPr sz="2800" b="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困難中仍然在安息裏 (失敗?)</a:t>
            </a:r>
            <a:endParaRPr sz="2400">
              <a:latin typeface="+mn-lt"/>
              <a:ea typeface="+mn-ea"/>
              <a:cs typeface="+mn-cs"/>
              <a:sym typeface="Calibri"/>
            </a:endParaRPr>
          </a:p>
          <a:p>
            <a:pPr marL="0" lvl="1" indent="0">
              <a:spcBef>
                <a:spcPts val="600"/>
              </a:spcBef>
              <a:buSzTx/>
              <a:buNone/>
              <a:defRPr sz="2800" b="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感恩讚美 神   </a:t>
            </a:r>
          </a:p>
          <a:p>
            <a:pPr marL="0" lvl="1" indent="0">
              <a:spcBef>
                <a:spcPts val="600"/>
              </a:spcBef>
              <a:buSzTx/>
              <a:buNone/>
              <a:defRPr sz="2800" b="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一切有神的美意 </a:t>
            </a:r>
            <a:endParaRPr sz="2400">
              <a:latin typeface="+mn-lt"/>
              <a:ea typeface="+mn-ea"/>
              <a:cs typeface="+mn-cs"/>
              <a:sym typeface="Calibri"/>
            </a:endParaRPr>
          </a:p>
          <a:p>
            <a:pPr marL="0" lvl="1" indent="0">
              <a:spcBef>
                <a:spcPts val="600"/>
              </a:spcBef>
              <a:buSzTx/>
              <a:buNone/>
              <a:defRPr sz="2800" b="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認識 神隱藏的智慧 (救恩)</a:t>
            </a:r>
          </a:p>
        </p:txBody>
      </p:sp>
      <p:sp>
        <p:nvSpPr>
          <p:cNvPr id="191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238463621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標題 1"/>
          <p:cNvSpPr txBox="1">
            <a:spLocks noGrp="1"/>
          </p:cNvSpPr>
          <p:nvPr>
            <p:ph type="title"/>
          </p:nvPr>
        </p:nvSpPr>
        <p:spPr>
          <a:xfrm>
            <a:off x="210312" y="-12354"/>
            <a:ext cx="8723377" cy="835560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2800" b="1" cap="all">
                <a:latin typeface="Franklin Gothic Medium"/>
                <a:ea typeface="Franklin Gothic Medium"/>
                <a:cs typeface="Franklin Gothic Medium"/>
                <a:sym typeface="Franklin Gothic Medium"/>
              </a:defRPr>
            </a:pPr>
            <a:r>
              <a:t>1. </a:t>
            </a:r>
            <a:r>
              <a:rPr>
                <a:latin typeface="Adobe 明體 Std L"/>
                <a:ea typeface="Adobe 明體 Std L"/>
                <a:cs typeface="Adobe 明體 Std L"/>
                <a:sym typeface="Adobe 明體 Std L"/>
              </a:rPr>
              <a:t>困難中的感恩與禱告 (v25-26)</a:t>
            </a:r>
          </a:p>
        </p:txBody>
      </p:sp>
      <p:sp>
        <p:nvSpPr>
          <p:cNvPr id="194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1036522"/>
            <a:ext cx="8723377" cy="3938207"/>
          </a:xfrm>
          <a:prstGeom prst="rect">
            <a:avLst/>
          </a:prstGeom>
        </p:spPr>
        <p:txBody>
          <a:bodyPr/>
          <a:lstStyle/>
          <a:p>
            <a:pPr marL="0" lvl="1" indent="0">
              <a:spcBef>
                <a:spcPts val="600"/>
              </a:spcBef>
              <a:buSzTx/>
              <a:buNone/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因著聖靈的工作 神用這三個方面運行在我們心裏</a:t>
            </a:r>
            <a:endParaRPr>
              <a:latin typeface="+mn-lt"/>
              <a:ea typeface="+mn-ea"/>
              <a:cs typeface="+mn-cs"/>
              <a:sym typeface="Calibri"/>
            </a:endParaRPr>
          </a:p>
          <a:p>
            <a:pPr marL="0" lvl="1" indent="0">
              <a:spcBef>
                <a:spcPts val="600"/>
              </a:spcBef>
              <a:buSzTx/>
              <a:buNone/>
              <a:defRPr sz="2800" b="0">
                <a:latin typeface="+mn-lt"/>
                <a:ea typeface="+mn-ea"/>
                <a:cs typeface="+mn-cs"/>
                <a:sym typeface="Calibri"/>
              </a:defRPr>
            </a:pPr>
            <a:r>
              <a:t>1. </a:t>
            </a:r>
            <a:r>
              <a:rPr>
                <a:latin typeface="PingFang TC Regular"/>
                <a:ea typeface="PingFang TC Regular"/>
                <a:cs typeface="PingFang TC Regular"/>
                <a:sym typeface="PingFang TC Regular"/>
              </a:rPr>
              <a:t>神的話 (帖前2:13)</a:t>
            </a:r>
          </a:p>
          <a:p>
            <a:pPr marL="0" indent="0">
              <a:spcBef>
                <a:spcPts val="0"/>
              </a:spcBef>
              <a:defRPr sz="2800" b="0">
                <a:latin typeface="+mn-lt"/>
                <a:ea typeface="+mn-ea"/>
                <a:cs typeface="+mn-cs"/>
                <a:sym typeface="Calibri"/>
              </a:defRPr>
            </a:pPr>
            <a:r>
              <a:t>為 此 ， 我 們 也 不 住 的 感 謝 神 ， 因 你 們 聽 見 我 們 所 傳 神 的 道 就 領 受 了 ； 不 以 為 是 人 的 道 ， 乃 以 為 是 神 的 道 。 </a:t>
            </a:r>
            <a:r>
              <a:rPr>
                <a:solidFill>
                  <a:srgbClr val="942192"/>
                </a:solidFill>
              </a:rPr>
              <a:t>這 道 實 在 是 神 的 ， 並 且 運 行 在 你 們 信 主 的 人 心 中 </a:t>
            </a:r>
            <a:r>
              <a:t>。</a:t>
            </a:r>
          </a:p>
        </p:txBody>
      </p:sp>
      <p:sp>
        <p:nvSpPr>
          <p:cNvPr id="195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428868086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標題 1"/>
          <p:cNvSpPr txBox="1">
            <a:spLocks noGrp="1"/>
          </p:cNvSpPr>
          <p:nvPr>
            <p:ph type="title"/>
          </p:nvPr>
        </p:nvSpPr>
        <p:spPr>
          <a:xfrm>
            <a:off x="210312" y="-12354"/>
            <a:ext cx="8723377" cy="835560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2800" b="1" cap="all">
                <a:latin typeface="Franklin Gothic Medium"/>
                <a:ea typeface="Franklin Gothic Medium"/>
                <a:cs typeface="Franklin Gothic Medium"/>
                <a:sym typeface="Franklin Gothic Medium"/>
              </a:defRPr>
            </a:pPr>
            <a:r>
              <a:t>1. </a:t>
            </a:r>
            <a:r>
              <a:rPr>
                <a:latin typeface="Adobe 明體 Std L"/>
                <a:ea typeface="Adobe 明體 Std L"/>
                <a:cs typeface="Adobe 明體 Std L"/>
                <a:sym typeface="Adobe 明體 Std L"/>
              </a:rPr>
              <a:t>困難中的感恩與禱告 (v25-26)</a:t>
            </a:r>
          </a:p>
        </p:txBody>
      </p:sp>
      <p:sp>
        <p:nvSpPr>
          <p:cNvPr id="198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1036522"/>
            <a:ext cx="8723377" cy="3938207"/>
          </a:xfrm>
          <a:prstGeom prst="rect">
            <a:avLst/>
          </a:prstGeom>
        </p:spPr>
        <p:txBody>
          <a:bodyPr/>
          <a:lstStyle/>
          <a:p>
            <a:pPr marL="0" lvl="1" indent="0">
              <a:spcBef>
                <a:spcPts val="600"/>
              </a:spcBef>
              <a:buSzTx/>
              <a:buNone/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因著聖靈的工作 神用這三個方面運行在我們心裏</a:t>
            </a:r>
            <a:endParaRPr>
              <a:latin typeface="+mn-lt"/>
              <a:ea typeface="+mn-ea"/>
              <a:cs typeface="+mn-cs"/>
              <a:sym typeface="Calibri"/>
            </a:endParaRPr>
          </a:p>
          <a:p>
            <a:pPr marL="0" lvl="1" indent="0">
              <a:spcBef>
                <a:spcPts val="600"/>
              </a:spcBef>
              <a:buSzTx/>
              <a:buNone/>
              <a:defRPr sz="2800" b="0">
                <a:latin typeface="+mn-lt"/>
                <a:ea typeface="+mn-ea"/>
                <a:cs typeface="+mn-cs"/>
                <a:sym typeface="Calibri"/>
              </a:defRPr>
            </a:pPr>
            <a:r>
              <a:t>2. </a:t>
            </a:r>
            <a:r>
              <a:rPr>
                <a:latin typeface="PingFang TC Regular"/>
                <a:ea typeface="PingFang TC Regular"/>
                <a:cs typeface="PingFang TC Regular"/>
                <a:sym typeface="PingFang TC Regular"/>
              </a:rPr>
              <a:t>禱告 (弗3:20)</a:t>
            </a:r>
          </a:p>
          <a:p>
            <a:pPr marL="0" indent="0">
              <a:spcBef>
                <a:spcPts val="0"/>
              </a:spcBef>
              <a:defRPr sz="2800" b="0">
                <a:solidFill>
                  <a:srgbClr val="942192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神 能 照 著 運 行 在 我 們 心 裡 的</a:t>
            </a:r>
            <a:r>
              <a:rPr>
                <a:solidFill>
                  <a:schemeClr val="accent4">
                    <a:satOff val="-1335"/>
                    <a:lumOff val="-10274"/>
                  </a:schemeClr>
                </a:solidFill>
              </a:rPr>
              <a:t> </a:t>
            </a:r>
            <a:r>
              <a:rPr>
                <a:solidFill>
                  <a:srgbClr val="000000"/>
                </a:solidFill>
              </a:rPr>
              <a:t>大 力 充 充 足 足 的 成 就 一 切 ， 超 過 我 們 所 求 所 想 的 。</a:t>
            </a:r>
          </a:p>
        </p:txBody>
      </p:sp>
      <p:sp>
        <p:nvSpPr>
          <p:cNvPr id="199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17652906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標題 1"/>
          <p:cNvSpPr txBox="1">
            <a:spLocks noGrp="1"/>
          </p:cNvSpPr>
          <p:nvPr>
            <p:ph type="title"/>
          </p:nvPr>
        </p:nvSpPr>
        <p:spPr>
          <a:xfrm>
            <a:off x="210312" y="-12354"/>
            <a:ext cx="8723377" cy="835560"/>
          </a:xfrm>
          <a:prstGeom prst="rect">
            <a:avLst/>
          </a:prstGeom>
        </p:spPr>
        <p:txBody>
          <a:bodyPr/>
          <a:lstStyle/>
          <a:p>
            <a:pPr lvl="1" algn="l">
              <a:buSzTx/>
              <a:buNone/>
              <a:defRPr sz="2800" b="1" cap="all">
                <a:latin typeface="Franklin Gothic Medium"/>
                <a:ea typeface="Franklin Gothic Medium"/>
                <a:cs typeface="Franklin Gothic Medium"/>
                <a:sym typeface="Franklin Gothic Medium"/>
              </a:defRPr>
            </a:pPr>
            <a:r>
              <a:t>1. </a:t>
            </a:r>
            <a:r>
              <a:rPr>
                <a:latin typeface="Adobe 明體 Std L"/>
                <a:ea typeface="Adobe 明體 Std L"/>
                <a:cs typeface="Adobe 明體 Std L"/>
                <a:sym typeface="Adobe 明體 Std L"/>
              </a:rPr>
              <a:t>困難中的感恩與禱告 (v25-26)</a:t>
            </a:r>
          </a:p>
        </p:txBody>
      </p:sp>
      <p:sp>
        <p:nvSpPr>
          <p:cNvPr id="202" name="內容版面配置區 2"/>
          <p:cNvSpPr txBox="1">
            <a:spLocks noGrp="1"/>
          </p:cNvSpPr>
          <p:nvPr>
            <p:ph type="body" idx="1"/>
          </p:nvPr>
        </p:nvSpPr>
        <p:spPr>
          <a:xfrm>
            <a:off x="210312" y="1036522"/>
            <a:ext cx="8723377" cy="3938207"/>
          </a:xfrm>
          <a:prstGeom prst="rect">
            <a:avLst/>
          </a:prstGeom>
        </p:spPr>
        <p:txBody>
          <a:bodyPr/>
          <a:lstStyle/>
          <a:p>
            <a:pPr marL="0" lvl="1" indent="0">
              <a:spcBef>
                <a:spcPts val="600"/>
              </a:spcBef>
              <a:buSzTx/>
              <a:buNone/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因著聖靈的工作 神用這三個方面運行在我們心裏</a:t>
            </a:r>
            <a:endParaRPr>
              <a:latin typeface="+mn-lt"/>
              <a:ea typeface="+mn-ea"/>
              <a:cs typeface="+mn-cs"/>
              <a:sym typeface="Calibri"/>
            </a:endParaRPr>
          </a:p>
          <a:p>
            <a:pPr marL="0" lvl="1" indent="0">
              <a:spcBef>
                <a:spcPts val="600"/>
              </a:spcBef>
              <a:buSzTx/>
              <a:buNone/>
              <a:defRPr sz="2800" b="0">
                <a:latin typeface="+mn-lt"/>
                <a:ea typeface="+mn-ea"/>
                <a:cs typeface="+mn-cs"/>
                <a:sym typeface="Calibri"/>
              </a:defRPr>
            </a:pPr>
            <a:r>
              <a:t>3.</a:t>
            </a:r>
            <a:r>
              <a:rPr>
                <a:latin typeface="PingFang TC Regular"/>
                <a:ea typeface="PingFang TC Regular"/>
                <a:cs typeface="PingFang TC Regular"/>
                <a:sym typeface="PingFang TC Regular"/>
              </a:rPr>
              <a:t>經歷神: 生活環境或苦難 (彼前4:14)</a:t>
            </a:r>
          </a:p>
          <a:p>
            <a:pPr marL="0" lvl="1" indent="0">
              <a:spcBef>
                <a:spcPts val="600"/>
              </a:spcBef>
              <a:buSzTx/>
              <a:buNone/>
              <a:defRPr sz="2800" b="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t>你 們 若 為 基 督 的 名 受 辱 罵 ， 便 是 有 福 的 ； 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因 為 </a:t>
            </a:r>
            <a:r>
              <a:rPr>
                <a:solidFill>
                  <a:srgbClr val="942192"/>
                </a:solidFill>
                <a:latin typeface="+mn-lt"/>
                <a:ea typeface="+mn-ea"/>
                <a:cs typeface="+mn-cs"/>
                <a:sym typeface="Calibri"/>
              </a:rPr>
              <a:t>神 榮 耀 的 靈 常 住 在 你 們 身 上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 。</a:t>
            </a:r>
          </a:p>
        </p:txBody>
      </p:sp>
      <p:sp>
        <p:nvSpPr>
          <p:cNvPr id="203" name="幻燈片編號"/>
          <p:cNvSpPr txBox="1">
            <a:spLocks noGrp="1"/>
          </p:cNvSpPr>
          <p:nvPr>
            <p:ph type="sldNum" sz="quarter" idx="4294967295"/>
          </p:nvPr>
        </p:nvSpPr>
        <p:spPr>
          <a:xfrm>
            <a:off x="8401038" y="6292157"/>
            <a:ext cx="502922" cy="260249"/>
          </a:xfrm>
          <a:prstGeom prst="rect">
            <a:avLst/>
          </a:prstGeom>
          <a:ln w="1905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9144" tIns="9144" rIns="9144" bIns="9144">
            <a:normAutofit lnSpcReduction="10000"/>
          </a:bodyPr>
          <a:lstStyle>
            <a:lvl1pPr marL="281353" indent="-281353" algn="ctr">
              <a:defRPr sz="16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marL="281353" marR="0" lvl="0" indent="-28135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sym typeface="Franklin Gothic Book"/>
              </a:rPr>
              <a:pPr marL="281353" marR="0" lvl="0" indent="-281353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sym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7627566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1058</Words>
  <Application>Microsoft Macintosh PowerPoint</Application>
  <PresentationFormat>On-screen Show (4:3)</PresentationFormat>
  <Paragraphs>248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53" baseType="lpstr">
      <vt:lpstr>Adobe 明體 Std L</vt:lpstr>
      <vt:lpstr>Arial</vt:lpstr>
      <vt:lpstr>Calibri</vt:lpstr>
      <vt:lpstr>Calibri Light</vt:lpstr>
      <vt:lpstr>Franklin Gothic Book</vt:lpstr>
      <vt:lpstr>Franklin Gothic Medium</vt:lpstr>
      <vt:lpstr>Helvetica</vt:lpstr>
      <vt:lpstr>Kaiti TC Regular</vt:lpstr>
      <vt:lpstr>Microsoft YaHei</vt:lpstr>
      <vt:lpstr>PingFang TC Regular</vt:lpstr>
      <vt:lpstr>PingFang TC Semibold</vt:lpstr>
      <vt:lpstr>Times New Roman</vt:lpstr>
      <vt:lpstr>Trebuchet MS</vt:lpstr>
      <vt:lpstr>ヒラギノ明朝 ProN W3</vt:lpstr>
      <vt:lpstr>宋体</vt:lpstr>
      <vt:lpstr>新細明體</vt:lpstr>
      <vt:lpstr>華康黑體 Std W7</vt:lpstr>
      <vt:lpstr>1_Office Theme</vt:lpstr>
      <vt:lpstr>PowerPoint Presentation</vt:lpstr>
      <vt:lpstr>耶穌的邀請</vt:lpstr>
      <vt:lpstr>序</vt:lpstr>
      <vt:lpstr>序</vt:lpstr>
      <vt:lpstr>耶穌的邀請</vt:lpstr>
      <vt:lpstr>1. 困難中的感恩與禱告 (v25-26)</vt:lpstr>
      <vt:lpstr>1. 困難中的感恩與禱告 (v25-26)</vt:lpstr>
      <vt:lpstr>1. 困難中的感恩與禱告 (v25-26)</vt:lpstr>
      <vt:lpstr>1. 困難中的感恩與禱告 (v25-26)</vt:lpstr>
      <vt:lpstr>1. 困難中的感恩與禱告 (v25-26)</vt:lpstr>
      <vt:lpstr>2. 耶穌的內心反應 (v27)</vt:lpstr>
      <vt:lpstr>3. 耶穌發出邀請 (v28-30)</vt:lpstr>
      <vt:lpstr>3. 耶穌發出邀請 (v28-30)</vt:lpstr>
      <vt:lpstr>3. 耶穌發出邀請 (v28-30)</vt:lpstr>
      <vt:lpstr>3. 耶穌發出邀請 (v28-30)</vt:lpstr>
      <vt:lpstr>3. 耶穌發出邀請 (v28-30)</vt:lpstr>
      <vt:lpstr>3. 耶穌發出邀請 (v28-30)</vt:lpstr>
      <vt:lpstr>3. 耶穌發出邀請 (v28-30)</vt:lpstr>
      <vt:lpstr>3. 耶穌發出邀請 (v28-30)</vt:lpstr>
      <vt:lpstr>3. 耶穌發出邀請 (v28-30)</vt:lpstr>
      <vt:lpstr>3. 耶穌發出邀請 (v28-30)</vt:lpstr>
      <vt:lpstr>3. 耶穌發出邀請 (v28-30)</vt:lpstr>
      <vt:lpstr>3. 耶穌發出邀請 (v28-30)</vt:lpstr>
      <vt:lpstr>3. 耶穌發出邀請 (v28-30)</vt:lpstr>
      <vt:lpstr>3. 耶穌發出邀請 (v28-30)</vt:lpstr>
      <vt:lpstr>3. 耶穌發出邀請 (v28-30)</vt:lpstr>
      <vt:lpstr>3. 耶穌發出邀請 (v28-30)</vt:lpstr>
      <vt:lpstr>3. 耶穌發出邀請 (v28-30)</vt:lpstr>
      <vt:lpstr>3. 耶穌發出邀請 (v28-30)</vt:lpstr>
      <vt:lpstr>3. 耶穌發出邀請 (v28-30)</vt:lpstr>
      <vt:lpstr>3. 耶穌發出邀請 (v28-30)</vt:lpstr>
      <vt:lpstr>3. 耶穌發出邀請 (v28-30)</vt:lpstr>
      <vt:lpstr>4. 結論</vt:lpstr>
      <vt:lpstr>4. 結論</vt:lpstr>
      <vt:lpstr>4. 結論</vt:lpstr>
    </vt:vector>
  </TitlesOfParts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CCICTV-AV</dc:creator>
  <cp:lastModifiedBy>Elan Chen</cp:lastModifiedBy>
  <cp:revision>2</cp:revision>
  <dcterms:created xsi:type="dcterms:W3CDTF">2018-01-23T18:20:04Z</dcterms:created>
  <dcterms:modified xsi:type="dcterms:W3CDTF">2018-01-23T18:24:51Z</dcterms:modified>
</cp:coreProperties>
</file>