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</p:sldMasterIdLst>
  <p:notesMasterIdLst>
    <p:notesMasterId r:id="rId49"/>
  </p:notesMasterIdLst>
  <p:sldIdLst>
    <p:sldId id="290" r:id="rId4"/>
    <p:sldId id="256" r:id="rId5"/>
    <p:sldId id="288" r:id="rId6"/>
    <p:sldId id="289" r:id="rId7"/>
    <p:sldId id="493" r:id="rId8"/>
    <p:sldId id="495" r:id="rId9"/>
    <p:sldId id="532" r:id="rId10"/>
    <p:sldId id="500" r:id="rId11"/>
    <p:sldId id="502" r:id="rId12"/>
    <p:sldId id="436" r:id="rId13"/>
    <p:sldId id="485" r:id="rId14"/>
    <p:sldId id="503" r:id="rId15"/>
    <p:sldId id="505" r:id="rId16"/>
    <p:sldId id="429" r:id="rId17"/>
    <p:sldId id="430" r:id="rId18"/>
    <p:sldId id="506" r:id="rId19"/>
    <p:sldId id="510" r:id="rId20"/>
    <p:sldId id="511" r:id="rId21"/>
    <p:sldId id="512" r:id="rId22"/>
    <p:sldId id="513" r:id="rId23"/>
    <p:sldId id="514" r:id="rId24"/>
    <p:sldId id="515" r:id="rId25"/>
    <p:sldId id="516" r:id="rId26"/>
    <p:sldId id="517" r:id="rId27"/>
    <p:sldId id="518" r:id="rId28"/>
    <p:sldId id="519" r:id="rId29"/>
    <p:sldId id="520" r:id="rId30"/>
    <p:sldId id="521" r:id="rId31"/>
    <p:sldId id="522" r:id="rId32"/>
    <p:sldId id="523" r:id="rId33"/>
    <p:sldId id="524" r:id="rId34"/>
    <p:sldId id="525" r:id="rId35"/>
    <p:sldId id="526" r:id="rId36"/>
    <p:sldId id="527" r:id="rId37"/>
    <p:sldId id="528" r:id="rId38"/>
    <p:sldId id="529" r:id="rId39"/>
    <p:sldId id="530" r:id="rId40"/>
    <p:sldId id="531" r:id="rId41"/>
    <p:sldId id="533" r:id="rId42"/>
    <p:sldId id="320" r:id="rId43"/>
    <p:sldId id="534" r:id="rId44"/>
    <p:sldId id="490" r:id="rId45"/>
    <p:sldId id="508" r:id="rId46"/>
    <p:sldId id="321" r:id="rId47"/>
    <p:sldId id="281" r:id="rId48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50"/>
      <p:italic r:id="rId51"/>
    </p:embeddedFont>
    <p:embeddedFont>
      <p:font typeface="Sprint SF" pitchFamily="2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Accord Heavy SF" panose="020BE200000000000000" pitchFamily="34" charset="0"/>
      <p:bold r:id="rId57"/>
    </p:embeddedFont>
    <p:embeddedFont>
      <p:font typeface="SimSun" panose="02010600030101010101" pitchFamily="2" charset="-122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4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3.fntdata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7.fntdata"/><Relationship Id="rId8" Type="http://schemas.openxmlformats.org/officeDocument/2006/relationships/slide" Target="slides/slide5.xml"/><Relationship Id="rId5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AA38A-0022-41B2-B86C-3F39BFDDD230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3ACE-7E24-4954-A651-1290B89E4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74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81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18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99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51DD-4549-457B-A712-F5CE967B26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CAC8-88FB-4385-8604-3F75EA8B8E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14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51DD-4549-457B-A712-F5CE967B26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CAC8-88FB-4385-8604-3F75EA8B8E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114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51DD-4549-457B-A712-F5CE967B26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CAC8-88FB-4385-8604-3F75EA8B8E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57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51DD-4549-457B-A712-F5CE967B26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CAC8-88FB-4385-8604-3F75EA8B8E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705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51DD-4549-457B-A712-F5CE967B26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CAC8-88FB-4385-8604-3F75EA8B8E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01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51DD-4549-457B-A712-F5CE967B26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CAC8-88FB-4385-8604-3F75EA8B8E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44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51DD-4549-457B-A712-F5CE967B26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CAC8-88FB-4385-8604-3F75EA8B8E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55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51DD-4549-457B-A712-F5CE967B26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CAC8-88FB-4385-8604-3F75EA8B8E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68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4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51DD-4549-457B-A712-F5CE967B26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CAC8-88FB-4385-8604-3F75EA8B8E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51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51DD-4549-457B-A712-F5CE967B26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CAC8-88FB-4385-8604-3F75EA8B8E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6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51DD-4549-457B-A712-F5CE967B26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8CAC8-88FB-4385-8604-3F75EA8B8E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79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9196-E2E3-4E58-8C39-F30BE22F4E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D9D-A757-4512-BF23-D6E50995F8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6992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9196-E2E3-4E58-8C39-F30BE22F4E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D9D-A757-4512-BF23-D6E50995F8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66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9196-E2E3-4E58-8C39-F30BE22F4E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D9D-A757-4512-BF23-D6E50995F8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4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9196-E2E3-4E58-8C39-F30BE22F4E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D9D-A757-4512-BF23-D6E50995F8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47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9196-E2E3-4E58-8C39-F30BE22F4E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D9D-A757-4512-BF23-D6E50995F8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54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9196-E2E3-4E58-8C39-F30BE22F4E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D9D-A757-4512-BF23-D6E50995F8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42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9196-E2E3-4E58-8C39-F30BE22F4E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D9D-A757-4512-BF23-D6E50995F8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45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90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9196-E2E3-4E58-8C39-F30BE22F4E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D9D-A757-4512-BF23-D6E50995F8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51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9196-E2E3-4E58-8C39-F30BE22F4E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D9D-A757-4512-BF23-D6E50995F8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33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9196-E2E3-4E58-8C39-F30BE22F4E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D9D-A757-4512-BF23-D6E50995F8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41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9196-E2E3-4E58-8C39-F30BE22F4E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D9D-A757-4512-BF23-D6E50995F8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84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09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9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1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52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69B99-1108-455D-B3B6-AA29F1CC0F27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5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E51DD-4549-457B-A712-F5CE967B26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8CAC8-88FB-4385-8604-3F75EA8B8E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91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5AE77"/>
            </a:gs>
            <a:gs pos="10000">
              <a:srgbClr val="FBD1B7"/>
            </a:gs>
            <a:gs pos="86000">
              <a:srgbClr val="F0D5B2"/>
            </a:gs>
            <a:gs pos="100000">
              <a:srgbClr val="E5AE77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19196-E2E3-4E58-8C39-F30BE22F4E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DD9D-A757-4512-BF23-D6E50995F8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9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ublic\&#20171;&#32057;&#26032;&#26379;&#21451;.ppt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assconvention.org/express_pass.cfm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hurch pp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656"/>
            <a:ext cx="9163541" cy="687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4268" y="139430"/>
            <a:ext cx="22942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主日崇拜</a:t>
            </a:r>
            <a:endParaRPr lang="en-US" altLang="zh-TW" sz="4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華康儷黑 Std W7" panose="020B0700000000000000" pitchFamily="34" charset="-120"/>
              <a:ea typeface="華康儷黑 Std W7" panose="020B07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268" y="847316"/>
            <a:ext cx="35557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print SF" pitchFamily="2" charset="0"/>
                <a:ea typeface="華康雅藝體 Std W6" pitchFamily="82" charset="-120"/>
                <a:sym typeface="Wingdings"/>
              </a:rPr>
              <a:t>2</a:t>
            </a:r>
            <a:r>
              <a:rPr lang="zh-TW" altLang="en-US" sz="36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print SF" pitchFamily="2" charset="0"/>
                <a:ea typeface="華康雅藝體 Std W6" pitchFamily="82" charset="-120"/>
                <a:sym typeface="Wingdings"/>
              </a:rPr>
              <a:t></a:t>
            </a:r>
            <a:r>
              <a:rPr lang="en-US" altLang="zh-TW" sz="36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print SF" pitchFamily="2" charset="0"/>
                <a:ea typeface="華康雅藝體 Std W6" pitchFamily="82" charset="-120"/>
                <a:sym typeface="Wingdings"/>
              </a:rPr>
              <a:t>11</a:t>
            </a:r>
            <a:r>
              <a:rPr lang="zh-TW" altLang="en-US" sz="36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print SF" pitchFamily="2" charset="0"/>
                <a:ea typeface="華康雅藝體 Std W6" pitchFamily="82" charset="-120"/>
                <a:sym typeface="Wingdings"/>
              </a:rPr>
              <a:t></a:t>
            </a:r>
            <a:r>
              <a:rPr lang="en-US" altLang="zh-TW" sz="36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print SF" pitchFamily="2" charset="0"/>
                <a:ea typeface="華康雅藝體 Std W6" pitchFamily="82" charset="-120"/>
              </a:rPr>
              <a:t>201</a:t>
            </a:r>
            <a:r>
              <a:rPr lang="en-US" altLang="zh-TW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print SF" pitchFamily="2" charset="0"/>
                <a:ea typeface="華康雅藝體 Std W6" pitchFamily="82" charset="-120"/>
              </a:rPr>
              <a:t>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35114" y="5165271"/>
            <a:ext cx="231986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4000" b="1" spc="50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正顏楷體 Std W9" pitchFamily="66" charset="-120"/>
                <a:ea typeface="華康正顏楷體 Std W9" pitchFamily="66" charset="-120"/>
              </a:rPr>
              <a:t>安靜默禱</a:t>
            </a:r>
            <a:endParaRPr lang="en-US" sz="4000" b="1" spc="50" dirty="0">
              <a:ln w="11430"/>
              <a:solidFill>
                <a:srgbClr val="92D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華康正顏楷體 Std W9" pitchFamily="66" charset="-120"/>
              <a:ea typeface="華康正顏楷體 Std W9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5114" y="5777906"/>
            <a:ext cx="231986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4000" b="1" spc="50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正顏楷體 Std W9" pitchFamily="66" charset="-120"/>
                <a:ea typeface="華康正顏楷體 Std W9" pitchFamily="66" charset="-120"/>
              </a:rPr>
              <a:t>關</a:t>
            </a:r>
            <a:r>
              <a:rPr lang="zh-CN" altLang="en-US" sz="4000" b="1" spc="50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正顏楷體 Std W9" pitchFamily="66" charset="-120"/>
                <a:ea typeface="華康正顏楷體 Std W9" pitchFamily="66" charset="-120"/>
              </a:rPr>
              <a:t>閉</a:t>
            </a:r>
            <a:r>
              <a:rPr lang="zh-TW" altLang="en-US" sz="4000" b="1" spc="50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正顏楷體 Std W9" pitchFamily="66" charset="-120"/>
                <a:ea typeface="華康正顏楷體 Std W9" pitchFamily="66" charset="-120"/>
              </a:rPr>
              <a:t>手機</a:t>
            </a:r>
            <a:endParaRPr lang="en-US" sz="4000" b="1" spc="50" dirty="0">
              <a:ln w="11430"/>
              <a:solidFill>
                <a:srgbClr val="92D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華康正顏楷體 Std W9" pitchFamily="66" charset="-120"/>
              <a:ea typeface="華康正顏楷體 Std W9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052" y="5693490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solidFill>
                  <a:prstClr val="white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請往前排並靠中間入座</a:t>
            </a:r>
            <a:endParaRPr lang="en-US" sz="4000" dirty="0">
              <a:solidFill>
                <a:prstClr val="white"/>
              </a:solidFill>
              <a:effectLst>
                <a:glow rad="139700">
                  <a:srgbClr val="70AD47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黑 Std W7" panose="020B0700000000000000" pitchFamily="34" charset="-120"/>
              <a:ea typeface="華康儷黑 Std W7" panose="020B0700000000000000" pitchFamily="34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624059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kern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祢</a:t>
            </a:r>
            <a:endParaRPr lang="zh-TW" altLang="en-US" sz="1100" kern="140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79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1211" y="626347"/>
            <a:ext cx="59554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srgbClr val="00206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請翻開座位前聖詩本</a:t>
            </a:r>
            <a:endParaRPr lang="en-US" sz="5000" dirty="0">
              <a:solidFill>
                <a:srgbClr val="00206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5606" y="1747107"/>
            <a:ext cx="67537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 smtClean="0"/>
              <a:t>#202 </a:t>
            </a:r>
            <a:r>
              <a:rPr lang="zh-TW" altLang="en-US" sz="5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惟靠主耶穌的寶血</a:t>
            </a:r>
            <a:endParaRPr lang="en-US" sz="50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5237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1211" y="626347"/>
            <a:ext cx="59554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srgbClr val="00206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請翻開座位前聖詩本</a:t>
            </a:r>
            <a:endParaRPr lang="en-US" sz="5000" dirty="0">
              <a:solidFill>
                <a:srgbClr val="00206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2727" y="1747107"/>
            <a:ext cx="450475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 smtClean="0"/>
              <a:t>#71 </a:t>
            </a:r>
            <a:r>
              <a:rPr lang="zh-CN" altLang="en-US" sz="50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我心</a:t>
            </a:r>
            <a:r>
              <a:rPr lang="zh-CN" altLang="en-US" sz="5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得</a:t>
            </a:r>
            <a:r>
              <a:rPr lang="zh-TW" altLang="en-US" sz="5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滿</a:t>
            </a:r>
            <a:r>
              <a:rPr lang="zh-CN" altLang="en-US" sz="5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足</a:t>
            </a:r>
            <a:endParaRPr lang="en-US" sz="50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933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26" y="964078"/>
            <a:ext cx="9085943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zh-TW" altLang="en-US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在耶穌的腳前 </a:t>
            </a: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謙</a:t>
            </a:r>
            <a:r>
              <a:rPr lang="zh-TW" altLang="en-US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卑屈膝敬拜</a:t>
            </a:r>
          </a:p>
          <a:p>
            <a:pPr algn="ctr">
              <a:lnSpc>
                <a:spcPts val="4600"/>
              </a:lnSpc>
            </a:pPr>
            <a:r>
              <a:rPr lang="zh-TW" altLang="en-US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瞻仰主的榮</a:t>
            </a: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面</a:t>
            </a:r>
            <a:endParaRPr lang="zh-TW" altLang="en-US" sz="3800" dirty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FF000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algn="ctr">
              <a:lnSpc>
                <a:spcPts val="4600"/>
              </a:lnSpc>
            </a:pPr>
            <a:r>
              <a:rPr lang="zh-TW" altLang="en-US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在耶穌的腳</a:t>
            </a: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前  </a:t>
            </a:r>
            <a:r>
              <a:rPr lang="zh-TW" altLang="en-US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安靜留心聆聽</a:t>
            </a:r>
          </a:p>
          <a:p>
            <a:pPr algn="ctr">
              <a:lnSpc>
                <a:spcPts val="4600"/>
              </a:lnSpc>
            </a:pPr>
            <a:r>
              <a:rPr lang="zh-TW" altLang="en-US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等候主的旨意 </a:t>
            </a:r>
            <a:r>
              <a:rPr lang="en-US" altLang="zh-TW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(x2</a:t>
            </a:r>
            <a:r>
              <a:rPr lang="en-US" altLang="zh-TW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  <a:p>
            <a:pPr algn="ctr">
              <a:lnSpc>
                <a:spcPts val="4600"/>
              </a:lnSpc>
            </a:pPr>
            <a:endParaRPr lang="en-US" altLang="zh-TW" sz="3800" dirty="0" smtClean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FF000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algn="ctr">
              <a:lnSpc>
                <a:spcPts val="4600"/>
              </a:lnSpc>
            </a:pP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在耶穌的腳前 </a:t>
            </a: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放</a:t>
            </a: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下一切掛慮</a:t>
            </a:r>
          </a:p>
          <a:p>
            <a:pPr algn="ctr">
              <a:lnSpc>
                <a:spcPts val="4600"/>
              </a:lnSpc>
            </a:pP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完全相信 </a:t>
            </a: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完</a:t>
            </a: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全交託</a:t>
            </a:r>
          </a:p>
          <a:p>
            <a:pPr algn="ctr">
              <a:lnSpc>
                <a:spcPts val="4600"/>
              </a:lnSpc>
            </a:pP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在耶穌的腳前 </a:t>
            </a: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獻</a:t>
            </a: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上一切所有</a:t>
            </a:r>
          </a:p>
          <a:p>
            <a:pPr algn="ctr">
              <a:lnSpc>
                <a:spcPts val="4600"/>
              </a:lnSpc>
            </a:pP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毫無保留 </a:t>
            </a: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我</a:t>
            </a: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敬拜祢</a:t>
            </a:r>
            <a:endParaRPr lang="zh-TW" altLang="en-US" sz="3800" dirty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FF000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9163" y="125732"/>
            <a:ext cx="6025670" cy="707886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kumimoji="0" sz="3200" b="0" i="0" u="none" strike="noStrike" kern="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宗楷體 Std W7" pitchFamily="66" charset="-120"/>
                <a:ea typeface="華康宗楷體 Std W7" pitchFamily="66" charset="-120"/>
              </a:defRPr>
            </a:lvl1pPr>
          </a:lstStyle>
          <a:p>
            <a:pPr algn="ctr"/>
            <a:r>
              <a:rPr lang="en-US" altLang="zh-TW" sz="40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TW" altLang="en-US" sz="4000" b="1" kern="1200" dirty="0">
                <a:solidFill>
                  <a:srgbClr val="FFFFCC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在耶穌的腳前</a:t>
            </a:r>
            <a:r>
              <a:rPr lang="en-US" altLang="zh-TW" sz="40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】</a:t>
            </a:r>
            <a:endParaRPr lang="en-US" sz="4000" b="1" kern="1200" dirty="0">
              <a:solidFill>
                <a:srgbClr val="FFFFCC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90834" y="225414"/>
            <a:ext cx="67358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6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雅藝體 Std W6" pitchFamily="82" charset="-120"/>
                <a:ea typeface="華康雅藝體 Std W6" pitchFamily="82" charset="-120"/>
              </a:rPr>
              <a:t>1/2</a:t>
            </a:r>
            <a:endParaRPr lang="en-US" sz="2600" dirty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華康雅藝體 Std W6" pitchFamily="82" charset="-120"/>
              <a:ea typeface="華康雅藝體 Std W6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748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26" y="964078"/>
            <a:ext cx="9085943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zh-TW" altLang="en-US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在耶穌的腳前 </a:t>
            </a: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謙</a:t>
            </a:r>
            <a:r>
              <a:rPr lang="zh-TW" altLang="en-US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卑屈膝敬拜</a:t>
            </a:r>
          </a:p>
          <a:p>
            <a:pPr algn="ctr">
              <a:lnSpc>
                <a:spcPts val="4600"/>
              </a:lnSpc>
            </a:pPr>
            <a:r>
              <a:rPr lang="zh-TW" altLang="en-US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瞻仰主的榮</a:t>
            </a: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面</a:t>
            </a:r>
            <a:endParaRPr lang="zh-TW" altLang="en-US" sz="3800" dirty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FF000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algn="ctr">
              <a:lnSpc>
                <a:spcPts val="4600"/>
              </a:lnSpc>
            </a:pPr>
            <a:r>
              <a:rPr lang="zh-TW" altLang="en-US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在耶穌的腳前 </a:t>
            </a: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安</a:t>
            </a:r>
            <a:r>
              <a:rPr lang="zh-TW" altLang="en-US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靜留心聆聽</a:t>
            </a:r>
          </a:p>
          <a:p>
            <a:pPr algn="ctr">
              <a:lnSpc>
                <a:spcPts val="4600"/>
              </a:lnSpc>
            </a:pPr>
            <a:r>
              <a:rPr lang="zh-TW" altLang="en-US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等候主的旨意 </a:t>
            </a:r>
          </a:p>
          <a:p>
            <a:pPr algn="ctr">
              <a:lnSpc>
                <a:spcPts val="4600"/>
              </a:lnSpc>
            </a:pPr>
            <a:endParaRPr lang="zh-TW" altLang="en-US" sz="3800" dirty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FF000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algn="ctr">
              <a:lnSpc>
                <a:spcPts val="4600"/>
              </a:lnSpc>
            </a:pPr>
            <a:r>
              <a:rPr lang="zh-TW" altLang="en-US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在耶穌的腳前 </a:t>
            </a: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放</a:t>
            </a:r>
            <a:r>
              <a:rPr lang="zh-TW" altLang="en-US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下一切掛慮</a:t>
            </a:r>
          </a:p>
          <a:p>
            <a:pPr algn="ctr">
              <a:lnSpc>
                <a:spcPts val="4600"/>
              </a:lnSpc>
            </a:pPr>
            <a:r>
              <a:rPr lang="zh-TW" altLang="en-US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完全相信 </a:t>
            </a: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完</a:t>
            </a:r>
            <a:r>
              <a:rPr lang="zh-TW" altLang="en-US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全交</a:t>
            </a: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託</a:t>
            </a:r>
            <a:endParaRPr lang="zh-TW" altLang="en-US" sz="3800" dirty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FF000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algn="ctr">
              <a:lnSpc>
                <a:spcPts val="4600"/>
              </a:lnSpc>
            </a:pPr>
            <a:r>
              <a:rPr lang="zh-TW" altLang="en-US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在耶穌的腳前 </a:t>
            </a: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獻</a:t>
            </a:r>
            <a:r>
              <a:rPr lang="zh-TW" altLang="en-US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上一切所有</a:t>
            </a:r>
          </a:p>
          <a:p>
            <a:pPr algn="ctr">
              <a:lnSpc>
                <a:spcPts val="4600"/>
              </a:lnSpc>
            </a:pPr>
            <a:r>
              <a:rPr lang="zh-TW" altLang="en-US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毫無保留 </a:t>
            </a:r>
            <a:r>
              <a:rPr lang="zh-TW" altLang="en-US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我</a:t>
            </a:r>
            <a:r>
              <a:rPr lang="zh-TW" altLang="en-US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敬拜祢 </a:t>
            </a:r>
            <a:r>
              <a:rPr lang="en-US" altLang="zh-TW" sz="38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(x2</a:t>
            </a:r>
            <a:r>
              <a:rPr lang="en-US" altLang="zh-TW" sz="38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altLang="zh-TW" sz="3800" dirty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FF000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9163" y="125732"/>
            <a:ext cx="6025670" cy="707886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kumimoji="0" sz="3200" b="0" i="0" u="none" strike="noStrike" kern="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宗楷體 Std W7" pitchFamily="66" charset="-120"/>
                <a:ea typeface="華康宗楷體 Std W7" pitchFamily="66" charset="-120"/>
              </a:defRPr>
            </a:lvl1pPr>
          </a:lstStyle>
          <a:p>
            <a:pPr algn="ctr"/>
            <a:r>
              <a:rPr lang="en-US" altLang="zh-TW" sz="40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TW" altLang="en-US" sz="4000" b="1" kern="1200" dirty="0">
                <a:solidFill>
                  <a:srgbClr val="FFFFCC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在耶穌的腳前</a:t>
            </a:r>
            <a:r>
              <a:rPr lang="en-US" altLang="zh-TW" sz="40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】</a:t>
            </a:r>
            <a:endParaRPr lang="en-US" sz="4000" b="1" kern="1200" dirty="0">
              <a:solidFill>
                <a:srgbClr val="FFFFCC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64384" y="225414"/>
            <a:ext cx="72648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6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雅藝體 Std W6" pitchFamily="82" charset="-120"/>
                <a:ea typeface="華康雅藝體 Std W6" pitchFamily="82" charset="-120"/>
              </a:rPr>
              <a:t>2</a:t>
            </a:r>
            <a:r>
              <a:rPr lang="en-US" altLang="zh-TW" sz="26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雅藝體 Std W6" pitchFamily="82" charset="-120"/>
                <a:ea typeface="華康雅藝體 Std W6" pitchFamily="82" charset="-120"/>
              </a:rPr>
              <a:t>/2</a:t>
            </a:r>
            <a:endParaRPr lang="en-US" sz="2600" dirty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華康雅藝體 Std W6" pitchFamily="82" charset="-120"/>
              <a:ea typeface="華康雅藝體 Std W6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480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72"/>
          <a:stretch/>
        </p:blipFill>
        <p:spPr bwMode="auto">
          <a:xfrm flipH="1">
            <a:off x="6635931" y="0"/>
            <a:ext cx="25080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0872" y="626347"/>
            <a:ext cx="59554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明體 Std W12" panose="02020C00000000000000" pitchFamily="18" charset="-120"/>
                <a:ea typeface="華康明體 Std W12" panose="02020C00000000000000" pitchFamily="18" charset="-120"/>
                <a:cs typeface="+mn-cs"/>
              </a:rPr>
              <a:t>請翻開座位前的聖經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明體 Std W12" panose="02020C00000000000000" pitchFamily="18" charset="-120"/>
              <a:ea typeface="華康明體 Std W12" panose="02020C00000000000000" pitchFamily="18" charset="-12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667" y="1633904"/>
            <a:ext cx="6865422" cy="2103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40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新</a:t>
            </a:r>
            <a:r>
              <a:rPr lang="zh-TW" altLang="en-US" sz="40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約 第 </a:t>
            </a:r>
            <a:r>
              <a:rPr lang="en-US" altLang="zh-TW" sz="4800" u="sng" dirty="0" smtClean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82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 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頁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lvl="0" algn="ctr">
              <a:lnSpc>
                <a:spcPts val="3200"/>
              </a:lnSpc>
              <a:defRPr/>
            </a:pP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lvl="0" algn="ctr"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</a:t>
            </a:r>
            <a:r>
              <a:rPr lang="zh-CN" altLang="en-US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路加福音 </a:t>
            </a:r>
            <a:r>
              <a:rPr lang="en-US" altLang="zh-CN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10:38-42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43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christian ppt background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2"/>
            <a:ext cx="91557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6523" y="307731"/>
            <a:ext cx="85699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aseline="30000" dirty="0" smtClean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38 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他們走路的時候</a:t>
            </a:r>
            <a:r>
              <a:rPr lang="zh-CN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耶穌進了一個村莊</a:t>
            </a:r>
            <a:r>
              <a:rPr lang="zh-CN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有一個女人名叫馬大</a:t>
            </a:r>
            <a:r>
              <a:rPr lang="zh-CN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接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祂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到自己家裡。</a:t>
            </a:r>
            <a:r>
              <a:rPr lang="en-US" altLang="zh-CN" sz="4000" baseline="30000" dirty="0" smtClean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39 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她有一個妹子名叫馬利亞</a:t>
            </a:r>
            <a:r>
              <a:rPr lang="zh-CN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在耶穌腳前坐著聽祂的道。</a:t>
            </a:r>
            <a:r>
              <a:rPr lang="en-US" altLang="zh-CN" sz="4000" baseline="30000" dirty="0" smtClean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40 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馬大伺候的事多</a:t>
            </a:r>
            <a:r>
              <a:rPr lang="zh-CN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心裡忙亂</a:t>
            </a:r>
            <a:r>
              <a:rPr lang="zh-CN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就進前來說</a:t>
            </a:r>
            <a:r>
              <a:rPr lang="zh-CN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：“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主阿</a:t>
            </a:r>
            <a:r>
              <a:rPr lang="zh-CN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我的妹子留下我一個人伺候</a:t>
            </a:r>
            <a:r>
              <a:rPr lang="zh-CN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祢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不在意麼</a:t>
            </a:r>
            <a:r>
              <a:rPr lang="zh-CN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？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請吩咐她來幫助我。</a:t>
            </a:r>
            <a:endParaRPr lang="en-US" altLang="zh-CN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523" y="6047451"/>
            <a:ext cx="437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【</a:t>
            </a: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路加福音 </a:t>
            </a:r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10:38-40】</a:t>
            </a:r>
            <a:endParaRPr lang="zh-TW" altLang="en-US" sz="32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8804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christian ppt background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2"/>
            <a:ext cx="91557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6523" y="307731"/>
            <a:ext cx="85699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aseline="30000" dirty="0" smtClean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41</a:t>
            </a:r>
            <a:r>
              <a:rPr lang="en-US" altLang="zh-CN" sz="4000" dirty="0" smtClean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zh-TW" altLang="en-US" sz="40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耶穌回答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說</a:t>
            </a:r>
            <a:r>
              <a:rPr lang="zh-CN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：“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馬大</a:t>
            </a:r>
            <a:r>
              <a:rPr lang="zh-CN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馬大</a:t>
            </a:r>
            <a:r>
              <a:rPr lang="zh-CN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！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你</a:t>
            </a:r>
            <a:r>
              <a:rPr lang="zh-TW" altLang="en-US" sz="40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為許多的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事思</a:t>
            </a:r>
            <a:r>
              <a:rPr lang="zh-TW" altLang="en-US" sz="40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慮煩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擾</a:t>
            </a:r>
            <a:r>
              <a:rPr lang="zh-CN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r>
              <a:rPr lang="en-US" altLang="zh-CN" sz="4000" baseline="30000" dirty="0" smtClean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42 </a:t>
            </a:r>
            <a:r>
              <a:rPr lang="zh-TW" altLang="en-US" sz="40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但是不可少的只有一</a:t>
            </a:r>
            <a:r>
              <a:rPr lang="zh-TW" altLang="en-US" sz="40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件</a:t>
            </a:r>
            <a:r>
              <a:rPr lang="zh-CN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馬</a:t>
            </a:r>
            <a:r>
              <a:rPr lang="zh-TW" altLang="en-US" sz="40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利亞已經選擇那上好的福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分</a:t>
            </a:r>
            <a:r>
              <a:rPr lang="zh-CN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是</a:t>
            </a:r>
            <a:r>
              <a:rPr lang="zh-TW" altLang="en-US" sz="40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不能奪去的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</a:t>
            </a:r>
            <a:r>
              <a:rPr lang="zh-CN" altLang="en-US" sz="4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”</a:t>
            </a:r>
            <a:endParaRPr lang="en-US" altLang="zh-CN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523" y="6047451"/>
            <a:ext cx="437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【</a:t>
            </a:r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路加福音 </a:t>
            </a:r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10:41-42】</a:t>
            </a:r>
            <a:endParaRPr lang="zh-TW" altLang="en-US" sz="32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334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" b="272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question mark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764" y="4239490"/>
            <a:ext cx="1044919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41149" y="477981"/>
            <a:ext cx="1107996" cy="317009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6000" dirty="0" smtClean="0">
                <a:solidFill>
                  <a:prstClr val="white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缺少一</a:t>
            </a:r>
            <a:r>
              <a:rPr lang="zh-TW" altLang="en-US" sz="6000" dirty="0">
                <a:solidFill>
                  <a:prstClr val="white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件</a:t>
            </a:r>
            <a:endParaRPr lang="en-US" sz="6000" dirty="0">
              <a:solidFill>
                <a:prstClr val="white"/>
              </a:solidFill>
              <a:effectLst>
                <a:glow rad="139700">
                  <a:srgbClr val="FF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Half Frame 3"/>
          <p:cNvSpPr/>
          <p:nvPr/>
        </p:nvSpPr>
        <p:spPr>
          <a:xfrm>
            <a:off x="7765841" y="270163"/>
            <a:ext cx="339070" cy="415636"/>
          </a:xfrm>
          <a:prstGeom prst="halfFram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Half Frame 6"/>
          <p:cNvSpPr/>
          <p:nvPr/>
        </p:nvSpPr>
        <p:spPr>
          <a:xfrm flipH="1" flipV="1">
            <a:off x="8250381" y="3449781"/>
            <a:ext cx="394854" cy="406116"/>
          </a:xfrm>
          <a:prstGeom prst="halfFrame">
            <a:avLst/>
          </a:prstGeom>
          <a:solidFill>
            <a:schemeClr val="bg1"/>
          </a:solidFill>
          <a:ln>
            <a:noFill/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8733" y="1039382"/>
            <a:ext cx="677108" cy="487890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TW" sz="3200" dirty="0" smtClean="0">
                <a:solidFill>
                  <a:prstClr val="white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路十章三十八至四十二節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solidFill>
                <a:prstClr val="white"/>
              </a:solidFill>
              <a:effectLst>
                <a:glow rad="139700">
                  <a:srgbClr val="FF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19292" y="2491327"/>
            <a:ext cx="769441" cy="25369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薛忠勇 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弟兄</a:t>
            </a:r>
            <a:endParaRPr lang="en-US" sz="3200" dirty="0">
              <a:solidFill>
                <a:prstClr val="white"/>
              </a:solidFill>
              <a:effectLst>
                <a:glow rad="139700">
                  <a:srgbClr val="FF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033" y="594960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主日信息</a:t>
            </a:r>
            <a:endParaRPr lang="en-US" sz="3600" dirty="0">
              <a:solidFill>
                <a:srgbClr val="ED7D31">
                  <a:lumMod val="50000"/>
                </a:srgb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7730" y="5949602"/>
            <a:ext cx="2127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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4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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2018</a:t>
            </a:r>
            <a:endParaRPr lang="en-US" sz="3600" dirty="0">
              <a:solidFill>
                <a:srgbClr val="ED7D31">
                  <a:lumMod val="50000"/>
                </a:srgb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2162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piriferminerals.com/foto_artyk/raport_maroko_IV_2010/9DSC_0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4" y="0"/>
            <a:ext cx="9166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81825" y="154547"/>
            <a:ext cx="73661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FFFF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上帝在</a:t>
            </a:r>
            <a:r>
              <a:rPr lang="zh-TW" altLang="en-US" sz="4000" dirty="0" smtClean="0">
                <a:solidFill>
                  <a:srgbClr val="FFFF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祂的聖殿中，</a:t>
            </a:r>
            <a:endParaRPr lang="en-US" altLang="zh-TW" sz="4000" dirty="0" smtClean="0">
              <a:solidFill>
                <a:srgbClr val="FFFF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4000" dirty="0" smtClean="0">
                <a:solidFill>
                  <a:srgbClr val="FFFF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全地的人都當在祂面肅敬靜默。</a:t>
            </a:r>
            <a:endParaRPr lang="en-US" sz="4000" dirty="0">
              <a:solidFill>
                <a:srgbClr val="FFFF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3825" y="1468327"/>
            <a:ext cx="2775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哈巴谷書 </a:t>
            </a:r>
            <a:r>
              <a:rPr lang="en-US" altLang="zh-TW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2:20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36673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04818" y="394855"/>
            <a:ext cx="5105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沈默 </a:t>
            </a:r>
            <a:r>
              <a:rPr lang="en-US" altLang="zh-TW" sz="4000" dirty="0" smtClean="0"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= </a:t>
            </a:r>
            <a:r>
              <a:rPr lang="zh-TW" altLang="en-US" sz="4000" dirty="0" smtClean="0"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沈悶 </a:t>
            </a:r>
            <a:r>
              <a:rPr lang="en-US" altLang="zh-TW" sz="4000" dirty="0" smtClean="0"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(boring</a:t>
            </a:r>
            <a:r>
              <a:rPr lang="en-US" altLang="zh-TW" sz="4000" dirty="0" smtClean="0"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 ?</a:t>
            </a:r>
            <a:endParaRPr lang="en-US" sz="4000" dirty="0">
              <a:solidFill>
                <a:prstClr val="white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4818" y="1291083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讓你害怕、失去安全</a:t>
            </a:r>
            <a:r>
              <a:rPr lang="zh-TW" altLang="en-US" sz="4000" dirty="0" smtClean="0"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感</a:t>
            </a:r>
            <a:endParaRPr lang="en-US" sz="4000" dirty="0">
              <a:solidFill>
                <a:prstClr val="white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701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hurch ppt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5"/>
          <a:stretch/>
        </p:blipFill>
        <p:spPr bwMode="auto">
          <a:xfrm>
            <a:off x="5303569" y="2525114"/>
            <a:ext cx="1108954" cy="169686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04477" y="301557"/>
            <a:ext cx="85071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dirty="0" smtClean="0">
                <a:solidFill>
                  <a:schemeClr val="bg1"/>
                </a:solidFill>
                <a:effectLst>
                  <a:glow rad="1270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隸書體 Std W7" panose="03000700000000000000" pitchFamily="66" charset="-120"/>
                <a:ea typeface="華康隸書體 Std W7" panose="03000700000000000000" pitchFamily="66" charset="-120"/>
              </a:rPr>
              <a:t>你</a:t>
            </a:r>
            <a:r>
              <a:rPr lang="zh-TW" altLang="en-US" sz="4400" dirty="0" smtClean="0">
                <a:solidFill>
                  <a:schemeClr val="bg1"/>
                </a:solidFill>
                <a:effectLst>
                  <a:glow rad="1270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隸書體 Std W7" panose="03000700000000000000" pitchFamily="66" charset="-120"/>
                <a:ea typeface="華康隸書體 Std W7" panose="03000700000000000000" pitchFamily="66" charset="-120"/>
              </a:rPr>
              <a:t>為許</a:t>
            </a:r>
            <a:r>
              <a:rPr lang="zh-CN" altLang="en-US" sz="4400" dirty="0" smtClean="0">
                <a:solidFill>
                  <a:schemeClr val="bg1"/>
                </a:solidFill>
                <a:effectLst>
                  <a:glow rad="1270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隸書體 Std W7" panose="03000700000000000000" pitchFamily="66" charset="-120"/>
                <a:ea typeface="華康隸書體 Std W7" panose="03000700000000000000" pitchFamily="66" charset="-120"/>
              </a:rPr>
              <a:t>多</a:t>
            </a:r>
            <a:r>
              <a:rPr lang="zh-CN" altLang="en-US" sz="4400" dirty="0">
                <a:solidFill>
                  <a:schemeClr val="bg1"/>
                </a:solidFill>
                <a:effectLst>
                  <a:glow rad="1270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隸書體 Std W7" panose="03000700000000000000" pitchFamily="66" charset="-120"/>
                <a:ea typeface="華康隸書體 Std W7" panose="03000700000000000000" pitchFamily="66" charset="-120"/>
              </a:rPr>
              <a:t>的事</a:t>
            </a:r>
            <a:r>
              <a:rPr lang="zh-CN" altLang="en-US" sz="4400" dirty="0" smtClean="0">
                <a:solidFill>
                  <a:schemeClr val="bg1"/>
                </a:solidFill>
                <a:effectLst>
                  <a:glow rad="1270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隸書體 Std W7" panose="03000700000000000000" pitchFamily="66" charset="-120"/>
                <a:ea typeface="華康隸書體 Std W7" panose="03000700000000000000" pitchFamily="66" charset="-120"/>
              </a:rPr>
              <a:t>思</a:t>
            </a:r>
            <a:r>
              <a:rPr lang="zh-TW" altLang="en-US" sz="4400" dirty="0" smtClean="0">
                <a:solidFill>
                  <a:schemeClr val="bg1"/>
                </a:solidFill>
                <a:effectLst>
                  <a:glow rad="1270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隸書體 Std W7" panose="03000700000000000000" pitchFamily="66" charset="-120"/>
                <a:ea typeface="華康隸書體 Std W7" panose="03000700000000000000" pitchFamily="66" charset="-120"/>
              </a:rPr>
              <a:t>慮煩擾</a:t>
            </a:r>
            <a:r>
              <a:rPr lang="zh-CN" altLang="en-US" sz="4400" dirty="0" smtClean="0">
                <a:solidFill>
                  <a:schemeClr val="bg1"/>
                </a:solidFill>
                <a:effectLst>
                  <a:glow rad="1270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隸書體 Std W7" panose="03000700000000000000" pitchFamily="66" charset="-120"/>
                <a:ea typeface="華康隸書體 Std W7" panose="03000700000000000000" pitchFamily="66" charset="-120"/>
              </a:rPr>
              <a:t>， </a:t>
            </a:r>
            <a:endParaRPr lang="en-US" altLang="zh-CN" sz="4400" dirty="0" smtClean="0">
              <a:solidFill>
                <a:schemeClr val="bg1"/>
              </a:solidFill>
              <a:effectLst>
                <a:glow rad="127000">
                  <a:srgbClr val="FF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隸書體 Std W7" panose="03000700000000000000" pitchFamily="66" charset="-120"/>
              <a:ea typeface="華康隸書體 Std W7" panose="03000700000000000000" pitchFamily="66" charset="-120"/>
            </a:endParaRPr>
          </a:p>
          <a:p>
            <a:r>
              <a:rPr lang="zh-CN" altLang="en-US" sz="4400" dirty="0" smtClean="0">
                <a:solidFill>
                  <a:schemeClr val="bg1"/>
                </a:solidFill>
                <a:effectLst>
                  <a:glow rad="1270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隸書體 Std W7" panose="03000700000000000000" pitchFamily="66" charset="-120"/>
                <a:ea typeface="華康隸書體 Std W7" panose="03000700000000000000" pitchFamily="66" charset="-120"/>
              </a:rPr>
              <a:t>但</a:t>
            </a:r>
            <a:r>
              <a:rPr lang="zh-CN" altLang="en-US" sz="4400" dirty="0">
                <a:solidFill>
                  <a:schemeClr val="bg1"/>
                </a:solidFill>
                <a:effectLst>
                  <a:glow rad="1270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隸書體 Std W7" panose="03000700000000000000" pitchFamily="66" charset="-120"/>
                <a:ea typeface="華康隸書體 Std W7" panose="03000700000000000000" pitchFamily="66" charset="-120"/>
              </a:rPr>
              <a:t>是不可少的只有一</a:t>
            </a:r>
            <a:r>
              <a:rPr lang="zh-CN" altLang="en-US" sz="4400" dirty="0" smtClean="0">
                <a:solidFill>
                  <a:schemeClr val="bg1"/>
                </a:solidFill>
                <a:effectLst>
                  <a:glow rad="1270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隸書體 Std W7" panose="03000700000000000000" pitchFamily="66" charset="-120"/>
                <a:ea typeface="華康隸書體 Std W7" panose="03000700000000000000" pitchFamily="66" charset="-120"/>
              </a:rPr>
              <a:t>件</a:t>
            </a:r>
            <a:r>
              <a:rPr lang="en-US" altLang="zh-TW" sz="4400" dirty="0" smtClean="0">
                <a:solidFill>
                  <a:schemeClr val="bg1"/>
                </a:solidFill>
                <a:effectLst>
                  <a:glow rad="1270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隸書體 Std W7" panose="03000700000000000000" pitchFamily="66" charset="-120"/>
                <a:ea typeface="華康隸書體 Std W7" panose="03000700000000000000" pitchFamily="66" charset="-120"/>
              </a:rPr>
              <a:t>...</a:t>
            </a:r>
            <a:endParaRPr lang="en-US" altLang="zh-TW" sz="4400" dirty="0">
              <a:solidFill>
                <a:schemeClr val="bg1"/>
              </a:solidFill>
              <a:effectLst>
                <a:glow rad="127000">
                  <a:srgbClr val="FF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隸書體 Std W7" panose="03000700000000000000" pitchFamily="66" charset="-120"/>
              <a:ea typeface="華康隸書體 Std W7" panose="030007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3915" y="5447584"/>
            <a:ext cx="3159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序樂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：</a:t>
            </a:r>
            <a:r>
              <a:rPr lang="zh-CN" altLang="en-US" sz="32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王 佳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姊妹</a:t>
            </a:r>
            <a:endParaRPr lang="en-US" altLang="zh-TW" sz="2800" dirty="0"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7930" y="2049664"/>
            <a:ext cx="6049141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r">
              <a:lnSpc>
                <a:spcPts val="1400"/>
              </a:lnSpc>
            </a:pPr>
            <a:r>
              <a:rPr lang="zh-CN" altLang="en-US" sz="3200" dirty="0">
                <a:solidFill>
                  <a:schemeClr val="bg1"/>
                </a:solidFill>
                <a:effectLst>
                  <a:glow rad="1270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隸書體 Std W7" panose="03000700000000000000" pitchFamily="66" charset="-120"/>
                <a:ea typeface="華康隸書體 Std W7" panose="03000700000000000000" pitchFamily="66" charset="-120"/>
              </a:rPr>
              <a:t>路加福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glow rad="1270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隸書體 Std W7" panose="03000700000000000000" pitchFamily="66" charset="-120"/>
                <a:ea typeface="華康隸書體 Std W7" panose="03000700000000000000" pitchFamily="66" charset="-120"/>
              </a:rPr>
              <a:t>音 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glow rad="1270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隸書體 Std W7" panose="03000700000000000000" pitchFamily="66" charset="-120"/>
                <a:ea typeface="華康隸書體 Std W7" panose="03000700000000000000" pitchFamily="66" charset="-120"/>
              </a:rPr>
              <a:t>10:41-42</a:t>
            </a:r>
            <a:endParaRPr lang="en-US" altLang="zh-TW" sz="3800" dirty="0">
              <a:solidFill>
                <a:schemeClr val="bg1"/>
              </a:solidFill>
              <a:effectLst>
                <a:glow rad="127000">
                  <a:srgbClr val="FF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隸書體 Std W7" panose="03000700000000000000" pitchFamily="66" charset="-120"/>
              <a:ea typeface="華康隸書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983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427">
            <a:off x="342611" y="510782"/>
            <a:ext cx="4665808" cy="2834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loud mus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64" y="3803073"/>
            <a:ext cx="7681058" cy="2694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loud mus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066" y="354937"/>
            <a:ext cx="3098956" cy="3448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408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7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8054" y="1496290"/>
            <a:ext cx="377539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你們要休息，</a:t>
            </a:r>
            <a:endParaRPr lang="en-US" altLang="zh-TW" sz="4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要知道我是神。</a:t>
            </a:r>
            <a:endParaRPr lang="en-US" altLang="zh-TW" sz="4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     ～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詩篇 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46:10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3361" y="3429000"/>
            <a:ext cx="5080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i="1" dirty="0" smtClean="0">
                <a:solidFill>
                  <a:srgbClr val="FFFF99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o M" panose="020B0700000000000000" pitchFamily="34" charset="-128"/>
                <a:ea typeface="Kozuka Gothic Pro M" panose="020B0700000000000000" pitchFamily="34" charset="-128"/>
              </a:rPr>
              <a:t>Be still and know I am God</a:t>
            </a:r>
            <a:endParaRPr lang="en-US" sz="3200" i="1" dirty="0">
              <a:solidFill>
                <a:srgbClr val="FFFF99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o M" panose="020B0700000000000000" pitchFamily="34" charset="-128"/>
              <a:ea typeface="Kozuka Gothic Pro M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824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6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73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6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2509" y="228600"/>
            <a:ext cx="33826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一</a:t>
            </a:r>
            <a:r>
              <a:rPr lang="en-US" altLang="zh-TW" sz="38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800" u="sng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馬大的問題</a:t>
            </a:r>
            <a:endParaRPr lang="en-US" sz="3800" u="sng" dirty="0">
              <a:solidFill>
                <a:prstClr val="black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8772" y="855452"/>
            <a:ext cx="5899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A. 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忙 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= 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我很重要、積極充實</a:t>
            </a:r>
            <a:endParaRPr lang="en-US" sz="36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8772" y="1437994"/>
            <a:ext cx="5857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B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 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忙 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= 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爭取時間、很有效率</a:t>
            </a:r>
            <a:endParaRPr lang="en-US" sz="36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914" y="2128635"/>
            <a:ext cx="8674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「馬大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你為許多的事，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思慮煩擾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(40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節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600" dirty="0">
              <a:solidFill>
                <a:srgbClr val="ED7D31">
                  <a:lumMod val="50000"/>
                </a:srgb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699" y="2690593"/>
            <a:ext cx="6617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i="1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Distract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and </a:t>
            </a:r>
            <a:r>
              <a:rPr lang="en-US" altLang="zh-TW" sz="3600" i="1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upset 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at many things</a:t>
            </a:r>
            <a:endParaRPr lang="en-US" sz="3600" dirty="0">
              <a:solidFill>
                <a:srgbClr val="ED7D31">
                  <a:lumMod val="50000"/>
                </a:srgb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5126" name="Picture 6" descr="Image result for diverging arr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7" y="2774966"/>
            <a:ext cx="4762500" cy="451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05948" y="4688443"/>
            <a:ext cx="1644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Distract</a:t>
            </a:r>
            <a:endParaRPr lang="en-US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8" name="Picture 8" descr="Image result for tire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8" r="-1"/>
          <a:stretch/>
        </p:blipFill>
        <p:spPr bwMode="auto">
          <a:xfrm>
            <a:off x="5340927" y="3476697"/>
            <a:ext cx="3059532" cy="31821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06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car accid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4" y="353291"/>
            <a:ext cx="4457313" cy="250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train accid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943" y="3344359"/>
            <a:ext cx="5749347" cy="3234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sea accid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590" y="311727"/>
            <a:ext cx="4117372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463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4" y="0"/>
            <a:ext cx="91855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lion taming with a ch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5" y="0"/>
            <a:ext cx="91650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3" y="0"/>
            <a:ext cx="91647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69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r="1220"/>
          <a:stretch/>
        </p:blipFill>
        <p:spPr bwMode="auto">
          <a:xfrm>
            <a:off x="1142999" y="1163982"/>
            <a:ext cx="7107383" cy="4115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119746" y="3264933"/>
            <a:ext cx="1808017" cy="180722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194" name="Picture 2" descr="Image result for baby left on top of c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3982"/>
            <a:ext cx="9144000" cy="517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1553" y="167649"/>
            <a:ext cx="46730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『</a:t>
            </a:r>
            <a:r>
              <a:rPr lang="zh-TW" altLang="en-US" sz="50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忙、盲、茫</a:t>
            </a:r>
            <a:r>
              <a:rPr lang="en-US" altLang="zh-TW" sz="50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』</a:t>
            </a:r>
            <a:endParaRPr lang="en-US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572000" y="1266561"/>
            <a:ext cx="1808017" cy="180722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2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0490"/>
            <a:ext cx="9144000" cy="604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0490"/>
            <a:ext cx="9144000" cy="605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123" y="30310"/>
            <a:ext cx="88941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BUSY</a:t>
            </a:r>
            <a:r>
              <a:rPr lang="en-US" altLang="zh-TW" sz="3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 </a:t>
            </a:r>
            <a:r>
              <a:rPr lang="en-US" altLang="zh-TW" sz="4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en-US" altLang="zh-TW" sz="3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 </a:t>
            </a:r>
            <a:r>
              <a:rPr lang="en-US" altLang="zh-TW" sz="39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B</a:t>
            </a:r>
            <a:r>
              <a:rPr lang="en-US" altLang="zh-TW" sz="39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ound</a:t>
            </a:r>
            <a:r>
              <a:rPr lang="en-US" altLang="zh-TW" sz="3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 </a:t>
            </a:r>
            <a:r>
              <a:rPr lang="en-US" altLang="zh-TW" sz="39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U</a:t>
            </a:r>
            <a:r>
              <a:rPr lang="en-US" altLang="zh-TW" sz="39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nder</a:t>
            </a:r>
            <a:r>
              <a:rPr lang="en-US" altLang="zh-TW" sz="3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 </a:t>
            </a:r>
            <a:r>
              <a:rPr lang="en-US" altLang="zh-TW" sz="39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S</a:t>
            </a:r>
            <a:r>
              <a:rPr lang="en-US" altLang="zh-TW" sz="39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atan’s</a:t>
            </a:r>
            <a:r>
              <a:rPr lang="en-US" altLang="zh-TW" sz="3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 </a:t>
            </a:r>
            <a:r>
              <a:rPr lang="en-US" altLang="zh-TW" sz="39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Y</a:t>
            </a:r>
            <a:r>
              <a:rPr lang="en-US" altLang="zh-TW" sz="39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oke</a:t>
            </a:r>
            <a:endParaRPr lang="en-US" sz="39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cord Heavy SF" panose="020BE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8068" y="789320"/>
            <a:ext cx="53142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i="1" dirty="0" smtClean="0">
                <a:solidFill>
                  <a:prstClr val="white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被捆在撒旦的軛下</a:t>
            </a:r>
            <a:endParaRPr lang="en-US" sz="5000" i="1" dirty="0">
              <a:solidFill>
                <a:prstClr val="white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782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6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2509" y="228600"/>
            <a:ext cx="33826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一</a:t>
            </a:r>
            <a:r>
              <a:rPr lang="en-US" altLang="zh-TW" sz="38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800" u="sng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馬大的問題</a:t>
            </a:r>
            <a:endParaRPr lang="en-US" sz="3800" u="sng" dirty="0">
              <a:solidFill>
                <a:prstClr val="black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677" y="980143"/>
            <a:ext cx="7289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但不可少的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只有一件事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(42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節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600" dirty="0">
              <a:solidFill>
                <a:srgbClr val="ED7D31">
                  <a:lumMod val="50000"/>
                </a:srgb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0538" y="1688820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究竟是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那一件事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？</a:t>
            </a:r>
            <a:endParaRPr lang="en-US" sz="3600" dirty="0">
              <a:solidFill>
                <a:srgbClr val="ED7D31">
                  <a:lumMod val="50000"/>
                </a:srgb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0538" y="2397497"/>
            <a:ext cx="7571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樣樣都想兼得、不願取捨、不肯犧牲</a:t>
            </a:r>
            <a:endParaRPr lang="en-US" sz="36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6347" y="3286560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「主啊，我妹子留下我一個人伺候，</a:t>
            </a:r>
            <a:endParaRPr lang="en-US" altLang="zh-TW" sz="3600" dirty="0" smtClean="0">
              <a:solidFill>
                <a:srgbClr val="ED7D31">
                  <a:lumMod val="50000"/>
                </a:srgb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你不在意麼？」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(40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節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600" dirty="0">
              <a:solidFill>
                <a:srgbClr val="ED7D31">
                  <a:lumMod val="50000"/>
                </a:srgb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7481" y="5229457"/>
            <a:ext cx="6955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能幹      </a:t>
            </a:r>
            <a:r>
              <a:rPr lang="zh-TW" altLang="en-US" sz="36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幸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福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      成功     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快樂</a:t>
            </a:r>
            <a:endParaRPr lang="en-US" sz="36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7481" y="4509017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自己作的選擇，自己定的優先次序</a:t>
            </a:r>
            <a:endParaRPr lang="en-US" sz="36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1" name="Not Equal 10"/>
          <p:cNvSpPr/>
          <p:nvPr/>
        </p:nvSpPr>
        <p:spPr>
          <a:xfrm>
            <a:off x="2161308" y="5354149"/>
            <a:ext cx="685801" cy="506324"/>
          </a:xfrm>
          <a:prstGeom prst="mathNotEqua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99"/>
              </a:solidFill>
            </a:endParaRPr>
          </a:p>
        </p:txBody>
      </p:sp>
      <p:sp>
        <p:nvSpPr>
          <p:cNvPr id="12" name="Not Equal 11"/>
          <p:cNvSpPr/>
          <p:nvPr/>
        </p:nvSpPr>
        <p:spPr>
          <a:xfrm>
            <a:off x="6262253" y="5348682"/>
            <a:ext cx="685801" cy="506324"/>
          </a:xfrm>
          <a:prstGeom prst="mathNotEqua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9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6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2509" y="228600"/>
            <a:ext cx="38699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二</a:t>
            </a:r>
            <a:r>
              <a:rPr lang="en-US" altLang="zh-TW" sz="3800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800" u="sng" dirty="0" smtClean="0">
                <a:solidFill>
                  <a:prstClr val="black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馬利亞的選擇</a:t>
            </a:r>
            <a:endParaRPr lang="en-US" sz="3800" u="sng" dirty="0">
              <a:solidFill>
                <a:prstClr val="black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2509" y="905708"/>
            <a:ext cx="8686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馬利亞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在耶穌腳前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2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路</a:t>
            </a:r>
            <a:r>
              <a:rPr lang="en-US" altLang="zh-TW" sz="32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10:39</a:t>
            </a:r>
            <a:r>
              <a:rPr lang="zh-TW" altLang="en-US" sz="32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、約</a:t>
            </a:r>
            <a:r>
              <a:rPr lang="en-US" altLang="zh-TW" sz="32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11:32</a:t>
            </a:r>
            <a:r>
              <a:rPr lang="zh-TW" altLang="en-US" sz="32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、</a:t>
            </a:r>
            <a:r>
              <a:rPr lang="en-US" altLang="zh-TW" sz="32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12:3)</a:t>
            </a:r>
            <a:endParaRPr lang="en-US" sz="3200" dirty="0">
              <a:solidFill>
                <a:srgbClr val="ED7D31">
                  <a:lumMod val="50000"/>
                </a:srgb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8897" y="1582816"/>
            <a:ext cx="5551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4472C4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愛主、親近主、體貼主心</a:t>
            </a:r>
            <a:r>
              <a:rPr lang="en-US" altLang="zh-TW" sz="3600" dirty="0" smtClean="0">
                <a:solidFill>
                  <a:srgbClr val="4472C4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endParaRPr lang="en-US" sz="3200" dirty="0">
              <a:solidFill>
                <a:srgbClr val="4472C4">
                  <a:lumMod val="50000"/>
                </a:srgb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509" y="2356652"/>
            <a:ext cx="7981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但是不可少的，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只有一件</a:t>
            </a:r>
            <a:r>
              <a:rPr lang="zh-TW" altLang="en-US" sz="32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，馬利亞已經選擇</a:t>
            </a:r>
            <a:endParaRPr lang="en-US" altLang="zh-TW" sz="3200" dirty="0" smtClean="0">
              <a:solidFill>
                <a:srgbClr val="ED7D31">
                  <a:lumMod val="50000"/>
                </a:srgb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那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上好的福分</a:t>
            </a:r>
            <a:r>
              <a:rPr lang="zh-TW" altLang="en-US" sz="32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，是不能奪去的 </a:t>
            </a:r>
            <a:r>
              <a:rPr lang="en-US" altLang="zh-TW" sz="32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(42</a:t>
            </a:r>
            <a:r>
              <a:rPr lang="zh-TW" altLang="en-US" sz="32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節</a:t>
            </a:r>
            <a:r>
              <a:rPr lang="en-US" altLang="zh-TW" sz="32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200" dirty="0">
              <a:solidFill>
                <a:srgbClr val="ED7D31">
                  <a:lumMod val="50000"/>
                </a:srgb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509" y="3488816"/>
            <a:ext cx="29209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與主的關係 </a:t>
            </a:r>
            <a:endParaRPr lang="en-US" altLang="zh-TW" sz="4000" dirty="0" smtClean="0">
              <a:solidFill>
                <a:prstClr val="white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4000" i="1" dirty="0" smtClean="0"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relationship</a:t>
            </a:r>
            <a:endParaRPr lang="en-US" sz="4000" i="1" dirty="0">
              <a:solidFill>
                <a:prstClr val="white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10244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01" y="3668747"/>
            <a:ext cx="5675967" cy="2964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result for dying pati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01" y="3494781"/>
            <a:ext cx="5681617" cy="3138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83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hurch ppt background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03"/>
          <a:stretch/>
        </p:blipFill>
        <p:spPr bwMode="auto">
          <a:xfrm>
            <a:off x="0" y="0"/>
            <a:ext cx="258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13857" y="696686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srgbClr val="00206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宣召</a:t>
            </a:r>
            <a:endParaRPr lang="en-US" sz="5000" dirty="0">
              <a:solidFill>
                <a:srgbClr val="00206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8971" y="4402603"/>
            <a:ext cx="42755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002060"/>
                </a:solidFill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司會：李南海  </a:t>
            </a:r>
            <a:r>
              <a:rPr lang="zh-TW" altLang="en-US" sz="3200" dirty="0">
                <a:solidFill>
                  <a:srgbClr val="002060"/>
                </a:solidFill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弟兄</a:t>
            </a:r>
            <a:endParaRPr lang="en-US" altLang="zh-TW" sz="3200" dirty="0">
              <a:solidFill>
                <a:srgbClr val="002060"/>
              </a:solidFill>
              <a:latin typeface="華康儷黑 Std W7" panose="020B0700000000000000" pitchFamily="34" charset="-120"/>
              <a:ea typeface="華康儷黑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4535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3932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robert schul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38" y="524018"/>
            <a:ext cx="3000375" cy="22955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65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76" y="402402"/>
            <a:ext cx="6137545" cy="6137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question mark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8" y="4270125"/>
            <a:ext cx="782648" cy="117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" y="241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" y="889154"/>
            <a:ext cx="9152258" cy="396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63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9"/>
          <a:stretch/>
        </p:blipFill>
        <p:spPr bwMode="auto">
          <a:xfrm>
            <a:off x="539098" y="463701"/>
            <a:ext cx="8008556" cy="474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033670" y="3617843"/>
            <a:ext cx="3299790" cy="9541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340" name="Picture 4" descr="Image result for recharg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e result for worship go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44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mage result for roundabout in play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5" y="744817"/>
            <a:ext cx="8110330" cy="539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Image result for flying off from an roundabout in play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352"/>
            <a:ext cx="9144000" cy="584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88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6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0182" y="5027631"/>
            <a:ext cx="65197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馬利亞選擇了「</a:t>
            </a:r>
            <a:r>
              <a:rPr lang="zh-TW" altLang="en-US" sz="3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上好的福份</a:t>
            </a:r>
            <a:r>
              <a:rPr lang="en-US" altLang="zh-TW" sz="3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」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987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girl with piggy b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75" y="3065444"/>
            <a:ext cx="5331492" cy="3554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age result for put money in piggy b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6196"/>
            <a:ext cx="3056021" cy="3643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800" y="-364575"/>
            <a:ext cx="5426200" cy="36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143428">
            <a:off x="4955043" y="604313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鎖碎事務</a:t>
            </a:r>
            <a:endParaRPr lang="en-US" sz="3200" dirty="0">
              <a:solidFill>
                <a:srgbClr val="C0000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 rot="303687">
            <a:off x="5439252" y="204209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次等福氣</a:t>
            </a:r>
            <a:endParaRPr lang="en-US" sz="3200" dirty="0">
              <a:solidFill>
                <a:srgbClr val="C0000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 rot="21439564">
            <a:off x="5898792" y="995274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無聊活動</a:t>
            </a:r>
            <a:endParaRPr lang="en-US" sz="3200" dirty="0">
              <a:solidFill>
                <a:srgbClr val="C0000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 rot="195232">
            <a:off x="4911898" y="150866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小小成就</a:t>
            </a:r>
            <a:endParaRPr lang="en-US" sz="3200" dirty="0">
              <a:solidFill>
                <a:srgbClr val="C0000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590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6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85439" y="1577340"/>
            <a:ext cx="769441" cy="106695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馬大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8275" y="5326380"/>
            <a:ext cx="164660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馬利亞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856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human be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9"/>
          <a:stretch/>
        </p:blipFill>
        <p:spPr bwMode="auto">
          <a:xfrm>
            <a:off x="3226960" y="1211580"/>
            <a:ext cx="4774040" cy="339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age result for human be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9"/>
          <a:stretch/>
        </p:blipFill>
        <p:spPr bwMode="auto">
          <a:xfrm>
            <a:off x="0" y="1211580"/>
            <a:ext cx="322696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9939" y="297954"/>
            <a:ext cx="5304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NOT</a:t>
            </a:r>
            <a:r>
              <a:rPr lang="en-US" altLang="zh-TW" sz="4000" dirty="0" smtClean="0">
                <a:solidFill>
                  <a:prstClr val="black"/>
                </a:solidFill>
                <a:latin typeface="Accord Heavy SF" panose="020BE200000000000000" pitchFamily="34" charset="0"/>
              </a:rPr>
              <a:t> </a:t>
            </a:r>
            <a:r>
              <a:rPr lang="en-US" altLang="zh-TW" sz="4000" dirty="0" smtClean="0">
                <a:solidFill>
                  <a:srgbClr val="5B9BD5">
                    <a:lumMod val="50000"/>
                  </a:srgbClr>
                </a:solidFill>
                <a:latin typeface="Accord Heavy SF" panose="020BE200000000000000" pitchFamily="34" charset="0"/>
              </a:rPr>
              <a:t>human </a:t>
            </a:r>
            <a:r>
              <a:rPr lang="en-US" altLang="zh-TW" sz="4000" i="1" dirty="0" smtClean="0">
                <a:solidFill>
                  <a:srgbClr val="5B9BD5">
                    <a:lumMod val="50000"/>
                  </a:srgbClr>
                </a:solidFill>
                <a:latin typeface="Accord Heavy SF" panose="020BE200000000000000" pitchFamily="34" charset="0"/>
              </a:rPr>
              <a:t>DOING</a:t>
            </a:r>
            <a:endParaRPr lang="en-US" sz="4000" i="1" dirty="0">
              <a:solidFill>
                <a:srgbClr val="5B9BD5">
                  <a:lumMod val="50000"/>
                </a:srgbClr>
              </a:solidFill>
              <a:latin typeface="Accord Heavy SF" panose="020BE200000000000000" pitchFamily="34" charset="0"/>
            </a:endParaRPr>
          </a:p>
        </p:txBody>
      </p:sp>
      <p:sp>
        <p:nvSpPr>
          <p:cNvPr id="3" name="Multiply 2"/>
          <p:cNvSpPr/>
          <p:nvPr/>
        </p:nvSpPr>
        <p:spPr>
          <a:xfrm>
            <a:off x="6545360" y="-79623"/>
            <a:ext cx="2401640" cy="1371600"/>
          </a:xfrm>
          <a:prstGeom prst="mathMultiply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" y="4748416"/>
            <a:ext cx="92083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Doing something </a:t>
            </a:r>
            <a:r>
              <a:rPr lang="en-US" sz="3900" i="1" dirty="0" smtClean="0">
                <a:solidFill>
                  <a:prstClr val="black"/>
                </a:solidFill>
              </a:rPr>
              <a:t>instead of </a:t>
            </a:r>
            <a:r>
              <a:rPr lang="en-US" sz="39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 </a:t>
            </a:r>
            <a:r>
              <a:rPr lang="en-US" sz="39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39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omeone</a:t>
            </a:r>
            <a:endParaRPr lang="en-US" sz="39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396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draw me near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" y="251460"/>
            <a:ext cx="6186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主啊，我屬祢，祢也深知我，</a:t>
            </a:r>
            <a:endParaRPr lang="en-US" altLang="zh-TW" sz="3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祢曾說過祢愛我</a:t>
            </a:r>
            <a: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...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060" y="1674674"/>
            <a:ext cx="75809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願主吸我，日近十架前，</a:t>
            </a:r>
            <a:endParaRPr lang="en-US" altLang="zh-TW" sz="3600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以信心靠主身邊，</a:t>
            </a:r>
            <a:endParaRPr lang="en-US" altLang="zh-TW" sz="3600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願主吸我，引我</a:t>
            </a:r>
            <a:r>
              <a:rPr lang="en-US" altLang="zh-TW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... </a:t>
            </a:r>
            <a:r>
              <a:rPr lang="zh-TW" altLang="en-US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容我洗於寶血泉。</a:t>
            </a:r>
            <a:endParaRPr lang="en-US" sz="36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060" y="5600700"/>
            <a:ext cx="231024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詩本  </a:t>
            </a:r>
            <a:r>
              <a:rPr lang="en-US" altLang="zh-TW" sz="3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#332</a:t>
            </a:r>
            <a:endParaRPr lang="en-US" sz="34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323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ommun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0457"/>
            <a:ext cx="9179801" cy="539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commun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05"/>
          <a:stretch/>
        </p:blipFill>
        <p:spPr bwMode="auto">
          <a:xfrm>
            <a:off x="-1" y="-1"/>
            <a:ext cx="9179801" cy="288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3256" y="1035056"/>
            <a:ext cx="27494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prstClr val="white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itchFamily="82" charset="-120"/>
                <a:ea typeface="華康雅藝體 Std W6" pitchFamily="82" charset="-120"/>
              </a:rPr>
              <a:t>同心擘餅</a:t>
            </a:r>
            <a:endParaRPr lang="en-US" sz="5000" dirty="0">
              <a:solidFill>
                <a:prstClr val="white"/>
              </a:solidFill>
              <a:effectLst>
                <a:glow rad="139700">
                  <a:srgbClr val="FF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itchFamily="82" charset="-120"/>
              <a:ea typeface="華康雅藝體 Std W6" pitchFamily="82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7870" y="1896830"/>
            <a:ext cx="27494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prstClr val="white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itchFamily="82" charset="-120"/>
                <a:ea typeface="華康雅藝體 Std W6" pitchFamily="82" charset="-120"/>
              </a:rPr>
              <a:t>紀念主恩</a:t>
            </a:r>
            <a:endParaRPr lang="en-US" sz="5000" dirty="0">
              <a:solidFill>
                <a:prstClr val="white"/>
              </a:solidFill>
              <a:effectLst>
                <a:glow rad="139700">
                  <a:srgbClr val="FF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itchFamily="82" charset="-120"/>
              <a:ea typeface="華康雅藝體 Std W6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54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hurch ppt background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03"/>
          <a:stretch/>
        </p:blipFill>
        <p:spPr bwMode="auto">
          <a:xfrm>
            <a:off x="0" y="0"/>
            <a:ext cx="258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13857" y="696686"/>
            <a:ext cx="27494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srgbClr val="00206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會眾唱詩</a:t>
            </a:r>
            <a:endParaRPr lang="en-US" sz="5000" dirty="0">
              <a:solidFill>
                <a:srgbClr val="00206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8971" y="4402603"/>
            <a:ext cx="42114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002060"/>
                </a:solidFill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領詩</a:t>
            </a:r>
            <a:r>
              <a:rPr lang="zh-TW" altLang="en-US" sz="4000" dirty="0" smtClean="0">
                <a:solidFill>
                  <a:srgbClr val="002060"/>
                </a:solidFill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：</a:t>
            </a:r>
            <a:r>
              <a:rPr lang="zh-CN" altLang="en-US" sz="4000" dirty="0">
                <a:solidFill>
                  <a:srgbClr val="002060"/>
                </a:solidFill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傅玉雲 </a:t>
            </a:r>
            <a:r>
              <a:rPr lang="zh-TW" altLang="en-US" sz="3200" dirty="0">
                <a:solidFill>
                  <a:srgbClr val="002060"/>
                </a:solidFill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姊妹</a:t>
            </a:r>
            <a:endParaRPr lang="en-US" altLang="zh-TW" sz="3200" dirty="0">
              <a:solidFill>
                <a:srgbClr val="002060"/>
              </a:solidFill>
              <a:latin typeface="華康儷黑 Std W7" panose="020B0700000000000000" pitchFamily="34" charset="-120"/>
              <a:ea typeface="華康儷黑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5779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11770"/>
              </p:ext>
            </p:extLst>
          </p:nvPr>
        </p:nvGraphicFramePr>
        <p:xfrm>
          <a:off x="2997200" y="2395538"/>
          <a:ext cx="3149600" cy="236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" name="Presentation" r:id="rId3" imgW="4570603" imgH="3427427" progId="PowerPoint.Show.8">
                  <p:link updateAutomatic="1"/>
                </p:oleObj>
              </mc:Choice>
              <mc:Fallback>
                <p:oleObj name="Presentation" r:id="rId3" imgW="4570603" imgH="3427427" progId="PowerPoint.Show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7200" y="2395538"/>
                        <a:ext cx="3149600" cy="2360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4" name="Picture 2" descr="http://www.freepptbackgrounds.net/wp-content/uploads/2013/11/Church-Cross-Powerpoint-Slide-Mas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3642" y="1446963"/>
            <a:ext cx="27494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TW" altLang="en-US" sz="5000" dirty="0">
                <a:solidFill>
                  <a:srgbClr val="00206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迎新報告</a:t>
            </a:r>
            <a:endParaRPr lang="en-US" sz="5000" dirty="0">
              <a:solidFill>
                <a:srgbClr val="00206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8971" y="4402603"/>
            <a:ext cx="2630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000" dirty="0">
                <a:solidFill>
                  <a:srgbClr val="002060"/>
                </a:solidFill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李南海</a:t>
            </a:r>
            <a:r>
              <a:rPr lang="zh-CN" altLang="en-US" sz="3600" dirty="0" smtClean="0">
                <a:solidFill>
                  <a:srgbClr val="002060"/>
                </a:solidFill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 </a:t>
            </a:r>
            <a:r>
              <a:rPr lang="zh-TW" altLang="en-US" sz="3200" dirty="0">
                <a:solidFill>
                  <a:srgbClr val="002060"/>
                </a:solidFill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弟兄</a:t>
            </a:r>
            <a:endParaRPr lang="en-US" altLang="zh-TW" sz="3200" dirty="0">
              <a:solidFill>
                <a:srgbClr val="002060"/>
              </a:solidFill>
              <a:latin typeface="華康儷黑 Std W7" panose="020B0700000000000000" pitchFamily="34" charset="-120"/>
              <a:ea typeface="華康儷黑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9880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ove fe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3" y="226447"/>
            <a:ext cx="622935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001279">
            <a:off x="363986" y="290672"/>
            <a:ext cx="2394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華康海報體 Std W12" pitchFamily="82" charset="-120"/>
                <a:ea typeface="華康海報體 Std W12" pitchFamily="82" charset="-120"/>
              </a:rPr>
              <a:t>愛筵</a:t>
            </a:r>
            <a:endParaRPr lang="en-US" sz="8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華康海報體 Std W12" pitchFamily="82" charset="-120"/>
              <a:ea typeface="華康海報體 Std W12" pitchFamily="82" charset="-120"/>
            </a:endParaRPr>
          </a:p>
        </p:txBody>
      </p:sp>
      <p:pic>
        <p:nvPicPr>
          <p:cNvPr id="3076" name="Picture 4" descr="Image result for love fe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561" y="3396664"/>
            <a:ext cx="6778171" cy="244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94836" y="5017319"/>
            <a:ext cx="50491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dirty="0">
                <a:solidFill>
                  <a:srgbClr val="002060"/>
                </a:solidFill>
                <a:latin typeface="華康魏碑體 Std W7" pitchFamily="66" charset="-120"/>
                <a:ea typeface="華康魏碑體 Std W7" pitchFamily="66" charset="-120"/>
              </a:rPr>
              <a:t>主日學後 </a:t>
            </a:r>
            <a:r>
              <a:rPr lang="en-US" altLang="zh-TW" sz="3800" dirty="0">
                <a:solidFill>
                  <a:srgbClr val="002060"/>
                </a:solidFill>
                <a:latin typeface="華康魏碑體 Std W7" pitchFamily="66" charset="-120"/>
                <a:ea typeface="華康魏碑體 Std W7" pitchFamily="66" charset="-120"/>
              </a:rPr>
              <a:t>12:30 PM</a:t>
            </a:r>
            <a:endParaRPr lang="en-US" sz="40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itchFamily="66" charset="-120"/>
              <a:ea typeface="華康魏碑體 Std W7" pitchFamily="66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93204" y="341104"/>
            <a:ext cx="954107" cy="32983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5000" dirty="0">
                <a:solidFill>
                  <a:srgbClr val="C0000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請留步享用</a:t>
            </a:r>
            <a:endParaRPr lang="en-US" sz="5000" dirty="0">
              <a:solidFill>
                <a:srgbClr val="C0000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2930" y="5617633"/>
            <a:ext cx="43349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dirty="0">
                <a:solidFill>
                  <a:srgbClr val="002060"/>
                </a:solidFill>
                <a:latin typeface="華康魏碑體 Std W7" pitchFamily="66" charset="-120"/>
                <a:ea typeface="華康魏碑體 Std W7" pitchFamily="66" charset="-120"/>
              </a:rPr>
              <a:t>飯前膳後</a:t>
            </a:r>
            <a:r>
              <a:rPr lang="zh-TW" altLang="en-US" sz="5000" dirty="0">
                <a:solidFill>
                  <a:srgbClr val="002060"/>
                </a:solidFill>
                <a:latin typeface="華康魏碑體 Std W7" pitchFamily="66" charset="-120"/>
                <a:ea typeface="華康魏碑體 Std W7" pitchFamily="66" charset="-120"/>
              </a:rPr>
              <a:t> </a:t>
            </a:r>
            <a:r>
              <a:rPr lang="en-US" altLang="zh-TW" sz="4000" u="sng" dirty="0">
                <a:solidFill>
                  <a:srgbClr val="C00000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itchFamily="66" charset="-120"/>
                <a:ea typeface="華康魏碑體 Std W7" pitchFamily="66" charset="-120"/>
              </a:rPr>
              <a:t>TV</a:t>
            </a:r>
            <a:r>
              <a:rPr lang="zh-TW" altLang="en-US" sz="4000" u="sng" dirty="0">
                <a:solidFill>
                  <a:srgbClr val="C00000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itchFamily="66" charset="-120"/>
                <a:ea typeface="華康魏碑體 Std W7" pitchFamily="66" charset="-120"/>
              </a:rPr>
              <a:t> </a:t>
            </a:r>
            <a:r>
              <a:rPr lang="en-US" altLang="zh-TW" sz="4000" u="sng" dirty="0" smtClean="0">
                <a:solidFill>
                  <a:srgbClr val="C00000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itchFamily="66" charset="-120"/>
                <a:ea typeface="華康魏碑體 Std W7" pitchFamily="66" charset="-120"/>
              </a:rPr>
              <a:t>1</a:t>
            </a:r>
            <a:endParaRPr lang="en-US" sz="4000" u="sng" dirty="0">
              <a:solidFill>
                <a:srgbClr val="C00000"/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itchFamily="66" charset="-120"/>
              <a:ea typeface="華康魏碑體 Std W7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212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02.tooopen.com/images/20131224/sy_531302868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8"/>
          <a:stretch/>
        </p:blipFill>
        <p:spPr bwMode="auto">
          <a:xfrm>
            <a:off x="1043189" y="0"/>
            <a:ext cx="8100811" cy="68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02.tooopen.com/images/20131224/sy_531302868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7" b="12881"/>
          <a:stretch/>
        </p:blipFill>
        <p:spPr bwMode="auto">
          <a:xfrm>
            <a:off x="1" y="0"/>
            <a:ext cx="1043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8429" y="2100335"/>
            <a:ext cx="1415772" cy="21441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8000" dirty="0" smtClean="0">
                <a:solidFill>
                  <a:srgbClr val="FFFF99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年會</a:t>
            </a:r>
            <a:endParaRPr lang="en-US" sz="8000" dirty="0">
              <a:solidFill>
                <a:srgbClr val="FFFF99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飾藝體 Std W5" panose="04020500000000000000" pitchFamily="82" charset="-120"/>
              <a:ea typeface="華康飾藝體 Std W5" panose="04020500000000000000" pitchFamily="82" charset="-120"/>
            </a:endParaRPr>
          </a:p>
        </p:txBody>
      </p:sp>
      <p:pic>
        <p:nvPicPr>
          <p:cNvPr id="3078" name="Picture 6" descr="Image result for 2018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883" y="4347668"/>
            <a:ext cx="1517105" cy="52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9751" y="4217673"/>
            <a:ext cx="20217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2</a:t>
            </a:r>
            <a:r>
              <a:rPr lang="en-US" altLang="zh-TW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  <a:sym typeface="Wingdings" panose="05000000000000000000" pitchFamily="2" charset="2"/>
              </a:rPr>
              <a:t></a:t>
            </a:r>
            <a:r>
              <a:rPr lang="en-US" altLang="zh-TW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23</a:t>
            </a:r>
            <a:r>
              <a:rPr lang="en-US" altLang="zh-TW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  <a:sym typeface="Wingdings" panose="05000000000000000000" pitchFamily="2" charset="2"/>
              </a:rPr>
              <a:t></a:t>
            </a:r>
            <a:endParaRPr lang="en-US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cord Heavy SF" panose="020BE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6872" y="4823234"/>
            <a:ext cx="26212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週五晚八點</a:t>
            </a:r>
            <a:endParaRPr lang="en-US" sz="3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5509" y="5634813"/>
            <a:ext cx="28777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財務及事工報告</a:t>
            </a:r>
            <a:endParaRPr lang="en-US" altLang="zh-TW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教會異象與目標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908" y="314121"/>
            <a:ext cx="615553" cy="22467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鼓勵大家出席</a:t>
            </a:r>
            <a:endParaRPr lang="en-US" sz="28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0179" y="296122"/>
            <a:ext cx="615553" cy="22467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各組聯合教會</a:t>
            </a:r>
            <a:endParaRPr lang="en-US" sz="28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45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 t="5027" b="33333"/>
          <a:stretch/>
        </p:blipFill>
        <p:spPr>
          <a:xfrm>
            <a:off x="1304146" y="29981"/>
            <a:ext cx="6379114" cy="516376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229985" y="5141626"/>
            <a:ext cx="699422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教會已團體報名 </a:t>
            </a:r>
            <a:r>
              <a:rPr lang="en-US" altLang="zh-TW" sz="38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團號：</a:t>
            </a:r>
            <a:r>
              <a:rPr lang="en-US" altLang="zh-TW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黑體 Std W7" panose="020B0700000000000000" pitchFamily="34" charset="-120"/>
              </a:rPr>
              <a:t>EYKBG </a:t>
            </a:r>
            <a:r>
              <a:rPr lang="en-US" altLang="zh-TW" sz="38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800" dirty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5113" y="6182549"/>
            <a:ext cx="8237096" cy="882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indent="-228600" algn="just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kern="1400" dirty="0" smtClean="0">
                <a:solidFill>
                  <a:srgbClr val="000000"/>
                </a:solidFill>
                <a:latin typeface="Arial" panose="020B0604020202020204" pitchFamily="34" charset="0"/>
                <a:hlinkClick r:id="rId4"/>
              </a:rPr>
              <a:t>https</a:t>
            </a:r>
            <a:r>
              <a:rPr lang="en-US" sz="2800" i="1" kern="1400" dirty="0">
                <a:solidFill>
                  <a:srgbClr val="000000"/>
                </a:solidFill>
                <a:latin typeface="Arial" panose="020B0604020202020204" pitchFamily="34" charset="0"/>
                <a:hlinkClick r:id="rId4"/>
              </a:rPr>
              <a:t>://bassconvention.org/express_pass.cfm</a:t>
            </a:r>
            <a:endParaRPr lang="en-US" sz="2800" i="1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8783" y="5723244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可以先上網登記及列印名牌</a:t>
            </a:r>
            <a:endParaRPr lang="en-US" sz="3200" dirty="0"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6" name="Flowchart: Punched Tape 5"/>
          <p:cNvSpPr/>
          <p:nvPr/>
        </p:nvSpPr>
        <p:spPr>
          <a:xfrm>
            <a:off x="5643873" y="3491440"/>
            <a:ext cx="2968001" cy="893555"/>
          </a:xfrm>
          <a:prstGeom prst="flowChartPunchedTape">
            <a:avLst/>
          </a:prstGeom>
          <a:solidFill>
            <a:srgbClr val="FFFF99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Sprint SF" pitchFamily="2" charset="0"/>
              </a:rPr>
              <a:t>March 1 - 3</a:t>
            </a:r>
            <a:endParaRPr lang="en-US" sz="3200" dirty="0">
              <a:solidFill>
                <a:srgbClr val="002060"/>
              </a:solidFill>
              <a:latin typeface="Sprint S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49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church pp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80811" y="1704870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srgbClr val="FFFF99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祝福</a:t>
            </a:r>
            <a:endParaRPr lang="en-US" sz="5000" dirty="0">
              <a:solidFill>
                <a:srgbClr val="FFFF99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8971" y="4402603"/>
            <a:ext cx="289534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200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薛忠勇</a:t>
            </a:r>
            <a:r>
              <a:rPr lang="zh-CN" altLang="en-US" sz="4000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弟兄</a:t>
            </a:r>
            <a:endParaRPr lang="en-US" altLang="zh-TW" sz="3600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黑 Std W7" panose="020B0700000000000000" pitchFamily="34" charset="-120"/>
              <a:ea typeface="華康儷黑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131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6" y="985845"/>
            <a:ext cx="8766808" cy="908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8747" y="5654823"/>
            <a:ext cx="465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殿樂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：</a:t>
            </a:r>
            <a:r>
              <a:rPr lang="zh-CN" altLang="en-US" sz="3600" dirty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王 佳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姊妹</a:t>
            </a:r>
            <a:endParaRPr lang="en-US" altLang="zh-TW" sz="2800" dirty="0"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黑 Std W7" panose="020B0700000000000000" pitchFamily="34" charset="-120"/>
              <a:ea typeface="華康儷黑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3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3592" y="1332430"/>
            <a:ext cx="641040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zh-TW" altLang="en-US" sz="40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雅藝體 Std W6" pitchFamily="82" charset="-120"/>
                <a:ea typeface="華康雅藝體 Std W6" pitchFamily="82" charset="-120"/>
              </a:rPr>
              <a:t>上主今在祂的聖殿中</a:t>
            </a:r>
            <a:r>
              <a:rPr lang="zh-TW" altLang="en-US" sz="40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雅藝體 Std W6" pitchFamily="82" charset="-120"/>
                <a:ea typeface="華康雅藝體 Std W6" pitchFamily="82" charset="-120"/>
              </a:rPr>
              <a:t>，</a:t>
            </a:r>
            <a:endParaRPr lang="en-US" altLang="zh-TW" sz="4000" dirty="0" smtClean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FF000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華康雅藝體 Std W6" pitchFamily="82" charset="-120"/>
              <a:ea typeface="華康雅藝體 Std W6" pitchFamily="82" charset="-120"/>
            </a:endParaRPr>
          </a:p>
          <a:p>
            <a:pPr algn="ctr">
              <a:lnSpc>
                <a:spcPts val="4600"/>
              </a:lnSpc>
            </a:pPr>
            <a:r>
              <a:rPr lang="zh-TW" altLang="en-US" sz="40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雅藝體 Std W6" pitchFamily="82" charset="-120"/>
                <a:ea typeface="華康雅藝體 Std W6" pitchFamily="82" charset="-120"/>
              </a:rPr>
              <a:t>上</a:t>
            </a:r>
            <a:r>
              <a:rPr lang="zh-TW" altLang="en-US" sz="40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雅藝體 Std W6" pitchFamily="82" charset="-120"/>
                <a:ea typeface="華康雅藝體 Std W6" pitchFamily="82" charset="-120"/>
              </a:rPr>
              <a:t>主今在祂的聖殿中，</a:t>
            </a:r>
          </a:p>
          <a:p>
            <a:pPr algn="ctr">
              <a:lnSpc>
                <a:spcPts val="4600"/>
              </a:lnSpc>
            </a:pPr>
            <a:r>
              <a:rPr lang="zh-TW" altLang="en-US" sz="40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雅藝體 Std W6" pitchFamily="82" charset="-120"/>
                <a:ea typeface="華康雅藝體 Std W6" pitchFamily="82" charset="-120"/>
              </a:rPr>
              <a:t>萬國的人當肅靜</a:t>
            </a:r>
            <a:r>
              <a:rPr lang="zh-TW" altLang="en-US" sz="40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雅藝體 Std W6" pitchFamily="82" charset="-120"/>
                <a:ea typeface="華康雅藝體 Std W6" pitchFamily="82" charset="-120"/>
              </a:rPr>
              <a:t>，</a:t>
            </a:r>
            <a:endParaRPr lang="en-US" altLang="zh-TW" sz="4000" dirty="0" smtClean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FF000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華康雅藝體 Std W6" pitchFamily="82" charset="-120"/>
              <a:ea typeface="華康雅藝體 Std W6" pitchFamily="82" charset="-120"/>
            </a:endParaRPr>
          </a:p>
          <a:p>
            <a:pPr algn="ctr">
              <a:lnSpc>
                <a:spcPts val="4600"/>
              </a:lnSpc>
            </a:pPr>
            <a:r>
              <a:rPr lang="zh-TW" altLang="en-US" sz="40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雅藝體 Std W6" pitchFamily="82" charset="-120"/>
                <a:ea typeface="華康雅藝體 Std W6" pitchFamily="82" charset="-120"/>
              </a:rPr>
              <a:t>萬</a:t>
            </a:r>
            <a:r>
              <a:rPr lang="zh-TW" altLang="en-US" sz="40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雅藝體 Std W6" pitchFamily="82" charset="-120"/>
                <a:ea typeface="華康雅藝體 Std W6" pitchFamily="82" charset="-120"/>
              </a:rPr>
              <a:t>國的人在主前當肅靜，</a:t>
            </a:r>
          </a:p>
          <a:p>
            <a:pPr algn="ctr">
              <a:lnSpc>
                <a:spcPts val="4600"/>
              </a:lnSpc>
            </a:pPr>
            <a:r>
              <a:rPr lang="zh-TW" altLang="en-US" sz="40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雅藝體 Std W6" pitchFamily="82" charset="-120"/>
                <a:ea typeface="華康雅藝體 Std W6" pitchFamily="82" charset="-120"/>
              </a:rPr>
              <a:t>當肅靜，在主前當肅靜</a:t>
            </a:r>
            <a:r>
              <a:rPr lang="zh-TW" altLang="en-US" sz="40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雅藝體 Std W6" pitchFamily="82" charset="-120"/>
                <a:ea typeface="華康雅藝體 Std W6" pitchFamily="82" charset="-120"/>
              </a:rPr>
              <a:t>。</a:t>
            </a:r>
            <a:endParaRPr lang="en-US" altLang="zh-TW" sz="4000" dirty="0" smtClean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FF000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華康雅藝體 Std W6" pitchFamily="82" charset="-120"/>
              <a:ea typeface="華康雅藝體 Std W6" pitchFamily="82" charset="-120"/>
            </a:endParaRPr>
          </a:p>
          <a:p>
            <a:pPr algn="ctr">
              <a:lnSpc>
                <a:spcPts val="4600"/>
              </a:lnSpc>
            </a:pPr>
            <a:r>
              <a:rPr lang="zh-TW" altLang="en-US" sz="40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雅藝體 Std W6" pitchFamily="82" charset="-120"/>
                <a:ea typeface="華康雅藝體 Std W6" pitchFamily="82" charset="-120"/>
              </a:rPr>
              <a:t>阿</a:t>
            </a:r>
            <a:r>
              <a:rPr lang="zh-TW" altLang="en-US" sz="40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雅藝體 Std W6" pitchFamily="82" charset="-120"/>
                <a:ea typeface="華康雅藝體 Std W6" pitchFamily="82" charset="-120"/>
              </a:rPr>
              <a:t>們。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3592" y="343049"/>
            <a:ext cx="6025670" cy="646331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kumimoji="0" sz="3200" b="0" i="0" u="none" strike="noStrike" kern="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宗楷體 Std W7" pitchFamily="66" charset="-120"/>
                <a:ea typeface="華康宗楷體 Std W7" pitchFamily="66" charset="-120"/>
              </a:defRPr>
            </a:lvl1pPr>
          </a:lstStyle>
          <a:p>
            <a:pPr algn="ctr"/>
            <a:r>
              <a:rPr lang="en-US" altLang="zh-TW" sz="36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TW" altLang="en-US" sz="3600" b="1" kern="1200" dirty="0" smtClean="0">
                <a:solidFill>
                  <a:srgbClr val="FFFF99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上</a:t>
            </a:r>
            <a:r>
              <a:rPr lang="zh-TW" altLang="en-US" sz="3600" b="1" kern="1200" dirty="0">
                <a:solidFill>
                  <a:srgbClr val="FFFF99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主今在祂的聖殿</a:t>
            </a:r>
            <a:r>
              <a:rPr lang="zh-TW" altLang="en-US" sz="3600" b="1" kern="1200" dirty="0" smtClean="0">
                <a:solidFill>
                  <a:srgbClr val="FFFF99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中</a:t>
            </a:r>
            <a:r>
              <a:rPr lang="en-US" altLang="zh-TW" sz="36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】</a:t>
            </a:r>
            <a:r>
              <a:rPr lang="zh-TW" altLang="en-US" sz="3600" b="1" kern="1200" dirty="0" smtClean="0">
                <a:solidFill>
                  <a:srgbClr val="FFFF99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明體 Std W12" panose="02020C00000000000000" pitchFamily="18" charset="-120"/>
                <a:sym typeface="Wingdings"/>
              </a:rPr>
              <a:t>  </a:t>
            </a:r>
            <a:endParaRPr lang="en-US" sz="3600" b="1" kern="1200" dirty="0">
              <a:solidFill>
                <a:srgbClr val="FFFF99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53718" y="5926372"/>
            <a:ext cx="5854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6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雅藝體 Std W6" pitchFamily="82" charset="-120"/>
                <a:ea typeface="華康雅藝體 Std W6" pitchFamily="82" charset="-120"/>
              </a:rPr>
              <a:t>1/1</a:t>
            </a:r>
            <a:endParaRPr lang="en-US" sz="2600" dirty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華康雅藝體 Std W6" pitchFamily="82" charset="-120"/>
              <a:ea typeface="華康雅藝體 Std W6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00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Image result for submission to go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Image result for cros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52" y="-65317"/>
            <a:ext cx="4919470" cy="41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6820" y="276732"/>
            <a:ext cx="821035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讓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我進入 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主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祢的同在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，</a:t>
            </a:r>
            <a:endParaRPr lang="en-US" altLang="zh-TW" sz="3800" dirty="0" smtClean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我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與眾天使 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圍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繞寶座敬拜。</a:t>
            </a:r>
          </a:p>
          <a:p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喔</a:t>
            </a:r>
            <a:r>
              <a:rPr lang="en-US" altLang="zh-TW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! 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讓我進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入  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主祢的同在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，</a:t>
            </a:r>
            <a:endParaRPr lang="en-US" altLang="zh-TW" sz="3800" dirty="0" smtClean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我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要單單 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敬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拜祢耶穌。</a:t>
            </a:r>
            <a:r>
              <a:rPr lang="en-US" altLang="zh-TW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(x2)</a:t>
            </a:r>
          </a:p>
          <a:p>
            <a:pPr algn="ctr"/>
            <a:endParaRPr lang="en-US" altLang="zh-TW" sz="3800" dirty="0" smtClean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pPr algn="ctr"/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       我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要敬拜，敬拜，敬拜我的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主</a:t>
            </a:r>
            <a:endParaRPr lang="zh-TW" altLang="en-US" sz="3800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pPr algn="ctr"/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       我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要敬拜，敬拜，敬拜我的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主</a:t>
            </a:r>
            <a:endParaRPr lang="zh-TW" altLang="en-US" sz="3800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pPr algn="ctr"/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       我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要跪下，跪下，在祢寶座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前</a:t>
            </a:r>
            <a:endParaRPr lang="zh-TW" altLang="en-US" sz="3800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pPr algn="ctr"/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       我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要跪下，跪下，在祢寶座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前</a:t>
            </a:r>
            <a:endParaRPr lang="zh-TW" altLang="en-US" sz="3800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81711" y="5995750"/>
            <a:ext cx="398057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TW" altLang="en-US" sz="3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進入祢的同在</a:t>
            </a:r>
            <a:r>
              <a:rPr lang="en-US" altLang="zh-TW" sz="3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】  </a:t>
            </a:r>
            <a:r>
              <a:rPr lang="en-US" altLang="zh-TW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1/4</a:t>
            </a:r>
            <a:endParaRPr lang="en-U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405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Image result for submission to go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Image result for cros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52" y="-65317"/>
            <a:ext cx="4919470" cy="41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6820" y="276732"/>
            <a:ext cx="8210359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讓我進入 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主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祢的榮耀，</a:t>
            </a:r>
            <a:endParaRPr lang="en-US" altLang="zh-TW" sz="3800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我在祢聖潔光中 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被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祢得著。</a:t>
            </a:r>
          </a:p>
          <a:p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喔</a:t>
            </a:r>
            <a:r>
              <a:rPr lang="en-US" altLang="zh-TW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! 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讓我進入 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主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祢的榮耀，</a:t>
            </a:r>
            <a:endParaRPr lang="en-US" altLang="zh-TW" sz="3800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我要單單 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為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主祢而活。</a:t>
            </a:r>
          </a:p>
          <a:p>
            <a:pPr algn="ctr"/>
            <a:endParaRPr lang="en-US" altLang="zh-TW" sz="3800" dirty="0" smtClean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pPr algn="ctr"/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       頌讚榮耀，榮耀，榮耀歸羔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羊</a:t>
            </a:r>
            <a:endParaRPr lang="zh-TW" altLang="en-US" sz="3800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pPr algn="ctr"/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       頌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讚榮耀，榮耀，榮耀歸羔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羊</a:t>
            </a:r>
            <a:endParaRPr lang="zh-TW" altLang="en-US" sz="3800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pPr algn="ctr"/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       頌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讚聖潔，聖潔，聖潔的真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神</a:t>
            </a:r>
            <a:endParaRPr lang="zh-TW" altLang="en-US" sz="3800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pPr algn="ctr"/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       頌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讚聖潔，聖潔，聖潔的真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神</a:t>
            </a:r>
            <a:endParaRPr lang="zh-TW" altLang="en-US" sz="3800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81711" y="5995750"/>
            <a:ext cx="397897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TW" altLang="en-US" sz="3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進入祢的同在</a:t>
            </a:r>
            <a:r>
              <a:rPr lang="en-US" altLang="zh-TW" sz="3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】  </a:t>
            </a:r>
            <a:r>
              <a:rPr lang="en-US" altLang="zh-TW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altLang="zh-TW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/4</a:t>
            </a:r>
            <a:endParaRPr lang="en-U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250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Image result for submission to go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Image result for cros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52" y="-65317"/>
            <a:ext cx="4919470" cy="41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3941" y="249624"/>
            <a:ext cx="8210359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我要跪下，跪下，在祢寶座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前</a:t>
            </a:r>
            <a:endParaRPr lang="zh-TW" altLang="en-US" sz="3800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我要跪下，跪下，在祢寶座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前</a:t>
            </a:r>
            <a:endParaRPr lang="zh-TW" altLang="en-US" sz="3800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我要敬拜，敬拜，敬拜我的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主</a:t>
            </a:r>
            <a:endParaRPr lang="zh-TW" altLang="en-US" sz="3800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我要敬拜，敬拜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………</a:t>
            </a:r>
            <a:endParaRPr lang="en-US" altLang="zh-TW" sz="3800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敬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拜我的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主</a:t>
            </a:r>
            <a:endParaRPr lang="zh-TW" altLang="en-US" sz="3800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81711" y="5995750"/>
            <a:ext cx="398057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TW" altLang="en-US" sz="3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進入祢的同在</a:t>
            </a:r>
            <a:r>
              <a:rPr lang="en-US" altLang="zh-TW" sz="3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】  </a:t>
            </a:r>
            <a:r>
              <a:rPr lang="en-US" altLang="zh-TW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zh-TW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/4</a:t>
            </a:r>
            <a:endParaRPr lang="en-U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476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Image result for submission to go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Image result for cros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52" y="-65317"/>
            <a:ext cx="4919470" cy="411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60767" y="278779"/>
            <a:ext cx="5966681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7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讓我進入 </a:t>
            </a:r>
            <a:r>
              <a:rPr lang="zh-TW" altLang="en-US" sz="37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主</a:t>
            </a:r>
            <a:r>
              <a:rPr lang="zh-TW" altLang="en-US" sz="37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祢的同</a:t>
            </a:r>
            <a:r>
              <a:rPr lang="zh-TW" altLang="en-US" sz="37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在</a:t>
            </a:r>
            <a:endParaRPr lang="en-US" altLang="zh-TW" sz="3700" dirty="0" smtClean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7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我</a:t>
            </a:r>
            <a:r>
              <a:rPr lang="zh-TW" altLang="en-US" sz="37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與眾天使 </a:t>
            </a:r>
            <a:r>
              <a:rPr lang="zh-TW" altLang="en-US" sz="37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圍</a:t>
            </a:r>
            <a:r>
              <a:rPr lang="zh-TW" altLang="en-US" sz="37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繞寶座敬</a:t>
            </a:r>
            <a:r>
              <a:rPr lang="zh-TW" altLang="en-US" sz="37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拜</a:t>
            </a:r>
            <a:endParaRPr lang="zh-TW" altLang="en-US" sz="3700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7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喔</a:t>
            </a:r>
            <a:r>
              <a:rPr lang="en-US" altLang="zh-TW" sz="37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! </a:t>
            </a:r>
            <a:r>
              <a:rPr lang="zh-TW" altLang="en-US" sz="37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讓我進入 </a:t>
            </a:r>
            <a:r>
              <a:rPr lang="zh-TW" altLang="en-US" sz="37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主</a:t>
            </a:r>
            <a:r>
              <a:rPr lang="zh-TW" altLang="en-US" sz="37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祢的同</a:t>
            </a:r>
            <a:r>
              <a:rPr lang="zh-TW" altLang="en-US" sz="37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在</a:t>
            </a:r>
            <a:endParaRPr lang="en-US" altLang="zh-TW" sz="3700" dirty="0" smtClean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7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我</a:t>
            </a:r>
            <a:r>
              <a:rPr lang="zh-TW" altLang="en-US" sz="37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要單</a:t>
            </a:r>
            <a:r>
              <a:rPr lang="zh-TW" altLang="en-US" sz="37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單  </a:t>
            </a:r>
            <a:r>
              <a:rPr lang="zh-TW" altLang="en-US" sz="37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敬拜祢耶</a:t>
            </a:r>
            <a:r>
              <a:rPr lang="zh-TW" altLang="en-US" sz="37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穌</a:t>
            </a:r>
            <a:endParaRPr lang="zh-TW" altLang="en-US" sz="3700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7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我要單單 </a:t>
            </a:r>
            <a:r>
              <a:rPr lang="zh-TW" altLang="en-US" sz="37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敬</a:t>
            </a:r>
            <a:r>
              <a:rPr lang="zh-TW" altLang="en-US" sz="37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拜祢耶</a:t>
            </a:r>
            <a:r>
              <a:rPr lang="zh-TW" altLang="en-US" sz="37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穌</a:t>
            </a:r>
            <a:endParaRPr lang="zh-TW" altLang="en-US" sz="3700" dirty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7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我要單單</a:t>
            </a:r>
            <a:r>
              <a:rPr lang="en-US" altLang="zh-TW" sz="37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……… </a:t>
            </a:r>
            <a:endParaRPr lang="en-US" altLang="zh-TW" sz="3700" dirty="0" smtClean="0">
              <a:solidFill>
                <a:prstClr val="white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700" dirty="0" smtClean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敬</a:t>
            </a:r>
            <a:r>
              <a:rPr lang="zh-TW" altLang="en-US" sz="3700" dirty="0"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拜祢耶穌。</a:t>
            </a:r>
          </a:p>
        </p:txBody>
      </p:sp>
      <p:sp>
        <p:nvSpPr>
          <p:cNvPr id="7" name="Rectangle 6"/>
          <p:cNvSpPr/>
          <p:nvPr/>
        </p:nvSpPr>
        <p:spPr>
          <a:xfrm>
            <a:off x="2581711" y="5995750"/>
            <a:ext cx="398057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TW" altLang="en-US" sz="3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進入祢的同在</a:t>
            </a:r>
            <a:r>
              <a:rPr lang="en-US" altLang="zh-TW" sz="3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】  </a:t>
            </a:r>
            <a:r>
              <a:rPr lang="en-US" altLang="zh-TW" sz="28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4/4</a:t>
            </a:r>
            <a:endParaRPr lang="en-U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3345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6020</TotalTime>
  <Words>1499</Words>
  <Application>Microsoft Office PowerPoint</Application>
  <PresentationFormat>On-screen Show (4:3)</PresentationFormat>
  <Paragraphs>166</Paragraphs>
  <Slides>45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3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72" baseType="lpstr">
      <vt:lpstr>Arial</vt:lpstr>
      <vt:lpstr>Times New Roman</vt:lpstr>
      <vt:lpstr>華康楷書體 Std W9</vt:lpstr>
      <vt:lpstr>Calibri Light</vt:lpstr>
      <vt:lpstr>Wingdings</vt:lpstr>
      <vt:lpstr>新細明體</vt:lpstr>
      <vt:lpstr>Sprint SF</vt:lpstr>
      <vt:lpstr>華康宗楷體 Std W7</vt:lpstr>
      <vt:lpstr>華康雅藝體 Std W6</vt:lpstr>
      <vt:lpstr>華康海報體 Std W12</vt:lpstr>
      <vt:lpstr>華康龍門石碑 Std W9</vt:lpstr>
      <vt:lpstr>華康隸書體 Std W7</vt:lpstr>
      <vt:lpstr>華康儷黑 Std W7</vt:lpstr>
      <vt:lpstr>Calibri</vt:lpstr>
      <vt:lpstr>Accord Heavy SF</vt:lpstr>
      <vt:lpstr>SimSun</vt:lpstr>
      <vt:lpstr>Kozuka Gothic Pro M</vt:lpstr>
      <vt:lpstr>華康飾藝體 Std W5</vt:lpstr>
      <vt:lpstr>華康黑體 Std W9</vt:lpstr>
      <vt:lpstr>華康正顏楷體 Std W9</vt:lpstr>
      <vt:lpstr>華康魏碑體 Std W7</vt:lpstr>
      <vt:lpstr>華康黑體 Std W7</vt:lpstr>
      <vt:lpstr>華康明體 Std W12</vt:lpstr>
      <vt:lpstr>Office Theme</vt:lpstr>
      <vt:lpstr>1_Office Theme</vt:lpstr>
      <vt:lpstr>2_Office Theme</vt:lpstr>
      <vt:lpstr>C:\public\介紹新朋友.ppt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Balex</dc:creator>
  <cp:lastModifiedBy>Balex</cp:lastModifiedBy>
  <cp:revision>269</cp:revision>
  <dcterms:created xsi:type="dcterms:W3CDTF">2016-12-29T18:12:43Z</dcterms:created>
  <dcterms:modified xsi:type="dcterms:W3CDTF">2018-02-08T18:21:10Z</dcterms:modified>
</cp:coreProperties>
</file>