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6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4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6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2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4180-F645-4F28-9B97-7E31DB273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B556-FE72-40E6-8010-71F63CED8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8309" y="9230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3638" y="676805"/>
            <a:ext cx="5305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「面對恐懼」</a:t>
            </a:r>
            <a:endParaRPr lang="en-US" sz="50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1170" y="1538579"/>
            <a:ext cx="226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詩篇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27)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50" y="5900669"/>
            <a:ext cx="226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主日信息</a:t>
            </a:r>
            <a:endParaRPr lang="en-US" sz="36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1170" y="5900669"/>
            <a:ext cx="347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薛忠勇 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弟兄</a:t>
            </a:r>
            <a:endParaRPr lang="en-US" sz="32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8693" y="5909496"/>
            <a:ext cx="347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25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2018</a:t>
            </a:r>
            <a:endParaRPr lang="en-US" sz="32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21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26549" y="198840"/>
            <a:ext cx="828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「有一件事，我曾求耶和華</a:t>
            </a:r>
            <a:r>
              <a:rPr lang="en-US" altLang="zh-TW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(4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節上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26548" y="845171"/>
            <a:ext cx="864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「就是一生一世住在耶和華的殿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中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，瞻  </a:t>
            </a:r>
            <a:endParaRPr lang="en-US" altLang="zh-TW" sz="3600" dirty="0" smtClean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仰祂的榮美，在祂殿裡求問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(4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節下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8194" name="Picture 2" descr="Image result for king david pr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51" y="2408619"/>
            <a:ext cx="3540581" cy="431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31792" y="2427721"/>
            <a:ext cx="8648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「不可停止聚會，好像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那些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停止慣了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altLang="zh-TW" sz="36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en-US" altLang="zh-TW" sz="36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(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希伯來書 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10:25)</a:t>
            </a:r>
            <a:endParaRPr lang="en-US" sz="32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30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59" y="146648"/>
            <a:ext cx="4681270" cy="351095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11" y="595223"/>
            <a:ext cx="4506342" cy="27885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80" y="3130072"/>
            <a:ext cx="5907237" cy="39512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teve fossett balloon flight 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2" y="573176"/>
            <a:ext cx="4188541" cy="571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teve fossett balloon flight 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684" y="3569109"/>
            <a:ext cx="8539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When we change our </a:t>
            </a:r>
            <a:r>
              <a:rPr 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altitude </a:t>
            </a:r>
            <a:r>
              <a:rPr 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高度</a:t>
            </a:r>
            <a:r>
              <a:rPr lang="en-US" altLang="zh-TW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,</a:t>
            </a:r>
          </a:p>
          <a:p>
            <a:r>
              <a:rPr 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we change our </a:t>
            </a:r>
            <a:r>
              <a:rPr 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attitude </a:t>
            </a:r>
            <a:r>
              <a:rPr lang="en-US" altLang="zh-TW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(</a:t>
            </a:r>
            <a:r>
              <a:rPr lang="zh-TW" alt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態度</a:t>
            </a:r>
            <a:r>
              <a:rPr lang="en-US" altLang="zh-TW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)</a:t>
            </a:r>
            <a:endParaRPr lang="en-US" sz="3600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527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84" y="189781"/>
            <a:ext cx="651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懼怕中的祈求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(7-13</a:t>
            </a:r>
            <a:r>
              <a:rPr lang="zh-TW" altLang="en-US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3316" name="Picture 4" descr="Image result for prophet elij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56" y="2267337"/>
            <a:ext cx="6083144" cy="437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55" y="2267337"/>
            <a:ext cx="6083145" cy="44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4602" y="836112"/>
            <a:ext cx="8539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i="1" dirty="0" smtClean="0">
                <a:solidFill>
                  <a:srgbClr val="4472C4">
                    <a:lumMod val="50000"/>
                  </a:srgbClr>
                </a:solidFill>
                <a:latin typeface="Source Sans Pro Black" panose="020B0803030403020204" pitchFamily="34" charset="0"/>
              </a:rPr>
              <a:t>I just keep trusting my Lord</a:t>
            </a:r>
          </a:p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我只要 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繼續不斷地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信靠我主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3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4" y="203256"/>
            <a:ext cx="1995947" cy="241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149686" y="203256"/>
            <a:ext cx="46276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今天我們繼續航行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endParaRPr lang="en-US" sz="38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522" y="856603"/>
            <a:ext cx="5083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i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Today we keep on sailing </a:t>
            </a:r>
            <a:endParaRPr lang="en-US" sz="3000" i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2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266" y="255329"/>
            <a:ext cx="817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求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祢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垂聽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；並求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祢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憐恤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我，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應允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 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(7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66" y="833823"/>
            <a:ext cx="8932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向我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掩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面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，不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發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怒</a:t>
            </a:r>
            <a:r>
              <a:rPr lang="en-US" altLang="zh-TW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，不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丟掉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600" dirty="0" smtClean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也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離棄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 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(9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66" y="2012481"/>
            <a:ext cx="6684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將</a:t>
            </a:r>
            <a:r>
              <a:rPr lang="zh-TW" altLang="en-US" sz="3600" dirty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祢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的道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指教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</a:t>
            </a:r>
            <a:r>
              <a:rPr lang="en-US" altLang="zh-TW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引領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 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(11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59" y="2867975"/>
            <a:ext cx="5407742" cy="381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2087" y="3005807"/>
            <a:ext cx="5424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被接納、傾訴、指引、保護</a:t>
            </a:r>
            <a:endParaRPr lang="en-US" sz="34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029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hudson tay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33" y="176981"/>
            <a:ext cx="1834793" cy="275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830286" y="157318"/>
            <a:ext cx="5501149" cy="1746700"/>
          </a:xfrm>
          <a:prstGeom prst="wedgeRectCallout">
            <a:avLst>
              <a:gd name="adj1" fmla="val 66310"/>
              <a:gd name="adj2" fmla="val -27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812" y="196648"/>
            <a:ext cx="55011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究竟這壓力使我們與神疏遠</a:t>
            </a:r>
            <a:endParaRPr lang="en-US" altLang="zh-TW" sz="3400" dirty="0" smtClean="0">
              <a:solidFill>
                <a:prstClr val="black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了交通，還是更推動我們去</a:t>
            </a:r>
            <a:endParaRPr lang="en-US" altLang="zh-TW" sz="3400" dirty="0" smtClean="0">
              <a:solidFill>
                <a:prstClr val="black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接迎神的心懷</a:t>
            </a:r>
            <a:endParaRPr lang="en-US" sz="3400" dirty="0">
              <a:solidFill>
                <a:prstClr val="black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6388" name="Picture 4" descr="Image result for a cry for mercy henri nouw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/>
          <a:stretch/>
        </p:blipFill>
        <p:spPr bwMode="auto">
          <a:xfrm>
            <a:off x="148560" y="2064684"/>
            <a:ext cx="1999041" cy="361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a cry for mercy henri nouw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4902783"/>
            <a:ext cx="1616580" cy="186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2482" y="2411857"/>
            <a:ext cx="7260175" cy="436273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3700"/>
              </a:lnSpc>
            </a:pPr>
            <a:r>
              <a:rPr lang="zh-TW" altLang="en-US" sz="3200" dirty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主啊，我整個人似乎被恐懼侵佔，沒有平安，也得不著安息，只有赤裸裸的恐懼，懼怕精神崩潰，走錯人生的道路，怕被棄絕、被定罪，懼怕</a:t>
            </a:r>
            <a:r>
              <a:rPr lang="zh-TW" altLang="en-US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祢</a:t>
            </a:r>
            <a:r>
              <a:rPr lang="en-US" altLang="zh-TW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</a:t>
            </a:r>
            <a:r>
              <a:rPr lang="zh-TW" altLang="en-US" sz="3200" dirty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啊，祢也</a:t>
            </a:r>
            <a:r>
              <a:rPr lang="zh-TW" altLang="en-US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曾經歷恐懼，也曾飽受困擾、不</a:t>
            </a:r>
            <a:r>
              <a:rPr lang="zh-TW" altLang="en-US" sz="3200" dirty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安。祢流</a:t>
            </a:r>
            <a:r>
              <a:rPr lang="zh-TW" altLang="en-US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出的汗和淚就是證明。主啊，讓我的恐懼</a:t>
            </a:r>
            <a:r>
              <a:rPr lang="zh-TW" altLang="en-US" sz="3200" dirty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融入祢的</a:t>
            </a:r>
            <a:r>
              <a:rPr lang="zh-TW" altLang="en-US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恐懼中，這樣恐懼便不會驅使我走向黑暗，反而使我轉向光明，叫我重新認識十字架所帶來的盼望。</a:t>
            </a:r>
            <a:r>
              <a:rPr lang="en-US" sz="32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79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84" y="189781"/>
            <a:ext cx="651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信</a:t>
            </a:r>
            <a:r>
              <a:rPr lang="zh-TW" altLang="en-US" sz="3600" u="sng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心</a:t>
            </a:r>
            <a:r>
              <a:rPr lang="zh-TW" altLang="en-US" sz="36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的等候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(14</a:t>
            </a:r>
            <a:r>
              <a:rPr lang="zh-TW" altLang="en-US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756" y="836112"/>
            <a:ext cx="7384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「信</a:t>
            </a:r>
            <a:r>
              <a:rPr lang="zh-TW" altLang="en-US" sz="34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始於「等</a:t>
            </a:r>
            <a:r>
              <a:rPr lang="zh-TW" altLang="en-US" sz="34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」，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等是堅信的表現</a:t>
            </a:r>
            <a:endParaRPr lang="en-US" sz="34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912"/>
            <a:ext cx="4227359" cy="273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8478" y="1581930"/>
            <a:ext cx="129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心境</a:t>
            </a:r>
            <a:endParaRPr lang="en-US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1406" y="1558540"/>
            <a:ext cx="129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環境</a:t>
            </a:r>
            <a:endParaRPr lang="en-US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005781" y="1708819"/>
            <a:ext cx="1229033" cy="45154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78012" y="2091685"/>
            <a:ext cx="689486" cy="6516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等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7412" name="Picture 4" descr="Image result for push elevator but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88" y="4380009"/>
            <a:ext cx="4702744" cy="235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拔苗助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5" y="2960540"/>
            <a:ext cx="4099617" cy="3074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47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quick f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9"/>
            <a:ext cx="9134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84567" flipH="1">
            <a:off x="511544" y="379562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生病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rot="250783" flipH="1">
            <a:off x="2049417" y="379561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災害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 rot="21384567" flipH="1">
            <a:off x="3510662" y="281795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死亡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 rot="21384567" flipH="1">
            <a:off x="4972619" y="304572"/>
            <a:ext cx="7710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痛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 rot="491068" flipH="1">
            <a:off x="5910212" y="436514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黑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 rot="21384567" flipH="1">
            <a:off x="5377866" y="1146748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鬼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 rot="21384567" flipH="1">
            <a:off x="4353174" y="1173134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蛇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784568" y="1295003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蟲子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141077" y="1272226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老鼠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 rot="204361" flipH="1">
            <a:off x="571774" y="2081126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失業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088973" y="2187854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壞人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120520" y="2081126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被誤會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 rot="370178" flipH="1">
            <a:off x="3296086" y="3122810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被拒絕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010960" y="3100622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被批評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1812" y="3940440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被嘲笑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639487" y="3953025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受傷害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010960" y="4732725"/>
            <a:ext cx="203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沒面子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54" y="5895651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超過兩百種畏懼症 </a:t>
            </a:r>
            <a:r>
              <a:rPr lang="en-US" altLang="zh-TW" sz="3600" i="1" dirty="0" smtClean="0">
                <a:solidFill>
                  <a:srgbClr val="FFC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phobia</a:t>
            </a:r>
            <a:endParaRPr lang="en-US" sz="3600" i="1" dirty="0">
              <a:solidFill>
                <a:srgbClr val="FFC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 rot="248462" flipH="1">
            <a:off x="4160731" y="4413935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被偷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 rot="21282405" flipH="1">
            <a:off x="2841169" y="4900712"/>
            <a:ext cx="1498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被搶</a:t>
            </a:r>
            <a:endParaRPr lang="en-US" sz="3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4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pulling a knotted 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9727" y="-1159727"/>
            <a:ext cx="68245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5288" y="234176"/>
            <a:ext cx="408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「等」</a:t>
            </a:r>
            <a:r>
              <a:rPr lang="en-US" sz="4000" i="1" dirty="0" err="1" smtClean="0">
                <a:solidFill>
                  <a:prstClr val="black"/>
                </a:solidFill>
              </a:rPr>
              <a:t>qava</a:t>
            </a:r>
            <a:r>
              <a:rPr lang="en-US" sz="4000" dirty="0" smtClean="0">
                <a:solidFill>
                  <a:prstClr val="black"/>
                </a:solidFill>
              </a:rPr>
              <a:t>  </a:t>
            </a:r>
            <a:r>
              <a:rPr lang="en-US" sz="4000" dirty="0" smtClean="0">
                <a:solidFill>
                  <a:srgbClr val="C00000"/>
                </a:solidFill>
              </a:rPr>
              <a:t>h</a:t>
            </a:r>
            <a:r>
              <a:rPr lang="he-IL" sz="4000" dirty="0" smtClean="0">
                <a:solidFill>
                  <a:srgbClr val="C00000"/>
                </a:solidFill>
              </a:rPr>
              <a:t>קָוָה</a:t>
            </a:r>
            <a:r>
              <a:rPr lang="en-US" sz="4000" dirty="0" smtClean="0">
                <a:solidFill>
                  <a:srgbClr val="C00000"/>
                </a:solidFill>
              </a:rPr>
              <a:t>  </a:t>
            </a:r>
            <a:endParaRPr lang="en-US" sz="38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1708" y="234176"/>
            <a:ext cx="347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拉長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扭曲</a:t>
            </a:r>
            <a:endParaRPr lang="en-US" sz="36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96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106" y="323385"/>
            <a:ext cx="851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得救在乎歸回安息，得力在乎平靜安穩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</a:t>
            </a:r>
            <a:endParaRPr lang="en-US" altLang="zh-TW" sz="3600" dirty="0" smtClean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以賽亞書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30:15)</a:t>
            </a:r>
            <a:endParaRPr lang="en-US" sz="3200" dirty="0" smtClean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2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Image result for speed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81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3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open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83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8498" y="602673"/>
            <a:ext cx="1261884" cy="64423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懼怕</a:t>
            </a:r>
            <a:r>
              <a:rPr lang="zh-TW" altLang="en-US" sz="3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來叩門，</a:t>
            </a:r>
            <a:r>
              <a:rPr lang="zh-TW" altLang="en-US" sz="35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信心</a:t>
            </a:r>
            <a:r>
              <a:rPr lang="zh-TW" altLang="en-US" sz="3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跑去開門 </a:t>
            </a:r>
            <a:endParaRPr lang="en-US" altLang="zh-TW" sz="35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卻發現門外甚麼都沒有</a:t>
            </a:r>
            <a:endParaRPr lang="en-US" sz="35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9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0438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906" y="181156"/>
            <a:ext cx="824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只有兩種畏懼是「與生俱來」的：</a:t>
            </a:r>
            <a:endParaRPr lang="en-US" sz="36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906" y="792334"/>
            <a:ext cx="824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怕跌</a:t>
            </a:r>
            <a:r>
              <a:rPr lang="zh-TW" alt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Fear of Falling</a:t>
            </a:r>
            <a:endParaRPr lang="en-US" sz="36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906" y="1332923"/>
            <a:ext cx="824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怕巨響 </a:t>
            </a:r>
            <a:r>
              <a:rPr lang="en-US" altLang="zh-TW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Fear of Loud Noises</a:t>
            </a:r>
            <a:endParaRPr lang="en-US" sz="36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06" y="2064869"/>
            <a:ext cx="88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其他都是在成長過程中學回來 </a:t>
            </a:r>
            <a:r>
              <a:rPr lang="en-US" altLang="zh-TW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Learned Fears</a:t>
            </a:r>
            <a:endParaRPr lang="en-US" sz="36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2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13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ime sc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82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04" y="3821676"/>
            <a:ext cx="3467759" cy="29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1997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/>
          <a:stretch/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87" y="3027872"/>
            <a:ext cx="4016378" cy="40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861" y="492681"/>
            <a:ext cx="742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我在園中聽見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祢的聲音，</a:t>
            </a:r>
            <a:endParaRPr lang="en-US" altLang="zh-TW" sz="3600" dirty="0" smtClean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我就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害怕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3:10)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59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948" y="181155"/>
            <a:ext cx="3459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詩篇二十</a:t>
            </a:r>
            <a:r>
              <a:rPr lang="zh-TW" altLang="en-US" sz="3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七</a:t>
            </a:r>
            <a:endParaRPr lang="en-US" sz="3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6904" y="1784290"/>
            <a:ext cx="340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大衛受攻擊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4073" y="1770880"/>
            <a:ext cx="340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、大衛渴望神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342" y="1230292"/>
            <a:ext cx="345919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宣告 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(1-6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祈求 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(7-13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等候 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(14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867876" y="328178"/>
          <a:ext cx="5009784" cy="142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9927"/>
                <a:gridCol w="2561321"/>
                <a:gridCol w="778536"/>
              </a:tblGrid>
              <a:tr h="758565"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1- 6</a:t>
                      </a:r>
                      <a:r>
                        <a:rPr lang="zh-TW" altLang="en-US" sz="3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節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凱歌、宣告</a:t>
                      </a:r>
                      <a:endParaRPr lang="en-US" sz="3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祂</a:t>
                      </a:r>
                      <a:endParaRPr lang="en-US" altLang="zh-TW" sz="3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663915"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7-14</a:t>
                      </a: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節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400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哀歌、禱文</a:t>
                      </a:r>
                      <a:endParaRPr lang="en-US" sz="3400" dirty="0" smtClean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祢</a:t>
                      </a:r>
                      <a:endParaRPr lang="en-US" sz="34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973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684" y="189781"/>
            <a:ext cx="651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信心的宣告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(1-6</a:t>
            </a:r>
            <a:r>
              <a:rPr lang="zh-TW" altLang="en-US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427" y="836112"/>
            <a:ext cx="5831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「不怕」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3X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91" y="1451665"/>
            <a:ext cx="75984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原因：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相信上帝是</a:t>
            </a:r>
            <a:r>
              <a:rPr lang="en-US" altLang="zh-TW" sz="34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亮光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拯救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保障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力量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6148" name="Picture 4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4" y="2819219"/>
            <a:ext cx="4762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18423"/>
          <a:stretch/>
        </p:blipFill>
        <p:spPr bwMode="auto">
          <a:xfrm>
            <a:off x="118510" y="2819219"/>
            <a:ext cx="4823184" cy="394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989924" y="3011051"/>
            <a:ext cx="4250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雖有軍兵安營攻擊我，</a:t>
            </a:r>
            <a:endParaRPr lang="en-US" altLang="zh-TW" sz="3200" dirty="0" smtClean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我的心也不害怕，</a:t>
            </a:r>
            <a:endParaRPr lang="en-US" altLang="zh-TW" sz="3200" dirty="0" smtClean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雖然興起刀兵攻擊我，</a:t>
            </a:r>
            <a:endParaRPr lang="en-US" altLang="zh-TW" sz="3200" dirty="0" smtClean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我仍舊安穩 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88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87" y="1807875"/>
            <a:ext cx="6032013" cy="457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26549" y="198840"/>
            <a:ext cx="82861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「與我們同在的，比與他們同在的更多</a:t>
            </a:r>
            <a:r>
              <a:rPr lang="zh-TW" altLang="en-US" sz="3600" dirty="0" smtClean="0">
                <a:solidFill>
                  <a:srgbClr val="ED7D31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altLang="zh-TW" sz="3600" dirty="0" smtClean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              (</a:t>
            </a:r>
            <a:r>
              <a:rPr lang="zh-TW" altLang="en-US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列王志下 </a:t>
            </a:r>
            <a:r>
              <a:rPr lang="en-US" altLang="zh-TW" sz="3200" dirty="0" smtClean="0">
                <a:solidFill>
                  <a:srgbClr val="ED7D31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6:16)</a:t>
            </a:r>
            <a:endParaRPr lang="en-US" sz="3200" dirty="0">
              <a:solidFill>
                <a:srgbClr val="ED7D31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20" y="1807875"/>
            <a:ext cx="6131501" cy="45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lack dot on white p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87" y="1807875"/>
            <a:ext cx="638175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586</Words>
  <Application>Microsoft Macintosh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新細明體</vt:lpstr>
      <vt:lpstr>華康黑體 Std W9</vt:lpstr>
      <vt:lpstr>Wingdings</vt:lpstr>
      <vt:lpstr>華康魏碑體 Std W7</vt:lpstr>
      <vt:lpstr>華康雅藝體 Std W6</vt:lpstr>
      <vt:lpstr>Calibri Light</vt:lpstr>
      <vt:lpstr>Arial</vt:lpstr>
      <vt:lpstr>Calibri</vt:lpstr>
      <vt:lpstr>Source Sans Pro Black</vt:lpstr>
      <vt:lpstr>華康黑體 Std W7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147</cp:revision>
  <dcterms:created xsi:type="dcterms:W3CDTF">2016-12-29T18:12:43Z</dcterms:created>
  <dcterms:modified xsi:type="dcterms:W3CDTF">2018-02-26T17:28:05Z</dcterms:modified>
</cp:coreProperties>
</file>