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96" r:id="rId2"/>
  </p:sldMasterIdLst>
  <p:notesMasterIdLst>
    <p:notesMasterId r:id="rId27"/>
  </p:notesMasterIdLst>
  <p:sldIdLst>
    <p:sldId id="454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5B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0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14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45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59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07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9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99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43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16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0554E8-A4AC-4453-912C-DC1225926AE8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4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microsoft.com/office/2007/relationships/hdphoto" Target="../media/hdphoto1.wdp"/><Relationship Id="rId6" Type="http://schemas.openxmlformats.org/officeDocument/2006/relationships/image" Target="../media/image22.png"/><Relationship Id="rId7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light and 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124" y="957272"/>
            <a:ext cx="4157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200" dirty="0" smtClean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『</a:t>
            </a:r>
            <a:r>
              <a:rPr lang="zh-TW" altLang="en-US" sz="4200" dirty="0" smtClean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生命影響世界</a:t>
            </a:r>
            <a:r>
              <a:rPr lang="en-US" altLang="zh-TW" sz="4200" dirty="0" smtClean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』</a:t>
            </a:r>
            <a:endParaRPr lang="en-US" sz="4200" dirty="0">
              <a:solidFill>
                <a:prstClr val="white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184" y="1674176"/>
            <a:ext cx="415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ED7D31">
                    <a:lumMod val="75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</a:t>
            </a:r>
            <a:r>
              <a:rPr lang="zh-TW" altLang="en-US" sz="3200" dirty="0" smtClean="0">
                <a:solidFill>
                  <a:srgbClr val="ED7D31">
                    <a:lumMod val="75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馬太福音</a:t>
            </a:r>
            <a:r>
              <a:rPr lang="en-US" altLang="zh-TW" sz="3200" dirty="0" smtClean="0">
                <a:solidFill>
                  <a:srgbClr val="ED7D31">
                    <a:lumMod val="75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5:13-16)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6013" y="2699074"/>
            <a:ext cx="30249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ED7D31">
                    <a:lumMod val="75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薛忠勇 </a:t>
            </a:r>
            <a:r>
              <a:rPr lang="zh-TW" altLang="en-US" sz="3200" dirty="0" smtClean="0">
                <a:solidFill>
                  <a:srgbClr val="ED7D31">
                    <a:lumMod val="75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弟兄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782" y="5927258"/>
            <a:ext cx="30249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ED7D31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主日信息</a:t>
            </a:r>
            <a:endParaRPr lang="en-US" sz="3400" dirty="0">
              <a:solidFill>
                <a:srgbClr val="ED7D31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7296" y="5927259"/>
            <a:ext cx="30249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srgbClr val="ED7D31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3</a:t>
            </a:r>
            <a:r>
              <a:rPr lang="en-US" altLang="zh-TW" sz="3400" dirty="0" smtClean="0">
                <a:solidFill>
                  <a:srgbClr val="ED7D31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  <a:sym typeface="Wingdings" panose="05000000000000000000" pitchFamily="2" charset="2"/>
              </a:rPr>
              <a:t></a:t>
            </a:r>
            <a:r>
              <a:rPr lang="en-US" altLang="zh-TW" sz="3400" dirty="0" smtClean="0">
                <a:solidFill>
                  <a:srgbClr val="ED7D31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11</a:t>
            </a:r>
            <a:r>
              <a:rPr lang="en-US" altLang="zh-TW" sz="3400" dirty="0" smtClean="0">
                <a:solidFill>
                  <a:srgbClr val="ED7D31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  <a:sym typeface="Wingdings" panose="05000000000000000000" pitchFamily="2" charset="2"/>
              </a:rPr>
              <a:t></a:t>
            </a:r>
            <a:r>
              <a:rPr lang="en-US" altLang="zh-TW" sz="3400" dirty="0" smtClean="0">
                <a:solidFill>
                  <a:srgbClr val="ED7D31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2018</a:t>
            </a:r>
            <a:endParaRPr lang="en-US" sz="3400" dirty="0">
              <a:solidFill>
                <a:srgbClr val="ED7D31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2355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999"/>
            <a:ext cx="9163648" cy="6956263"/>
            <a:chOff x="0" y="-11999"/>
            <a:chExt cx="9163648" cy="6956263"/>
          </a:xfrm>
        </p:grpSpPr>
        <p:pic>
          <p:nvPicPr>
            <p:cNvPr id="3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36431" y="272056"/>
            <a:ext cx="526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鹽的特性與功能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046381" y="918387"/>
            <a:ext cx="53285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lang="zh-TW" altLang="en-US" sz="3400" dirty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殺菌防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腐 </a:t>
            </a:r>
            <a:endParaRPr lang="en-US" sz="34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543836" y="1499436"/>
            <a:ext cx="6875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剛出生嬰兒用鹽抹身 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16:4)</a:t>
            </a:r>
            <a:endParaRPr lang="en-US" sz="34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5124" name="Picture 4" descr="Image result for preserve with sa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1470" r="6952" b="3113"/>
          <a:stretch/>
        </p:blipFill>
        <p:spPr bwMode="auto">
          <a:xfrm>
            <a:off x="1630392" y="2316322"/>
            <a:ext cx="3372930" cy="246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21" y="2190759"/>
            <a:ext cx="7459059" cy="466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0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999"/>
            <a:ext cx="9163648" cy="6956263"/>
            <a:chOff x="0" y="-11999"/>
            <a:chExt cx="9163648" cy="6956263"/>
          </a:xfrm>
        </p:grpSpPr>
        <p:pic>
          <p:nvPicPr>
            <p:cNvPr id="3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36431" y="272056"/>
            <a:ext cx="526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鹽的特性與功能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046381" y="918387"/>
            <a:ext cx="53285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消毒療傷</a:t>
            </a:r>
          </a:p>
          <a:p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4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/>
          <a:stretch/>
        </p:blipFill>
        <p:spPr bwMode="auto">
          <a:xfrm>
            <a:off x="1090711" y="1564718"/>
            <a:ext cx="3491113" cy="2428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ut salt on wound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47" y="1564718"/>
            <a:ext cx="4039978" cy="226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81" y="4076502"/>
            <a:ext cx="7509255" cy="278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9322"/>
            <a:ext cx="9163648" cy="6956263"/>
            <a:chOff x="0" y="-11999"/>
            <a:chExt cx="9163648" cy="6956263"/>
          </a:xfrm>
        </p:grpSpPr>
        <p:pic>
          <p:nvPicPr>
            <p:cNvPr id="3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36431" y="272056"/>
            <a:ext cx="526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鹽的特性與功能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046381" y="918387"/>
            <a:ext cx="53285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 </a:t>
            </a:r>
            <a:r>
              <a:rPr lang="zh-TW" altLang="en-US" sz="3400" dirty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溶雪化冰</a:t>
            </a:r>
          </a:p>
          <a:p>
            <a:endParaRPr lang="zh-TW" altLang="en-US" sz="3400" dirty="0" smtClean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4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7" y="2001328"/>
            <a:ext cx="4628724" cy="308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cros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5667" l="1008" r="98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34" y="1300989"/>
            <a:ext cx="1398049" cy="21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elting heart with christ's lo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50" b="90000" l="474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54" y="2676194"/>
            <a:ext cx="4611044" cy="288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999"/>
            <a:ext cx="9163648" cy="6956263"/>
            <a:chOff x="0" y="-11999"/>
            <a:chExt cx="9163648" cy="6956263"/>
          </a:xfrm>
        </p:grpSpPr>
        <p:pic>
          <p:nvPicPr>
            <p:cNvPr id="3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36431" y="272056"/>
            <a:ext cx="526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二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光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的特性與功能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046381" y="918387"/>
            <a:ext cx="53285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lang="zh-TW" altLang="en-US" sz="3400" dirty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驅走黑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暗</a:t>
            </a:r>
            <a:endParaRPr lang="zh-TW" altLang="en-US" sz="34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8196" name="Picture 4" descr="Image result for mirror reflecting l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45" y="3624565"/>
            <a:ext cx="5565399" cy="3129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Image result for flashligh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16" y="1361088"/>
            <a:ext cx="2853156" cy="21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Image result for batterie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202" name="Picture 10" descr="Image result for batteries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414" y="2185602"/>
            <a:ext cx="2950232" cy="29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6491" y="3651387"/>
            <a:ext cx="410547" cy="10699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white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耶穌</a:t>
            </a:r>
            <a:endParaRPr lang="en-US" sz="2800" dirty="0">
              <a:solidFill>
                <a:prstClr val="white"/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8255" y="3467885"/>
            <a:ext cx="410547" cy="10699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prstClr val="white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基督</a:t>
            </a:r>
            <a:endParaRPr lang="en-US" sz="3000" dirty="0">
              <a:solidFill>
                <a:prstClr val="white"/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730" y="5727380"/>
            <a:ext cx="5094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凡仰望祂的，必有榮光</a:t>
            </a:r>
            <a:endParaRPr lang="en-US" altLang="zh-TW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</a:t>
            </a:r>
            <a:r>
              <a:rPr lang="en-US" altLang="zh-TW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r>
              <a:rPr lang="en-US" altLang="zh-TW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34:5)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6126" y="452313"/>
            <a:ext cx="3292446" cy="113877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鹽</a:t>
            </a:r>
            <a:r>
              <a:rPr lang="en-US" altLang="zh-TW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物質、靜態光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能源、動態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72" y="288405"/>
            <a:ext cx="4016427" cy="3012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6" grpId="0" animBg="1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63648" cy="6906941"/>
            <a:chOff x="0" y="-11999"/>
            <a:chExt cx="9163648" cy="6956263"/>
          </a:xfrm>
        </p:grpSpPr>
        <p:pic>
          <p:nvPicPr>
            <p:cNvPr id="3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36431" y="272056"/>
            <a:ext cx="526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二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光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的特性與功能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046381" y="918387"/>
            <a:ext cx="53285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lang="zh-TW" altLang="en-US" sz="3400" dirty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暴露瑕疵</a:t>
            </a:r>
          </a:p>
        </p:txBody>
      </p:sp>
      <p:pic>
        <p:nvPicPr>
          <p:cNvPr id="9218" name="Picture 2" descr="Image result for light revealing cr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50" y="1964005"/>
            <a:ext cx="4174832" cy="3412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81" y="1533940"/>
            <a:ext cx="7496969" cy="529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spiritual blindnes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3" t="10299" r="15104" b="7252"/>
          <a:stretch/>
        </p:blipFill>
        <p:spPr bwMode="auto">
          <a:xfrm>
            <a:off x="3519771" y="3640630"/>
            <a:ext cx="2124106" cy="2023912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spiritual blindnes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3" t="10299" r="15104" b="7252"/>
          <a:stretch/>
        </p:blipFill>
        <p:spPr bwMode="auto">
          <a:xfrm>
            <a:off x="1427584" y="3502495"/>
            <a:ext cx="2283066" cy="2023912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81" y="1533940"/>
            <a:ext cx="7580034" cy="529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6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63648" cy="6857999"/>
            <a:chOff x="0" y="-11999"/>
            <a:chExt cx="9163648" cy="6956263"/>
          </a:xfrm>
        </p:grpSpPr>
        <p:pic>
          <p:nvPicPr>
            <p:cNvPr id="3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36431" y="272056"/>
            <a:ext cx="526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二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光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的特性與功能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046381" y="918387"/>
            <a:ext cx="53285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lang="zh-TW" altLang="en-US" sz="3400" dirty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給人指引</a:t>
            </a: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51" y="1693506"/>
            <a:ext cx="6397842" cy="379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77" y="1690474"/>
            <a:ext cx="6394957" cy="37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42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8662"/>
            <a:ext cx="9163648" cy="6876662"/>
            <a:chOff x="0" y="-11999"/>
            <a:chExt cx="9163648" cy="6956263"/>
          </a:xfrm>
        </p:grpSpPr>
        <p:pic>
          <p:nvPicPr>
            <p:cNvPr id="3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36431" y="272056"/>
            <a:ext cx="526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三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如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何作光作鹽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03986" y="1104122"/>
          <a:ext cx="7836160" cy="304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8080"/>
                <a:gridCol w="3918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鹽</a:t>
                      </a:r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 </a:t>
                      </a:r>
                      <a:r>
                        <a:rPr lang="en-US" altLang="zh-TW" sz="3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(substance)</a:t>
                      </a:r>
                      <a:endParaRPr lang="en-US" sz="3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光</a:t>
                      </a:r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 </a:t>
                      </a:r>
                      <a:r>
                        <a:rPr lang="en-US" altLang="zh-TW" sz="3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(energy)</a:t>
                      </a:r>
                      <a:endParaRPr lang="en-US" sz="3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隱藏、內在、溶入</a:t>
                      </a:r>
                      <a:endParaRPr lang="en-US" sz="3400" b="1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公開、外在、充滿</a:t>
                      </a:r>
                      <a:endParaRPr lang="en-US" sz="3400" b="1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個人見證</a:t>
                      </a:r>
                      <a:endParaRPr lang="en-US" sz="3400" b="1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公開見證</a:t>
                      </a:r>
                      <a:endParaRPr lang="en-US" sz="3400" b="1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沉默、靜態</a:t>
                      </a:r>
                      <a:endParaRPr lang="en-US" sz="3400" b="1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明顯、動態</a:t>
                      </a:r>
                      <a:endParaRPr lang="en-US" sz="3400" b="1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暗處、簡接</a:t>
                      </a:r>
                      <a:endParaRPr lang="en-US" sz="3400" b="1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明處、直接</a:t>
                      </a:r>
                      <a:endParaRPr lang="en-US" sz="3400" b="1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26" y="4234735"/>
            <a:ext cx="91294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「鹽若失了味，怎能叫它再鹹呢？以後無用，</a:t>
            </a:r>
            <a:endParaRPr lang="en-US" altLang="zh-TW" sz="3400" b="1" dirty="0" smtClean="0"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b="1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b="1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不過掉在外面，被人踐踏了」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(14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4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30620"/>
            <a:ext cx="9163648" cy="6988620"/>
            <a:chOff x="0" y="-11999"/>
            <a:chExt cx="9163648" cy="6956263"/>
          </a:xfrm>
        </p:grpSpPr>
        <p:pic>
          <p:nvPicPr>
            <p:cNvPr id="3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6" name="Picture 2" descr="Image result for impure s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8" y="236772"/>
            <a:ext cx="4889241" cy="366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rebecca manley pippe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2" r="35293" b="10339"/>
          <a:stretch/>
        </p:blipFill>
        <p:spPr bwMode="auto">
          <a:xfrm>
            <a:off x="5467737" y="274095"/>
            <a:ext cx="2127382" cy="342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rebecca manley pipp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13" y="1296339"/>
            <a:ext cx="1905000" cy="1819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248" y="4033586"/>
            <a:ext cx="5840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佛教信仰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避世主義</a:t>
            </a:r>
            <a:endParaRPr lang="en-US" altLang="zh-TW" sz="3600" dirty="0" smtClean="0"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基督信仰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入世而不屬世</a:t>
            </a:r>
            <a:endParaRPr lang="en-US" sz="3600" dirty="0"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2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8651"/>
            <a:ext cx="9163648" cy="6876662"/>
            <a:chOff x="0" y="-11999"/>
            <a:chExt cx="9163648" cy="6956263"/>
          </a:xfrm>
        </p:grpSpPr>
        <p:pic>
          <p:nvPicPr>
            <p:cNvPr id="4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0" y="173389"/>
            <a:ext cx="4628462" cy="2827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8069" y="2328868"/>
            <a:ext cx="45667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我們的社區不夠鹹</a:t>
            </a:r>
            <a:endParaRPr lang="en-US" sz="3800" dirty="0"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pic>
        <p:nvPicPr>
          <p:cNvPr id="13316" name="Picture 4" descr="Image result for a crowded elev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67" y="3060438"/>
            <a:ext cx="6568752" cy="372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45722" y="3314158"/>
            <a:ext cx="38722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電梯式社群</a:t>
            </a:r>
            <a:endParaRPr lang="en-US" sz="3800" dirty="0"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164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8651"/>
            <a:ext cx="9163648" cy="6876662"/>
            <a:chOff x="0" y="-11999"/>
            <a:chExt cx="9163648" cy="6956263"/>
          </a:xfrm>
        </p:grpSpPr>
        <p:pic>
          <p:nvPicPr>
            <p:cNvPr id="3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36431" y="272056"/>
            <a:ext cx="526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三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如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何作光作鹽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30101" y="953057"/>
            <a:ext cx="98246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b="1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「你們要愛惜光陰，用智慧與外人交往」</a:t>
            </a:r>
            <a:r>
              <a:rPr lang="en-US" altLang="zh-TW" sz="30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</a:t>
            </a:r>
            <a:r>
              <a:rPr lang="en-US" altLang="zh-TW" sz="30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4:5)</a:t>
            </a:r>
            <a:endParaRPr lang="en-US" sz="30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431" y="1568610"/>
            <a:ext cx="71609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FF99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建立</a:t>
            </a:r>
            <a:r>
              <a:rPr lang="zh-TW" altLang="en-US" sz="3400" dirty="0" smtClean="0">
                <a:solidFill>
                  <a:srgbClr val="FFFF99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深度友誼</a:t>
            </a:r>
            <a:r>
              <a:rPr lang="zh-TW" altLang="en-US" sz="3400" dirty="0" smtClean="0">
                <a:solidFill>
                  <a:srgbClr val="FFFF99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是作主見證的先決條件</a:t>
            </a:r>
            <a:endParaRPr lang="en-US" sz="3400" dirty="0">
              <a:solidFill>
                <a:srgbClr val="FFFF99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0101" y="2184163"/>
            <a:ext cx="80984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b="1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「你們的光要照在人前」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5:16)</a:t>
            </a:r>
            <a:endParaRPr lang="en-US" sz="34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2" name="Picture 2" descr="Image result for essen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 r="6346" b="21083"/>
          <a:stretch/>
        </p:blipFill>
        <p:spPr bwMode="auto">
          <a:xfrm>
            <a:off x="168216" y="2939595"/>
            <a:ext cx="5196622" cy="26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4071" y="2913759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愛尼色 </a:t>
            </a:r>
            <a:r>
              <a:rPr lang="en-US" altLang="zh-TW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光明之子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5" name="Picture 4" descr="http://www.andrewgough.co.uk/P205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426" y="2985331"/>
            <a:ext cx="4470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16078"/>
          <a:stretch/>
        </p:blipFill>
        <p:spPr bwMode="auto">
          <a:xfrm>
            <a:off x="5056647" y="3185138"/>
            <a:ext cx="3519959" cy="2953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9153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ss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948" y="293299"/>
            <a:ext cx="208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福音使命：</a:t>
            </a:r>
            <a:endParaRPr lang="en-US" sz="3600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947" y="909763"/>
            <a:ext cx="676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1.</a:t>
            </a:r>
            <a:r>
              <a:rPr lang="zh-TW" altLang="en-US" sz="3600" b="1" dirty="0" smtClean="0">
                <a:solidFill>
                  <a:prstClr val="black"/>
                </a:solidFill>
              </a:rPr>
              <a:t>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大使命</a:t>
            </a:r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32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</a:t>
            </a:r>
            <a:r>
              <a:rPr lang="zh-TW" altLang="en-US" sz="32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馬太</a:t>
            </a:r>
            <a:r>
              <a:rPr lang="en-US" altLang="zh-TW" sz="32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28:18)</a:t>
            </a:r>
            <a:endParaRPr lang="en-US" sz="32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826" y="1556094"/>
            <a:ext cx="8124755" cy="5847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「你們要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往普天下</a:t>
            </a:r>
            <a:r>
              <a:rPr lang="zh-TW" altLang="en-US" sz="3200" dirty="0" smtClean="0">
                <a:solidFill>
                  <a:srgbClr val="70AD47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去</a:t>
            </a:r>
            <a:r>
              <a:rPr lang="zh-TW" altLang="en-US" sz="32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 smtClean="0">
                <a:solidFill>
                  <a:srgbClr val="70AD47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使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萬民</a:t>
            </a:r>
            <a:r>
              <a:rPr lang="zh-TW" altLang="en-US" sz="32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作我的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  <a:r>
              <a:rPr lang="en-US" altLang="zh-TW" sz="32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…</a:t>
            </a:r>
            <a:r>
              <a:rPr lang="zh-TW" altLang="en-US" sz="32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sz="3200" dirty="0">
              <a:solidFill>
                <a:srgbClr val="4472C4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5743" y="904863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【</a:t>
            </a:r>
            <a:r>
              <a:rPr lang="zh-TW" altLang="en-US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國際宣教</a:t>
            </a:r>
            <a:r>
              <a:rPr lang="en-US" altLang="zh-TW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】</a:t>
            </a:r>
            <a:endParaRPr lang="en-US" sz="36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574" y="2197525"/>
            <a:ext cx="5048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2.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生命見證</a:t>
            </a:r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3200" dirty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</a:t>
            </a:r>
            <a:r>
              <a:rPr lang="zh-TW" altLang="en-US" sz="3200" dirty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約翰 </a:t>
            </a:r>
            <a:r>
              <a:rPr lang="en-US" altLang="zh-TW" sz="3200" dirty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4:39)</a:t>
            </a:r>
            <a:r>
              <a:rPr lang="zh-TW" altLang="en-US" sz="3200" dirty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endParaRPr lang="en-US" altLang="zh-TW" sz="32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662" y="2894052"/>
            <a:ext cx="8336568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「那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城裡</a:t>
            </a:r>
            <a:r>
              <a:rPr lang="zh-TW" altLang="en-US" sz="32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有好些撒瑪利亞人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信了耶穌</a:t>
            </a:r>
            <a:r>
              <a:rPr lang="zh-TW" altLang="en-US" sz="32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，因為那  </a:t>
            </a:r>
            <a:endParaRPr lang="en-US" altLang="zh-TW" sz="3200" dirty="0" smtClean="0">
              <a:solidFill>
                <a:srgbClr val="4472C4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婦人的</a:t>
            </a:r>
            <a:r>
              <a:rPr lang="zh-TW" altLang="en-US" sz="3200" dirty="0" smtClean="0">
                <a:solidFill>
                  <a:srgbClr val="70AD47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見證</a:t>
            </a:r>
            <a:r>
              <a:rPr lang="zh-TW" altLang="en-US" sz="32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sz="3200" dirty="0">
              <a:solidFill>
                <a:srgbClr val="4472C4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5253" y="2228303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【</a:t>
            </a:r>
            <a:r>
              <a:rPr lang="zh-TW" altLang="en-US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本地福音</a:t>
            </a:r>
            <a:r>
              <a:rPr lang="en-US" altLang="zh-TW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】</a:t>
            </a:r>
            <a:endParaRPr lang="en-US" sz="36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4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8651"/>
            <a:ext cx="9163648" cy="6876662"/>
            <a:chOff x="0" y="-11999"/>
            <a:chExt cx="9163648" cy="6956263"/>
          </a:xfrm>
        </p:grpSpPr>
        <p:pic>
          <p:nvPicPr>
            <p:cNvPr id="6" name="Picture 4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0" name="Picture 4" descr="Image result for guy d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9" y="339498"/>
            <a:ext cx="29813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guy dou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81"/>
          <a:stretch/>
        </p:blipFill>
        <p:spPr bwMode="auto">
          <a:xfrm>
            <a:off x="163628" y="3982180"/>
            <a:ext cx="1991744" cy="26842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4628204"/>
            <a:ext cx="3494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ita Sans SF" panose="020B7200000000000000" pitchFamily="34" charset="0"/>
              </a:rPr>
              <a:t>1986 </a:t>
            </a:r>
            <a:r>
              <a:rPr lang="zh-TW" alt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當選</a:t>
            </a:r>
            <a:endParaRPr lang="en-US" altLang="zh-TW" sz="32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全國最佳老師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4344" name="Picture 8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6"/>
          <a:stretch/>
        </p:blipFill>
        <p:spPr bwMode="auto">
          <a:xfrm>
            <a:off x="3632725" y="332695"/>
            <a:ext cx="5252811" cy="424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68704" y="3206141"/>
            <a:ext cx="49808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FF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不是指責，排斥、摒棄它</a:t>
            </a:r>
            <a:endParaRPr lang="en-US" altLang="zh-TW" sz="3400" dirty="0" smtClean="0">
              <a:solidFill>
                <a:srgbClr val="FFFF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FFFF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而是把光照進去！</a:t>
            </a:r>
            <a:endParaRPr lang="en-US" sz="3400" dirty="0">
              <a:solidFill>
                <a:srgbClr val="FFFF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4346" name="Picture 10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61" y="526149"/>
            <a:ext cx="4694536" cy="26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Related im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88" y="518198"/>
            <a:ext cx="4726109" cy="266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repeatCount="5000" fill="remove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502" y="208249"/>
            <a:ext cx="2463880" cy="55399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zh-TW" sz="3000" b="1" dirty="0" err="1" smtClean="0">
                <a:solidFill>
                  <a:srgbClr val="0070C0"/>
                </a:solidFill>
              </a:rPr>
              <a:t>Eward</a:t>
            </a:r>
            <a:r>
              <a:rPr lang="en-US" altLang="zh-TW" sz="3000" b="1" dirty="0" smtClean="0">
                <a:solidFill>
                  <a:srgbClr val="0070C0"/>
                </a:solidFill>
              </a:rPr>
              <a:t> Kimball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20484" name="Picture 4" descr="http://www.biblebelievers.com/moody/mo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"/>
            <a:ext cx="1981200" cy="259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>
            <a:off x="2621988" y="511982"/>
            <a:ext cx="762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5200" y="2448580"/>
            <a:ext cx="1972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L. Moody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6" name="Picture 6" descr="http://www.gotothebible.com/Images/meyer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3005" y="304800"/>
            <a:ext cx="1752537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5791200" y="1143000"/>
            <a:ext cx="762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56551" y="2448580"/>
            <a:ext cx="1846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B. Meyer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8" name="Picture 8" descr="http://www.biblebaptistelmont.org/BBC/library/chap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799006"/>
            <a:ext cx="2133600" cy="298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 rot="5400000">
            <a:off x="7087394" y="3352006"/>
            <a:ext cx="762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53200" y="6182380"/>
            <a:ext cx="2366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W. Chapman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0" name="Picture 10" descr="http://www.billysunday.org/graphics/Portra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8792" y="3733800"/>
            <a:ext cx="224000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Straight Arrow Connector 24"/>
          <p:cNvCxnSpPr/>
          <p:nvPr/>
        </p:nvCxnSpPr>
        <p:spPr>
          <a:xfrm rot="10800000">
            <a:off x="5715001" y="5334000"/>
            <a:ext cx="761999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66135" y="5566083"/>
            <a:ext cx="1273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Billy 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2" name="Picture 12" descr="http://www.swordofthelord.com/biographies/HamMordeca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750129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" name="Straight Arrow Connector 30"/>
          <p:cNvCxnSpPr/>
          <p:nvPr/>
        </p:nvCxnSpPr>
        <p:spPr>
          <a:xfrm rot="10800000">
            <a:off x="2514601" y="5334000"/>
            <a:ext cx="761999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" y="6258580"/>
            <a:ext cx="2380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Mordecai Ham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4" name="Picture 14" descr="http://www.nndb.com/people/561/000022495/billy-graham-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444" y="947537"/>
            <a:ext cx="2084548" cy="261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227804" y="2971800"/>
            <a:ext cx="209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Billy Graham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rved Up Arrow 1"/>
          <p:cNvSpPr/>
          <p:nvPr/>
        </p:nvSpPr>
        <p:spPr>
          <a:xfrm rot="15883852">
            <a:off x="2295716" y="3018752"/>
            <a:ext cx="1264212" cy="70663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25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25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9" grpId="0"/>
      <p:bldP spid="32" grpId="0"/>
      <p:bldP spid="41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"/>
          <a:stretch/>
        </p:blipFill>
        <p:spPr>
          <a:xfrm>
            <a:off x="103838" y="664027"/>
            <a:ext cx="8822445" cy="594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568005" y="2394861"/>
            <a:ext cx="957942" cy="9797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15061" y="2797632"/>
            <a:ext cx="906025" cy="96882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rot="21244370">
            <a:off x="3158741" y="2669200"/>
            <a:ext cx="3103475" cy="1652278"/>
          </a:xfrm>
          <a:prstGeom prst="arc">
            <a:avLst>
              <a:gd name="adj1" fmla="val 15962662"/>
              <a:gd name="adj2" fmla="val 126478"/>
            </a:avLst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63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a teacher lives fore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6"/>
          <a:stretch/>
        </p:blipFill>
        <p:spPr bwMode="auto">
          <a:xfrm>
            <a:off x="217890" y="327988"/>
            <a:ext cx="8657142" cy="4102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890" y="4517571"/>
            <a:ext cx="8723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一位老師能影響永</a:t>
            </a:r>
            <a:r>
              <a:rPr lang="zh-TW" altLang="en-US" sz="40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恆</a:t>
            </a:r>
            <a:r>
              <a:rPr lang="zh-TW" altLang="en-US" sz="40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endParaRPr lang="en-US" altLang="zh-TW" sz="40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因他無法估計他的影</a:t>
            </a:r>
            <a:r>
              <a:rPr lang="zh-TW" altLang="en-US" sz="40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響</a:t>
            </a:r>
            <a:r>
              <a:rPr lang="zh-TW" altLang="en-US" sz="40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力會停在</a:t>
            </a:r>
            <a:r>
              <a:rPr lang="zh-TW" altLang="en-US" sz="40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哪</a:t>
            </a:r>
            <a:r>
              <a:rPr lang="zh-TW" altLang="en-US" sz="40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裡！</a:t>
            </a:r>
            <a:endParaRPr lang="en-US" sz="40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54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light and 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0997" y="198681"/>
            <a:ext cx="928551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b="1" dirty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生活像書展在人前，被眾人反覆誦念，</a:t>
            </a:r>
            <a:endParaRPr lang="en-US" altLang="zh-TW" sz="3800" b="1" dirty="0">
              <a:solidFill>
                <a:prstClr val="white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800" b="1" dirty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能否指引別人歸主，能否從你認識耶穌</a:t>
            </a:r>
            <a:r>
              <a:rPr lang="zh-TW" altLang="en-US" sz="3800" b="1" dirty="0" smtClean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  <a:endParaRPr lang="en-US" altLang="zh-TW" sz="3800" b="1" dirty="0" smtClean="0">
              <a:solidFill>
                <a:prstClr val="white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u="sng" dirty="0" smtClean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副</a:t>
            </a:r>
            <a:r>
              <a:rPr lang="zh-TW" altLang="en-US" sz="3200" u="sng" dirty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歌</a:t>
            </a:r>
            <a:r>
              <a:rPr lang="zh-TW" altLang="en-US" sz="3200" dirty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</a:t>
            </a:r>
            <a:endParaRPr lang="en-US" altLang="zh-TW" sz="3200" dirty="0">
              <a:solidFill>
                <a:prstClr val="white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800" b="1" dirty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讓人從你認識耶穌，讓人從你認識耶穌，</a:t>
            </a:r>
            <a:endParaRPr lang="en-US" altLang="zh-TW" sz="3800" b="1" dirty="0">
              <a:solidFill>
                <a:prstClr val="white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800" b="1" dirty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忠心真誠傳揚耶穌救贖主</a:t>
            </a:r>
            <a:r>
              <a:rPr lang="zh-TW" altLang="en-US" sz="3800" b="1" dirty="0" smtClean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endParaRPr lang="en-US" altLang="zh-TW" sz="3800" b="1" dirty="0" smtClean="0">
              <a:solidFill>
                <a:prstClr val="white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800" b="1" dirty="0" smtClean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讓</a:t>
            </a:r>
            <a:r>
              <a:rPr lang="zh-TW" altLang="en-US" sz="3800" b="1" dirty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人從你認識耶穌。</a:t>
            </a:r>
            <a:endParaRPr lang="en-US" altLang="zh-TW" sz="3800" b="1" dirty="0">
              <a:solidFill>
                <a:prstClr val="white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>
              <a:lnSpc>
                <a:spcPts val="2400"/>
              </a:lnSpc>
            </a:pPr>
            <a:endParaRPr lang="en-US" sz="3800" b="1" dirty="0">
              <a:solidFill>
                <a:prstClr val="white"/>
              </a:solidFill>
              <a:effectLst>
                <a:glow rad="139700">
                  <a:srgbClr val="C00000">
                    <a:alpha val="40000"/>
                  </a:srgbClr>
                </a:glo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800" b="1" dirty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不論日夜為主而活，真誠忠勇像恩主，</a:t>
            </a:r>
            <a:endParaRPr lang="en-US" altLang="zh-TW" sz="3800" b="1" dirty="0">
              <a:solidFill>
                <a:prstClr val="white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800" b="1" dirty="0">
                <a:solidFill>
                  <a:prstClr val="white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領人得著生命真光，讓人從你認識耶穌。</a:t>
            </a:r>
            <a:endParaRPr lang="en-US" sz="3800" dirty="0">
              <a:solidFill>
                <a:prstClr val="white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85" y="5992076"/>
            <a:ext cx="60415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【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讓人從你認識耶穌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】 #475</a:t>
            </a:r>
            <a:endParaRPr lang="en-US" sz="3400" dirty="0">
              <a:solidFill>
                <a:prstClr val="white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939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cts 1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28" y="2369718"/>
            <a:ext cx="7352672" cy="44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245" y="587988"/>
            <a:ext cx="860363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並</a:t>
            </a:r>
            <a:r>
              <a:rPr lang="zh-TW" altLang="en-US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要在</a:t>
            </a:r>
            <a:r>
              <a:rPr lang="zh-TW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耶路撒冷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</a:t>
            </a:r>
            <a:r>
              <a:rPr lang="zh-TW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大全地</a:t>
            </a:r>
            <a:r>
              <a:rPr lang="zh-TW" altLang="en-US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、和</a:t>
            </a:r>
            <a:r>
              <a:rPr lang="zh-TW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撒瑪利亞</a:t>
            </a:r>
            <a:r>
              <a:rPr lang="zh-TW" altLang="en-US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endParaRPr lang="en-US" altLang="zh-TW" sz="3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直</a:t>
            </a:r>
            <a:r>
              <a:rPr lang="zh-TW" altLang="en-US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到</a:t>
            </a:r>
            <a:r>
              <a:rPr lang="zh-TW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地</a:t>
            </a:r>
            <a:r>
              <a:rPr lang="zh-TW" alt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極，作我的</a:t>
            </a:r>
            <a:r>
              <a:rPr lang="zh-TW" altLang="en-US" sz="3400" b="1" dirty="0" smtClean="0">
                <a:solidFill>
                  <a:prstClr val="white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見證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徒</a:t>
            </a:r>
            <a:r>
              <a:rPr lang="en-US" altLang="zh-TW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1:8)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4858" y="40681"/>
            <a:ext cx="2800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福</a:t>
            </a:r>
            <a:r>
              <a:rPr lang="zh-TW" alt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音宣</a:t>
            </a:r>
            <a:r>
              <a:rPr lang="zh-TW" alt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教模式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756812"/>
            <a:ext cx="9144000" cy="53860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9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不只是用口</a:t>
            </a:r>
            <a:r>
              <a:rPr lang="zh-TW" altLang="en-US" sz="2900" u="sng" dirty="0" smtClean="0">
                <a:solidFill>
                  <a:srgbClr val="9BBB59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講解</a:t>
            </a:r>
            <a:r>
              <a:rPr lang="zh-TW" altLang="en-US" sz="2900" dirty="0" smtClean="0">
                <a:solidFill>
                  <a:srgbClr val="9BBB59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福音</a:t>
            </a:r>
            <a:r>
              <a:rPr lang="zh-TW" altLang="en-US" sz="29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，更是藉</a:t>
            </a:r>
            <a:r>
              <a:rPr lang="zh-TW" altLang="en-US" sz="2900" dirty="0" smtClean="0">
                <a:solidFill>
                  <a:srgbClr val="9BBB59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生命見證</a:t>
            </a:r>
            <a:r>
              <a:rPr lang="zh-TW" altLang="en-US" sz="29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讓別人</a:t>
            </a:r>
            <a:r>
              <a:rPr lang="zh-TW" altLang="en-US" sz="2900" u="sng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看見</a:t>
            </a:r>
            <a:r>
              <a:rPr lang="zh-TW" altLang="en-US" sz="2900" dirty="0" smtClean="0">
                <a:solidFill>
                  <a:srgbClr val="9BBB59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福音</a:t>
            </a:r>
            <a:endParaRPr lang="en-US" sz="2900" dirty="0">
              <a:solidFill>
                <a:srgbClr val="9BBB59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4378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ick war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2"/>
          <a:stretch/>
        </p:blipFill>
        <p:spPr bwMode="auto">
          <a:xfrm>
            <a:off x="480791" y="474453"/>
            <a:ext cx="3289251" cy="321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40" y="939468"/>
            <a:ext cx="4243897" cy="55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791" y="3821502"/>
            <a:ext cx="47704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World </a:t>
            </a:r>
            <a:r>
              <a:rPr lang="en-US" sz="3400" i="1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</a:t>
            </a:r>
            <a:r>
              <a:rPr lang="en-US" sz="3400" i="1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lass </a:t>
            </a:r>
            <a:r>
              <a:rPr 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Christian </a:t>
            </a:r>
          </a:p>
          <a:p>
            <a:r>
              <a:rPr 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u="sng" dirty="0" smtClean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世界級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的基督徒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  <a:r>
              <a:rPr lang="zh-TW" altLang="en-US" sz="30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或</a:t>
            </a:r>
            <a:endParaRPr lang="en-US" altLang="zh-TW" sz="30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400" i="1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Worldly</a:t>
            </a:r>
            <a:r>
              <a:rPr 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Christian</a:t>
            </a:r>
          </a:p>
          <a:p>
            <a:r>
              <a:rPr 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u="sng" dirty="0" smtClean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屬世界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的基督徒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942094">
            <a:off x="7441217" y="3881931"/>
            <a:ext cx="436506" cy="83526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8214952">
            <a:off x="7521198" y="2049861"/>
            <a:ext cx="436506" cy="892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8974" y="3467559"/>
            <a:ext cx="58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</a:t>
            </a:r>
            <a:endParaRPr lang="en-US" sz="40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8974" y="2668494"/>
            <a:ext cx="58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70C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</a:t>
            </a:r>
            <a:endParaRPr lang="en-US" sz="4000" dirty="0">
              <a:solidFill>
                <a:srgbClr val="0070C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404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geocaching.com/cache/a3adc9ff-6cb0-42ef-8574-0e84a6d7df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966" y="176611"/>
            <a:ext cx="2264434" cy="341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781800" y="2971800"/>
            <a:ext cx="1984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Elihu</a:t>
            </a:r>
            <a:r>
              <a:rPr lang="en-US" altLang="zh-TW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Burrit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045" y="176611"/>
            <a:ext cx="61592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沒有一個人能來到這世界而不增加或削減全人類快樂的總和</a:t>
            </a:r>
            <a:endParaRPr lang="en-US" sz="3400" dirty="0">
              <a:solidFill>
                <a:prstClr val="black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44" y="1301973"/>
            <a:ext cx="61592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基督徒在世</a:t>
            </a:r>
            <a:r>
              <a:rPr lang="zh-TW" altLang="en-US" sz="3400" u="sng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有意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或</a:t>
            </a:r>
            <a:r>
              <a:rPr lang="zh-TW" altLang="en-US" sz="3400" u="sng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無意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都會</a:t>
            </a:r>
            <a:endParaRPr lang="en-US" altLang="zh-TW" sz="3400" dirty="0" smtClean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u="sng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正面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或</a:t>
            </a:r>
            <a:r>
              <a:rPr lang="zh-TW" altLang="en-US" sz="3400" u="sng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負面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地影響這個世界</a:t>
            </a:r>
            <a:endParaRPr lang="en-US" sz="34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651" y="2401122"/>
            <a:ext cx="6912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“Influence the world for </a:t>
            </a:r>
            <a:r>
              <a:rPr lang="en-US" altLang="zh-TW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</a:t>
            </a:r>
            <a:r>
              <a:rPr lang="en-US" altLang="zh-TW" sz="30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zh-TW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worse</a:t>
            </a:r>
          </a:p>
          <a:p>
            <a:r>
              <a:rPr lang="en-US" sz="30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Deliberately</a:t>
            </a:r>
            <a:r>
              <a:rPr lang="en-US" sz="30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Indirectly</a:t>
            </a:r>
            <a:r>
              <a:rPr lang="en-US" sz="30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1026" name="Picture 2" descr="Image result for influ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81" y="2908953"/>
            <a:ext cx="5437519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0010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登山寶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3" y="396816"/>
            <a:ext cx="7635041" cy="393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981" y="4494363"/>
            <a:ext cx="68403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5:1-12   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八福</a:t>
            </a:r>
            <a:r>
              <a:rPr lang="en-US" altLang="zh-TW" sz="34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基督徒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內在的品格</a:t>
            </a:r>
            <a:endParaRPr lang="en-US" sz="3400" dirty="0">
              <a:solidFill>
                <a:srgbClr val="5B9BD5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1018" y="581481"/>
            <a:ext cx="223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登山寶訓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981" y="5109916"/>
            <a:ext cx="72843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5:13-16 </a:t>
            </a:r>
            <a:r>
              <a:rPr lang="en-US" altLang="zh-TW" sz="2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作光作鹽</a:t>
            </a:r>
            <a:r>
              <a:rPr lang="en-US" altLang="zh-TW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=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在世界的影響力</a:t>
            </a:r>
            <a:endParaRPr lang="en-US" sz="3400" dirty="0">
              <a:solidFill>
                <a:srgbClr val="5B9BD5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46981" y="5725469"/>
            <a:ext cx="84970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u="sng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內在的品格應該產生外在的影響力</a:t>
            </a:r>
            <a:endParaRPr lang="en-US" sz="3400" u="sng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0881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ght and 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0344" y="763437"/>
            <a:ext cx="5679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為何將信徒比作鹽和光？</a:t>
            </a:r>
            <a:endParaRPr lang="en-US" altLang="zh-TW" sz="3600" dirty="0" smtClean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信徒如何在世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作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鹽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作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光？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030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1999"/>
            <a:ext cx="9163648" cy="6956263"/>
            <a:chOff x="0" y="-11999"/>
            <a:chExt cx="9163648" cy="6956263"/>
          </a:xfrm>
        </p:grpSpPr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36431" y="272056"/>
            <a:ext cx="526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鹽的特性與功能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1030" name="Picture 6" descr="Image result for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73" y="3471083"/>
            <a:ext cx="3372927" cy="337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5883" y="4879828"/>
            <a:ext cx="2018581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五億億噸</a:t>
            </a:r>
            <a:endParaRPr lang="en-US" sz="36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034" name="Picture 10" descr="Image result for human bod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9"/>
          <a:stretch/>
        </p:blipFill>
        <p:spPr bwMode="auto">
          <a:xfrm>
            <a:off x="266098" y="1202442"/>
            <a:ext cx="2475437" cy="4202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1267" y="1894378"/>
            <a:ext cx="152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prstClr val="black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7 OZ</a:t>
            </a:r>
            <a:endParaRPr lang="en-US" sz="3200" dirty="0">
              <a:solidFill>
                <a:prstClr val="black"/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pic>
        <p:nvPicPr>
          <p:cNvPr id="1036" name="Picture 12" descr="Image result for salar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55" y="421556"/>
            <a:ext cx="4913593" cy="33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82235" y="133557"/>
            <a:ext cx="237226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Salarium</a:t>
            </a:r>
            <a:r>
              <a:rPr lang="en-US" altLang="zh-TW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200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ts val="3000"/>
              </a:lnSpc>
            </a:pPr>
            <a:endParaRPr lang="en-US" altLang="zh-TW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Salary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418053" y="707366"/>
            <a:ext cx="414068" cy="36230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8368" y="3784045"/>
            <a:ext cx="490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超過</a:t>
            </a:r>
            <a:r>
              <a:rPr lang="en-US" sz="3600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zh-TW" altLang="en-US" sz="3600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萬</a:t>
            </a:r>
            <a:r>
              <a:rPr lang="en-US" altLang="zh-TW" sz="3600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3600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千多種用途</a:t>
            </a:r>
            <a:endParaRPr lang="en-US" sz="36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31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999"/>
            <a:ext cx="9163648" cy="6956263"/>
            <a:chOff x="0" y="-11999"/>
            <a:chExt cx="9163648" cy="6956263"/>
          </a:xfrm>
        </p:grpSpPr>
        <p:pic>
          <p:nvPicPr>
            <p:cNvPr id="3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1328"/>
              <a:ext cx="9163648" cy="494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5"/>
            <a:stretch/>
          </p:blipFill>
          <p:spPr bwMode="auto">
            <a:xfrm>
              <a:off x="0" y="-11999"/>
              <a:ext cx="9163648" cy="553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36431" y="272056"/>
            <a:ext cx="526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鹽的特性與功能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046382" y="918387"/>
            <a:ext cx="28527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調味調和</a:t>
            </a:r>
            <a:endParaRPr lang="en-US" sz="34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543836" y="1499436"/>
            <a:ext cx="68755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舊約獻素祭要「用鹽調和」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利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2:13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、結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43:24)</a:t>
            </a:r>
            <a:endParaRPr lang="en-US" sz="34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543836" y="2570714"/>
            <a:ext cx="6875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信徒講話要「用鹽調和」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4:6)</a:t>
            </a:r>
            <a:endParaRPr lang="en-US" sz="34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4100" name="Picture 4" descr="Image result for influ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61" y="3065435"/>
            <a:ext cx="5437272" cy="296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2601</TotalTime>
  <Words>674</Words>
  <Application>Microsoft Macintosh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華康黑體 Std W9</vt:lpstr>
      <vt:lpstr>華康黑體 Std W7</vt:lpstr>
      <vt:lpstr>Goudita Sans SF</vt:lpstr>
      <vt:lpstr>Calibri Light</vt:lpstr>
      <vt:lpstr>華康魏碑體 Std W7</vt:lpstr>
      <vt:lpstr>華康雅藝體 Std W6</vt:lpstr>
      <vt:lpstr>新細明體</vt:lpstr>
      <vt:lpstr>Wingdings</vt:lpstr>
      <vt:lpstr>Calibri</vt:lpstr>
      <vt:lpstr>Arial</vt:lpstr>
      <vt:lpstr>華康龍門石碑 Std W9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196</cp:revision>
  <dcterms:created xsi:type="dcterms:W3CDTF">2016-12-29T18:12:43Z</dcterms:created>
  <dcterms:modified xsi:type="dcterms:W3CDTF">2018-03-12T16:20:01Z</dcterms:modified>
</cp:coreProperties>
</file>