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3">
  <p:sldMasterIdLst>
    <p:sldMasterId id="2147483696" r:id="rId1"/>
    <p:sldMasterId id="2147483708" r:id="rId2"/>
  </p:sldMasterIdLst>
  <p:notesMasterIdLst>
    <p:notesMasterId r:id="rId40"/>
  </p:notesMasterIdLst>
  <p:sldIdLst>
    <p:sldId id="571" r:id="rId3"/>
    <p:sldId id="572" r:id="rId4"/>
    <p:sldId id="573" r:id="rId5"/>
    <p:sldId id="574" r:id="rId6"/>
    <p:sldId id="575" r:id="rId7"/>
    <p:sldId id="576" r:id="rId8"/>
    <p:sldId id="577" r:id="rId9"/>
    <p:sldId id="578" r:id="rId10"/>
    <p:sldId id="579" r:id="rId11"/>
    <p:sldId id="580" r:id="rId12"/>
    <p:sldId id="581" r:id="rId13"/>
    <p:sldId id="582" r:id="rId14"/>
    <p:sldId id="583" r:id="rId15"/>
    <p:sldId id="584" r:id="rId16"/>
    <p:sldId id="585" r:id="rId17"/>
    <p:sldId id="586" r:id="rId18"/>
    <p:sldId id="587" r:id="rId19"/>
    <p:sldId id="588" r:id="rId20"/>
    <p:sldId id="589" r:id="rId21"/>
    <p:sldId id="590" r:id="rId22"/>
    <p:sldId id="591" r:id="rId23"/>
    <p:sldId id="592" r:id="rId24"/>
    <p:sldId id="593" r:id="rId25"/>
    <p:sldId id="594" r:id="rId26"/>
    <p:sldId id="595" r:id="rId27"/>
    <p:sldId id="596" r:id="rId28"/>
    <p:sldId id="597" r:id="rId29"/>
    <p:sldId id="598" r:id="rId30"/>
    <p:sldId id="599" r:id="rId31"/>
    <p:sldId id="600" r:id="rId32"/>
    <p:sldId id="602" r:id="rId33"/>
    <p:sldId id="604" r:id="rId34"/>
    <p:sldId id="605" r:id="rId35"/>
    <p:sldId id="606" r:id="rId36"/>
    <p:sldId id="607" r:id="rId37"/>
    <p:sldId id="608" r:id="rId38"/>
    <p:sldId id="609" r:id="rId3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F1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72" autoAdjust="0"/>
    <p:restoredTop sz="94660"/>
  </p:normalViewPr>
  <p:slideViewPr>
    <p:cSldViewPr snapToGrid="0">
      <p:cViewPr varScale="1">
        <p:scale>
          <a:sx n="55" d="100"/>
          <a:sy n="55" d="100"/>
        </p:scale>
        <p:origin x="867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viewProps" Target="viewProps.xml"/><Relationship Id="rId69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AA38A-0022-41B2-B86C-3F39BFDDD230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3ACE-7E24-4954-A651-1290B89E4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74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784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55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521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766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90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179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452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49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231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46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88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60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696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173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442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987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81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61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757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1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12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239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14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74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599" y="7324308"/>
            <a:ext cx="5529540" cy="274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3713" y="587828"/>
            <a:ext cx="45085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飾藝體 Std W5" panose="04020500000000000000" pitchFamily="82" charset="-120"/>
                <a:ea typeface="華康飾藝體 Std W5" panose="04020500000000000000" pitchFamily="82" charset="-120"/>
                <a:cs typeface="+mn-cs"/>
              </a:rPr>
              <a:t>『</a:t>
            </a:r>
            <a:r>
              <a:rPr kumimoji="0" lang="zh-TW" alt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飾藝體 Std W5" panose="04020500000000000000" pitchFamily="82" charset="-120"/>
                <a:ea typeface="華康飾藝體 Std W5" panose="04020500000000000000" pitchFamily="82" charset="-120"/>
                <a:cs typeface="+mn-cs"/>
              </a:rPr>
              <a:t>福音特工隊</a:t>
            </a:r>
            <a:r>
              <a:rPr kumimoji="0" lang="en-US" altLang="zh-TW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飾藝體 Std W5" panose="04020500000000000000" pitchFamily="82" charset="-120"/>
                <a:ea typeface="華康飾藝體 Std W5" panose="04020500000000000000" pitchFamily="82" charset="-120"/>
                <a:cs typeface="+mn-cs"/>
              </a:rPr>
              <a:t>』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飾藝體 Std W5" panose="04020500000000000000" pitchFamily="82" charset="-120"/>
              <a:ea typeface="華康飾藝體 Std W5" panose="04020500000000000000" pitchFamily="82" charset="-12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9768" y="1452655"/>
            <a:ext cx="3217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馬可福音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2:1-5)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0625" y="5874707"/>
            <a:ext cx="19287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主日信息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66142" y="5874706"/>
            <a:ext cx="202491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7/8/2014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7614" y="5874705"/>
            <a:ext cx="240803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薛忠勇 </a:t>
            </a:r>
            <a:r>
              <a:rPr kumimoji="0" lang="zh-TW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弟兄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686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286" y="261256"/>
            <a:ext cx="5827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胡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志偉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牧師形容香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港教會景況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122" y="907587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「好、大、喜、功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」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399" y="1553918"/>
            <a:ext cx="825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好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術厭道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– 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喜愛追求技術多於願意研讀聖經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398" y="2138693"/>
            <a:ext cx="825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大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事發展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– 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以新穎方式場面龐大來吸引群眾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398" y="3333219"/>
            <a:ext cx="86645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功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能主導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– 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以果效衡量生命優劣，不強調品格</a:t>
            </a: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              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的質素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6438" y="5892800"/>
            <a:ext cx="6949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全文原刊於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《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教牧與領導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》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 第五十六期，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2008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年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10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月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397" y="2734850"/>
            <a:ext cx="825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喜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愛自我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– 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消費心態，傾向享樂，服務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便利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6438" y="4720731"/>
            <a:ext cx="5955476" cy="86177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成功神學、悅樂福音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9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mark 2:1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4445" y="5996226"/>
            <a:ext cx="4673074" cy="86177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飾藝體 Std W5" panose="04020500000000000000" pitchFamily="82" charset="-120"/>
                <a:ea typeface="華康飾藝體 Std W5" panose="04020500000000000000" pitchFamily="82" charset="-120"/>
                <a:cs typeface="+mn-cs"/>
              </a:rPr>
              <a:t>【</a:t>
            </a:r>
            <a:r>
              <a:rPr kumimoji="0" lang="zh-TW" alt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飾藝體 Std W5" panose="04020500000000000000" pitchFamily="82" charset="-120"/>
                <a:ea typeface="華康飾藝體 Std W5" panose="04020500000000000000" pitchFamily="82" charset="-120"/>
                <a:cs typeface="+mn-cs"/>
              </a:rPr>
              <a:t>福音特工隊</a:t>
            </a:r>
            <a:r>
              <a:rPr kumimoji="0" lang="en-US" altLang="zh-TW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飾藝體 Std W5" panose="04020500000000000000" pitchFamily="82" charset="-120"/>
                <a:ea typeface="華康飾藝體 Std W5" panose="04020500000000000000" pitchFamily="82" charset="-120"/>
                <a:cs typeface="+mn-cs"/>
              </a:rPr>
              <a:t>】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飾藝體 Std W5" panose="04020500000000000000" pitchFamily="82" charset="-120"/>
              <a:ea typeface="華康飾藝體 Std W5" panose="04020500000000000000" pitchFamily="82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5282" y="4243626"/>
            <a:ext cx="4083169" cy="677108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飾藝體 Std W5" panose="04020500000000000000" pitchFamily="82" charset="-120"/>
                <a:ea typeface="華康飾藝體 Std W5" panose="04020500000000000000" pitchFamily="82" charset="-120"/>
                <a:cs typeface="+mn-cs"/>
              </a:rPr>
              <a:t>把人帶到耶穌面前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飾藝體 Std W5" panose="04020500000000000000" pitchFamily="82" charset="-120"/>
              <a:ea typeface="華康飾藝體 Std W5" panose="04020500000000000000" pitchFamily="82" charset="-120"/>
              <a:cs typeface="+mn-cs"/>
            </a:endParaRPr>
          </a:p>
        </p:txBody>
      </p:sp>
      <p:sp>
        <p:nvSpPr>
          <p:cNvPr id="2" name="Up Arrow 1"/>
          <p:cNvSpPr/>
          <p:nvPr/>
        </p:nvSpPr>
        <p:spPr>
          <a:xfrm>
            <a:off x="4663348" y="5022334"/>
            <a:ext cx="965200" cy="833000"/>
          </a:xfrm>
          <a:prstGeom prst="upArrow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1510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lavistachurchofchrist.org/Pictures/Standard%20Bible%20Story%20Readers,%20Book%20Two/images/scan0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2" y="175246"/>
            <a:ext cx="5370582" cy="652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5704" y="329184"/>
            <a:ext cx="36728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四位抬擔架的友人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2704" y="1048512"/>
            <a:ext cx="193033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陳</a:t>
            </a: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 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關心</a:t>
            </a:r>
            <a:endParaRPr kumimoji="0" lang="en-US" altLang="zh-TW" sz="34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李</a:t>
            </a: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 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同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心</a:t>
            </a:r>
            <a:endParaRPr kumimoji="0" lang="en-US" altLang="zh-TW" sz="34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張</a:t>
            </a: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 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慧心</a:t>
            </a:r>
            <a:endParaRPr kumimoji="0" lang="en-US" altLang="zh-TW" sz="34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劉</a:t>
            </a: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 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恆心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70538" y="1048511"/>
            <a:ext cx="149432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憐憫</a:t>
            </a:r>
            <a:endParaRPr kumimoji="0" lang="en-US" altLang="zh-TW" sz="3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協力</a:t>
            </a:r>
            <a:endParaRPr kumimoji="0" lang="en-US" altLang="zh-TW" sz="3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創意</a:t>
            </a:r>
            <a:endParaRPr kumimoji="0" lang="en-US" altLang="zh-TW" sz="3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堅毅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3" name="Down Arrow 2"/>
          <p:cNvSpPr/>
          <p:nvPr/>
        </p:nvSpPr>
        <p:spPr>
          <a:xfrm rot="1367517">
            <a:off x="7636410" y="3299615"/>
            <a:ext cx="562577" cy="1103415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37888" y="4345807"/>
            <a:ext cx="30572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向今世代的人</a:t>
            </a: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傳福音四大要素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0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3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79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tribwgno.files.wordpress.com/2014/09/seinfeld-ca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67" y="2372550"/>
            <a:ext cx="8650492" cy="419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486" y="304800"/>
            <a:ext cx="3526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一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憐憫 </a:t>
            </a:r>
            <a:r>
              <a:rPr kumimoji="0" lang="en-US" altLang="zh-TW" sz="4000" b="0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/ </a:t>
            </a:r>
            <a:r>
              <a:rPr kumimoji="0" lang="zh-TW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關心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27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media.licdn.com/mpr/mpr/shrinknp_800_800/AAEAAQAAAAAAAAbXAAAAJDg1ZjZlY2UxLWNkMTgtNDY4Mi1hZjg1LTQwNzEyYmZiMzlj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2788" y="4882896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世界是圍著我轉的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pic>
        <p:nvPicPr>
          <p:cNvPr id="2050" name="Picture 2" descr="https://brentlogan.com/wp-content/uploads/2015/03/wiesel-quo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2" y="1058826"/>
            <a:ext cx="8795657" cy="447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9910" y="1378857"/>
            <a:ext cx="7366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愛的反面不是恨，而是無動於衷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17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conservativepost.com/wp-content/uploads/2015/02/h.sharifi201304260400316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10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79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1792" y="402336"/>
            <a:ext cx="4123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同情       憐憫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3" name="Not Equal 2"/>
          <p:cNvSpPr/>
          <p:nvPr/>
        </p:nvSpPr>
        <p:spPr>
          <a:xfrm>
            <a:off x="1900936" y="512063"/>
            <a:ext cx="786384" cy="536603"/>
          </a:xfrm>
          <a:prstGeom prst="mathNotEqua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Image result for showing merc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3" y="1546167"/>
            <a:ext cx="7724186" cy="4459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0" name="Picture 2" descr="http://www.josephbrickey.com/media/allimages/ss_size1/BRICKEY_xi_GoodSamarit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2" y="1355496"/>
            <a:ext cx="7863967" cy="5229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192539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conservativepost.com/wp-content/uploads/2015/02/h.sharifi201304260400316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Act of kindness: This little boy was pictured handing out water bottles to police in Baltimore, Maryland on Tuesday, following a night of violent riots 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4" t="34540" r="41699" b="13523"/>
          <a:stretch/>
        </p:blipFill>
        <p:spPr bwMode="auto">
          <a:xfrm>
            <a:off x="6117756" y="409243"/>
            <a:ext cx="2537926" cy="4180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22" name="Picture 10" descr="http://i0.wp.com/listverse.com/wp-content/uploads/2013/11/154003860-e1385153512438.jpg?resize=632%2C4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76" y="3923510"/>
            <a:ext cx="4214737" cy="27875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3.bp.blogspot.com/-CaCltKmPbg4/Tn91PPdUw6I/AAAAAAAAFVU/-z65C5mrxNY/s400/muslims_for_life_logo_mediu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2" b="33382"/>
          <a:stretch/>
        </p:blipFill>
        <p:spPr bwMode="auto">
          <a:xfrm>
            <a:off x="4360249" y="4204191"/>
            <a:ext cx="4512846" cy="25254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s://kindnessblogdotcom1.files.wordpress.com/2014/09/911-helper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76" y="409243"/>
            <a:ext cx="4272001" cy="2852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4" name="Picture 2" descr="Image result for praying in chur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290" y="2039505"/>
            <a:ext cx="38100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1632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29" y="731513"/>
            <a:ext cx="8742218" cy="4371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58094" y="3266202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平安的去吧，我為你祝福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05926" y="3979033"/>
            <a:ext cx="2832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雅各書 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2:16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715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79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486" y="304800"/>
            <a:ext cx="3526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二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協力 </a:t>
            </a:r>
            <a:r>
              <a:rPr kumimoji="0" lang="en-US" altLang="zh-TW" sz="4000" b="0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/ </a:t>
            </a:r>
            <a:r>
              <a:rPr kumimoji="0" lang="zh-TW" alt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同</a:t>
            </a:r>
            <a:r>
              <a:rPr kumimoji="0" lang="zh-TW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心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3074" name="Picture 2" descr="https://s-media-cache-ak0.pinimg.com/236x/06/ec/dd/06ecddd3199718a43f8059b14042196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5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6" y="1430515"/>
            <a:ext cx="3900544" cy="4429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96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833" t="19630" r="4524" b="31058"/>
          <a:stretch/>
        </p:blipFill>
        <p:spPr>
          <a:xfrm>
            <a:off x="0" y="-3552560"/>
            <a:ext cx="8948057" cy="2768788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0578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98572" y="2500554"/>
            <a:ext cx="33906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飾藝體 Std W5" panose="04020500000000000000" pitchFamily="82" charset="-120"/>
                <a:ea typeface="華康飾藝體 Std W5" panose="04020500000000000000" pitchFamily="82" charset="-120"/>
                <a:cs typeface="+mn-cs"/>
              </a:rPr>
              <a:t>職業特工隊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飾藝體 Std W5" panose="04020500000000000000" pitchFamily="82" charset="-120"/>
              <a:ea typeface="華康飾藝體 Std W5" panose="04020500000000000000" pitchFamily="82" charset="-120"/>
              <a:cs typeface="+mn-cs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6084277" y="1644162"/>
            <a:ext cx="923192" cy="856392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0537" y="790578"/>
            <a:ext cx="33906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飾藝體 Std W5" panose="04020500000000000000" pitchFamily="82" charset="-120"/>
                <a:ea typeface="華康飾藝體 Std W5" panose="04020500000000000000" pitchFamily="82" charset="-120"/>
                <a:cs typeface="+mn-cs"/>
              </a:rPr>
              <a:t>福音</a:t>
            </a:r>
            <a:r>
              <a:rPr kumimoji="0" lang="zh-TW" alt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飾藝體 Std W5" panose="04020500000000000000" pitchFamily="82" charset="-120"/>
                <a:ea typeface="華康飾藝體 Std W5" panose="04020500000000000000" pitchFamily="82" charset="-120"/>
                <a:cs typeface="+mn-cs"/>
              </a:rPr>
              <a:t>特工隊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飾藝體 Std W5" panose="04020500000000000000" pitchFamily="82" charset="-120"/>
              <a:ea typeface="華康飾藝體 Std W5" panose="04020500000000000000" pitchFamily="82" charset="-120"/>
              <a:cs typeface="+mn-cs"/>
            </a:endParaRPr>
          </a:p>
        </p:txBody>
      </p:sp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0578"/>
            <a:ext cx="4091594" cy="577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57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static.apple.nextmedia.com/images/e-paper/20150813/large/1439459044_644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57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t2.ftcdn.net/jpg/00/60/91/95/240_F_60919567_5hvpYfQkz5LSUbGQidx6pyIL9bgMio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26" y="176154"/>
            <a:ext cx="3762703" cy="275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blog.cdw.com/wp-content/uploads/Super-Her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30" y="2358517"/>
            <a:ext cx="4727304" cy="449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media.nbcconnecticut.com/images/1200*675/Madison+rollover+1200+charter+bus+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" y="0"/>
            <a:ext cx="91683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iflscience.com/sites/www.iflscience.com/files/styles/ifls_large/public/blog/%5Bnid%5D/shutterstock_83959705.jpg?itok=i7jbCeb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" y="0"/>
            <a:ext cx="91962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628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" y="1995055"/>
            <a:ext cx="6499225" cy="4724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team effor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142544"/>
            <a:ext cx="3733447" cy="280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41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79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486" y="304800"/>
            <a:ext cx="3526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三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創意 </a:t>
            </a:r>
            <a:r>
              <a:rPr kumimoji="0" lang="en-US" altLang="zh-TW" sz="4000" b="0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/ </a:t>
            </a:r>
            <a:r>
              <a:rPr kumimoji="0" lang="zh-TW" alt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慧</a:t>
            </a:r>
            <a:r>
              <a:rPr kumimoji="0" lang="zh-TW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心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4098" name="Picture 2" descr="http://www.mindmeister.com/blog/wp-content/uploads/creativity_fb_post_fi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6" y="1557229"/>
            <a:ext cx="8108193" cy="4242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8056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bible-history.com/sketches/ancient/house-comm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www.lds.org/bc/content/shared/content/images/gospel-library/manual/10734/israel-roof-katzrin_1160201_in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883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ages.publicradio.org/content/2010/12/07/20101207_hc1_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50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accesschinese.com/images/Crack-Fortune-Cook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1248">
            <a:off x="-69587" y="267411"/>
            <a:ext cx="4062320" cy="300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699" y="-75503"/>
            <a:ext cx="2996825" cy="3022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974022">
            <a:off x="2184598" y="572850"/>
            <a:ext cx="1313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</a:rPr>
              <a:t>神愛世人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龍門石碑 Std W9" panose="03000900000000000000" pitchFamily="66" charset="-120"/>
              <a:ea typeface="華康龍門石碑 Std W9" panose="03000900000000000000" pitchFamily="66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9346" y="4572124"/>
            <a:ext cx="851066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「我們傳揚祂，是用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諸般的智慧</a:t>
            </a: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... (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西 </a:t>
            </a: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1:28)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18436" name="Picture 4" descr="http://www.bunrab.com/yummychow/Reviews/reviewimages/In-n-Out/inout_DDwrapp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24" y="1404005"/>
            <a:ext cx="4132963" cy="300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1740" y="5352269"/>
            <a:ext cx="8722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Adapt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(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適應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 ?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Adopt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採用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 ?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Absorb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攝取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12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modernaudio.com/main/images/medium/modernaudio/MCD2153_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4" y="314325"/>
            <a:ext cx="3349625" cy="334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cchcsf.org/opera/data/opera_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6" y="314325"/>
            <a:ext cx="3241675" cy="324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wanhuajing.com/pic/1601/2910/5855361/2_588_2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4" y="3940175"/>
            <a:ext cx="5600700" cy="260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681" y="4038600"/>
            <a:ext cx="800219" cy="21441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</a:rPr>
              <a:t>福音遊輪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龍門石碑 Std W9" panose="03000900000000000000" pitchFamily="66" charset="-120"/>
              <a:ea typeface="華康龍門石碑 Std W9" panose="030009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970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imore.com/sites/imore.com/files/styles/larger/public/field/image/2013/09/best_apps_new_iphone_owners_hero.jpg?itok=PkquSlN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10200" y="666750"/>
            <a:ext cx="323678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福音工具手機版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4100" name="Picture 4" descr="https://gannettdigital-static-web.s3.amazonaws.com/media/media/apple_appstore_b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715000"/>
            <a:ext cx="376083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286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0">
              <a:schemeClr val="accent1">
                <a:lumMod val="0"/>
                <a:lumOff val="100000"/>
              </a:schemeClr>
            </a:gs>
            <a:gs pos="97345">
              <a:schemeClr val="accent1">
                <a:lumMod val="100000"/>
              </a:schemeClr>
            </a:gs>
            <a:gs pos="35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telegraph.co.uk/content/dam/film/netflixyoutube/youtubeplayer-x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390492"/>
            <a:ext cx="5387975" cy="300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hasbarafellowships.org/uploads/cgblog/id600/iStock_000008508482XSm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6"/>
          <a:stretch/>
        </p:blipFill>
        <p:spPr bwMode="auto">
          <a:xfrm>
            <a:off x="4270374" y="3657600"/>
            <a:ext cx="4546387" cy="2897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1010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evangeli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4762"/>
            <a:ext cx="9159474" cy="381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spi-global.com/blog/think-tank/files/2015/01/Challen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7322" y="286799"/>
            <a:ext cx="71096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這世代有什麼挑戰？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042068" y="1364006"/>
            <a:ext cx="3467616" cy="1569660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批改神聖婚姻定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義</a:t>
            </a: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glow rad="101600">
                  <a:srgbClr val="FF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造成性向角色混亂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歪曲真理顛倒事非</a:t>
            </a:r>
          </a:p>
        </p:txBody>
      </p:sp>
    </p:spTree>
    <p:extLst>
      <p:ext uri="{BB962C8B-B14F-4D97-AF65-F5344CB8AC3E}">
        <p14:creationId xmlns:p14="http://schemas.microsoft.com/office/powerpoint/2010/main" val="31559860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r="7808" b="2648"/>
          <a:stretch/>
        </p:blipFill>
        <p:spPr>
          <a:xfrm>
            <a:off x="1653435" y="275689"/>
            <a:ext cx="6187857" cy="6096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872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2" y="769255"/>
            <a:ext cx="3794561" cy="5733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62170" y="1952170"/>
            <a:ext cx="3209963" cy="4804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9" t="22330" r="11764"/>
          <a:stretch/>
        </p:blipFill>
        <p:spPr>
          <a:xfrm rot="10800000">
            <a:off x="4122915" y="116111"/>
            <a:ext cx="2248856" cy="325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502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upload.wikimedia.org/wikipedia/commons/a/a2/Overlook_Hong_Kong_Island_north_coast,_Victoria_Harbour_and_Kowloon_from_middle_section_of_Lugard_Road_at_daytime_(enlarged_version_and_better_contrast,_revised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2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fourgenerationsoneroof.com/wp-content/uploads/2013/04/DIY-bathroom-magazine-rack-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"/>
          <a:stretch/>
        </p:blipFill>
        <p:spPr bwMode="auto">
          <a:xfrm>
            <a:off x="1473200" y="0"/>
            <a:ext cx="544244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269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79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486" y="304800"/>
            <a:ext cx="3526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四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堅毅 </a:t>
            </a:r>
            <a:r>
              <a:rPr kumimoji="0" lang="en-US" altLang="zh-TW" sz="4000" b="0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/ </a:t>
            </a:r>
            <a:r>
              <a:rPr kumimoji="0" lang="zh-TW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恆心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3" name="Picture 2" descr="http://merkezdagitim.com/wp-content/uploads/2015/02/ilan-dagitim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196" y="3052144"/>
            <a:ext cx="5185170" cy="409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3828" y="1105475"/>
            <a:ext cx="74206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48% 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只打了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一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個電話後被拒絕就辭職</a:t>
            </a: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3828" y="1643977"/>
            <a:ext cx="74206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25% 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只打了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二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個電話後被拒絕就辭職</a:t>
            </a: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6940" y="2153613"/>
            <a:ext cx="74206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15% 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只打了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三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個電話後被拒絕就辭職</a:t>
            </a: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019" y="1547935"/>
            <a:ext cx="130356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88%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3827" y="2775603"/>
            <a:ext cx="5304657" cy="5796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12% 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沒有放棄繼續打電話</a:t>
            </a: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79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ibcgracia.org/wp-content/uploads/2012/05/Jorge-Muller-537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79" y="201168"/>
            <a:ext cx="5114925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sisterservantssjs.org/wp-content/uploads/2015/10/praying-hands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1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50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10776" b="4568"/>
          <a:stretch/>
        </p:blipFill>
        <p:spPr>
          <a:xfrm rot="5134300">
            <a:off x="-307201" y="1229989"/>
            <a:ext cx="6380547" cy="4385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123548" y="667656"/>
            <a:ext cx="4083169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雖然有生之年未能</a:t>
            </a:r>
            <a:endParaRPr kumimoji="0" lang="en-US" altLang="zh-TW" sz="3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看見樹兒成長，</a:t>
            </a:r>
            <a:endParaRPr kumimoji="0" lang="en-US" altLang="zh-TW" sz="3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但我們仍不斷地</a:t>
            </a:r>
            <a:endParaRPr kumimoji="0" lang="en-US" altLang="zh-TW" sz="3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播種，因為我們</a:t>
            </a:r>
            <a:endParaRPr kumimoji="0" lang="en-US" altLang="zh-TW" sz="3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確</a:t>
            </a: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信神是信實的！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 rot="21355794">
            <a:off x="457128" y="3863704"/>
            <a:ext cx="5070538" cy="25212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33"/>
          <a:stretch/>
        </p:blipFill>
        <p:spPr>
          <a:xfrm>
            <a:off x="4251847" y="572045"/>
            <a:ext cx="4767574" cy="6200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901826" y="3779477"/>
            <a:ext cx="34676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與你一同等待，</a:t>
            </a: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直到神的作為彰顯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1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lbible.org/files/img/slides/FourFrie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648" y="146914"/>
            <a:ext cx="4267201" cy="659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148" y="389466"/>
            <a:ext cx="4339650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耶穌見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他們的信心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，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就對癱子說：小子，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你的罪得赦了。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可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2:5)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pic>
        <p:nvPicPr>
          <p:cNvPr id="5122" name="Picture 2" descr="http://www.cyberhymnal.org/img/c/h/a/chapman_j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038" y="2730355"/>
            <a:ext cx="1676400" cy="2695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8219" y="5357091"/>
            <a:ext cx="3319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J. Wilbur Chapman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1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theologasia.ph/wp-content/uploads/2012/02/images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824" y="660400"/>
            <a:ext cx="4769451" cy="5540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5334" y="177800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憐憫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3467" y="15240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協力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21867" y="15240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創意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29863" y="177943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毅力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20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onpostmodernism.com/images/terms/dictionary_of_postmodern_ter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77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98057" y="3352800"/>
            <a:ext cx="4775200" cy="856343"/>
          </a:xfrm>
          <a:prstGeom prst="roundRect">
            <a:avLst/>
          </a:prstGeom>
          <a:solidFill>
            <a:srgbClr val="FF0000">
              <a:alpha val="2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37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87890" y="1395287"/>
          <a:ext cx="8868428" cy="49372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7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0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58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C0000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現代思</a:t>
                      </a:r>
                      <a:r>
                        <a:rPr lang="zh-TW" sz="3200" kern="100" dirty="0" smtClean="0">
                          <a:solidFill>
                            <a:srgbClr val="C0000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想</a:t>
                      </a:r>
                      <a:r>
                        <a:rPr lang="en-US" sz="3200" kern="100" dirty="0" smtClean="0">
                          <a:solidFill>
                            <a:srgbClr val="00206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1650</a:t>
                      </a:r>
                      <a:r>
                        <a:rPr lang="en-US" sz="3200" kern="100" baseline="0" dirty="0" smtClean="0">
                          <a:solidFill>
                            <a:srgbClr val="00206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–1950s</a:t>
                      </a:r>
                      <a:endParaRPr lang="en-US" sz="3200" kern="100" dirty="0" smtClean="0">
                        <a:solidFill>
                          <a:srgbClr val="002060"/>
                        </a:solidFill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 smtClean="0">
                          <a:solidFill>
                            <a:srgbClr val="C0000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(Modernism)</a:t>
                      </a:r>
                      <a:endParaRPr lang="en-US" sz="3200" kern="100" dirty="0">
                        <a:solidFill>
                          <a:srgbClr val="C00000"/>
                        </a:solidFill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 marL="17627" marR="17627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C0000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後現代思</a:t>
                      </a:r>
                      <a:r>
                        <a:rPr lang="zh-TW" sz="3200" kern="100" dirty="0" smtClean="0">
                          <a:solidFill>
                            <a:srgbClr val="C0000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想</a:t>
                      </a:r>
                      <a:r>
                        <a:rPr lang="en-US" sz="3200" kern="100" dirty="0" smtClean="0">
                          <a:solidFill>
                            <a:srgbClr val="00206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19</a:t>
                      </a:r>
                      <a:r>
                        <a:rPr lang="en-US" altLang="zh-TW" sz="3200" kern="100" dirty="0" smtClean="0">
                          <a:solidFill>
                            <a:srgbClr val="00206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6</a:t>
                      </a:r>
                      <a:r>
                        <a:rPr lang="en-US" sz="3200" kern="100" dirty="0" smtClean="0">
                          <a:solidFill>
                            <a:srgbClr val="00206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0s</a:t>
                      </a:r>
                      <a:r>
                        <a:rPr lang="en-US" sz="3200" kern="100" baseline="0" dirty="0" smtClean="0">
                          <a:solidFill>
                            <a:srgbClr val="00206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–</a:t>
                      </a:r>
                      <a:r>
                        <a:rPr lang="zh-TW" altLang="en-US" sz="3200" kern="100" baseline="0" dirty="0" smtClean="0">
                          <a:solidFill>
                            <a:srgbClr val="00206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至今</a:t>
                      </a:r>
                      <a:endParaRPr lang="en-US" sz="3200" kern="100" dirty="0" smtClean="0">
                        <a:solidFill>
                          <a:srgbClr val="002060"/>
                        </a:solidFill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 smtClean="0">
                          <a:solidFill>
                            <a:srgbClr val="C0000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(Post-Modernism)</a:t>
                      </a:r>
                      <a:endParaRPr lang="en-US" sz="3200" kern="100" dirty="0">
                        <a:solidFill>
                          <a:srgbClr val="C00000"/>
                        </a:solidFill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 marL="17627" marR="1762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95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 </a:t>
                      </a:r>
                      <a:endParaRPr lang="en-US" sz="3200" kern="100" dirty="0" smtClean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 smtClean="0">
                          <a:solidFill>
                            <a:srgbClr val="0070C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發</a:t>
                      </a:r>
                      <a:r>
                        <a:rPr lang="zh-TW" sz="3200" kern="100" dirty="0">
                          <a:solidFill>
                            <a:srgbClr val="0070C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展過程</a:t>
                      </a:r>
                      <a:r>
                        <a:rPr lang="zh-TW" sz="3200" kern="100" dirty="0" smtClean="0">
                          <a:solidFill>
                            <a:srgbClr val="0070C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：</a:t>
                      </a:r>
                      <a:endParaRPr lang="en-US" altLang="zh-TW" sz="3200" kern="100" dirty="0" smtClean="0">
                        <a:solidFill>
                          <a:srgbClr val="0070C0"/>
                        </a:solidFill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kern="1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＊</a:t>
                      </a:r>
                      <a:r>
                        <a:rPr lang="en-US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14</a:t>
                      </a: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至</a:t>
                      </a:r>
                      <a:r>
                        <a:rPr lang="en-US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16</a:t>
                      </a: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世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紀</a:t>
                      </a:r>
                      <a:endParaRPr lang="en-US" altLang="zh-TW" sz="3200" kern="100" dirty="0" smtClean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   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歐</a:t>
                      </a: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洲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文藝</a:t>
                      </a: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復興</a:t>
                      </a:r>
                      <a:endParaRPr lang="en-US" sz="3200" kern="1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＊</a:t>
                      </a:r>
                      <a:r>
                        <a:rPr lang="en-US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18</a:t>
                      </a: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世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紀</a:t>
                      </a:r>
                      <a:r>
                        <a:rPr lang="en-US" alt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3200" kern="100" baseline="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   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啟</a:t>
                      </a: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蒙運動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、工</a:t>
                      </a: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業革命</a:t>
                      </a:r>
                      <a:endParaRPr lang="en-US" sz="3200" kern="1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 </a:t>
                      </a:r>
                    </a:p>
                  </a:txBody>
                  <a:tcPr marL="17627" marR="17627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 </a:t>
                      </a:r>
                      <a:endParaRPr lang="en-US" sz="3200" kern="100" dirty="0" smtClean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 smtClean="0">
                          <a:solidFill>
                            <a:srgbClr val="0070C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發</a:t>
                      </a:r>
                      <a:r>
                        <a:rPr lang="zh-TW" sz="3200" kern="100" dirty="0">
                          <a:solidFill>
                            <a:srgbClr val="0070C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展過程</a:t>
                      </a:r>
                      <a:r>
                        <a:rPr lang="zh-TW" sz="3200" kern="100" dirty="0" smtClean="0">
                          <a:solidFill>
                            <a:srgbClr val="0070C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：</a:t>
                      </a:r>
                      <a:endParaRPr lang="en-US" altLang="zh-TW" sz="3200" kern="100" dirty="0" smtClean="0">
                        <a:solidFill>
                          <a:srgbClr val="0070C0"/>
                        </a:solidFill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kern="1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＊</a:t>
                      </a:r>
                      <a:r>
                        <a:rPr lang="en-US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20</a:t>
                      </a: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世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紀</a:t>
                      </a:r>
                      <a:endParaRPr lang="en-US" altLang="zh-TW" sz="3200" kern="100" dirty="0" smtClean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kern="100" baseline="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  </a:t>
                      </a:r>
                      <a:r>
                        <a:rPr lang="zh-TW" altLang="en-US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傳播科技、微電子科技、</a:t>
                      </a:r>
                      <a:endParaRPr lang="en-US" altLang="zh-TW" sz="3200" kern="100" dirty="0" smtClean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kern="100" baseline="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  </a:t>
                      </a:r>
                      <a:r>
                        <a:rPr lang="zh-TW" altLang="en-US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互聯網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興起</a:t>
                      </a:r>
                      <a:r>
                        <a:rPr lang="zh-TW" altLang="en-US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、</a:t>
                      </a:r>
                      <a:endParaRPr lang="en-US" altLang="zh-TW" sz="3200" kern="100" dirty="0" smtClean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  </a:t>
                      </a:r>
                      <a:r>
                        <a:rPr lang="zh-TW" altLang="en-US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少數族群、恐怖主義</a:t>
                      </a:r>
                      <a:endParaRPr lang="en-US" sz="3200" kern="1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 marL="17627" marR="1762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96620" y="310029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哲學信念和架構轉移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97277" y="1395287"/>
            <a:ext cx="4458918" cy="4937297"/>
          </a:xfrm>
          <a:prstGeom prst="rect">
            <a:avLst/>
          </a:prstGeom>
          <a:solidFill>
            <a:srgbClr val="DAE9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236" y="2409535"/>
            <a:ext cx="4458918" cy="3923049"/>
          </a:xfrm>
          <a:prstGeom prst="rect">
            <a:avLst/>
          </a:prstGeom>
          <a:solidFill>
            <a:srgbClr val="DAE9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383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62838" y="160382"/>
          <a:ext cx="8868427" cy="64904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83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4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82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C0000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現代思想</a:t>
                      </a:r>
                      <a:r>
                        <a:rPr lang="en-US" sz="3200" kern="100" dirty="0">
                          <a:solidFill>
                            <a:srgbClr val="C0000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 </a:t>
                      </a:r>
                      <a:endParaRPr lang="en-US" sz="3200" kern="100" dirty="0" smtClean="0">
                        <a:solidFill>
                          <a:srgbClr val="C00000"/>
                        </a:solidFill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 marL="17627" marR="1762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C0000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後現代思想</a:t>
                      </a:r>
                      <a:r>
                        <a:rPr lang="en-US" sz="3200" kern="100" dirty="0">
                          <a:solidFill>
                            <a:srgbClr val="C0000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 </a:t>
                      </a:r>
                      <a:endParaRPr lang="en-US" sz="3200" kern="100" dirty="0" smtClean="0">
                        <a:solidFill>
                          <a:srgbClr val="C00000"/>
                        </a:solidFill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 marL="17627" marR="1762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49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 </a:t>
                      </a:r>
                      <a:r>
                        <a:rPr lang="zh-TW" sz="3200" kern="100" dirty="0" smtClean="0">
                          <a:solidFill>
                            <a:srgbClr val="0070C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特</a:t>
                      </a:r>
                      <a:r>
                        <a:rPr lang="zh-TW" sz="3200" kern="100" dirty="0">
                          <a:solidFill>
                            <a:srgbClr val="0070C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徵：</a:t>
                      </a:r>
                      <a:endParaRPr lang="en-US" sz="3200" kern="100" dirty="0">
                        <a:solidFill>
                          <a:srgbClr val="0070C0"/>
                        </a:solidFill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＊實證哲學</a:t>
                      </a:r>
                      <a:endParaRPr lang="en-US" sz="3200" kern="1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＊科學是真理</a:t>
                      </a:r>
                      <a:endParaRPr lang="en-US" sz="3200" kern="1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＊批判傳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統</a:t>
                      </a:r>
                      <a:endParaRPr lang="en-US" sz="3200" kern="1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＊反宗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教</a:t>
                      </a:r>
                      <a:r>
                        <a:rPr lang="zh-TW" altLang="en-US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、破除迷信</a:t>
                      </a:r>
                      <a:endParaRPr lang="en-US" sz="3200" kern="1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＊要求清晰明確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、</a:t>
                      </a:r>
                      <a:endParaRPr lang="en-US" altLang="zh-TW" sz="3200" kern="100" dirty="0" smtClean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   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擔</a:t>
                      </a: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心混亂</a:t>
                      </a:r>
                      <a:endParaRPr lang="en-US" sz="3200" kern="1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＊著重務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實</a:t>
                      </a:r>
                      <a:r>
                        <a:rPr lang="zh-TW" altLang="en-US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與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生</a:t>
                      </a: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產</a:t>
                      </a:r>
                      <a:endParaRPr lang="en-US" sz="3200" kern="1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＊理性主義</a:t>
                      </a:r>
                      <a:endParaRPr lang="en-US" sz="3200" kern="1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＊強調自由、平等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、</a:t>
                      </a:r>
                      <a:endParaRPr lang="en-US" altLang="zh-TW" sz="3200" kern="100" dirty="0" smtClean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   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博愛</a:t>
                      </a:r>
                      <a:endParaRPr lang="en-US" sz="3200" kern="1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 marL="17627" marR="17627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kern="100" dirty="0"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 </a:t>
                      </a:r>
                      <a:r>
                        <a:rPr lang="zh-TW" sz="3200" kern="100" dirty="0" smtClean="0">
                          <a:solidFill>
                            <a:srgbClr val="0070C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特</a:t>
                      </a:r>
                      <a:r>
                        <a:rPr lang="zh-TW" sz="3200" kern="100" dirty="0">
                          <a:solidFill>
                            <a:srgbClr val="0070C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徵：</a:t>
                      </a:r>
                      <a:endParaRPr lang="en-US" sz="3200" kern="100" dirty="0">
                        <a:solidFill>
                          <a:srgbClr val="0070C0"/>
                        </a:solidFill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＊不證明什麼，乃要提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出</a:t>
                      </a:r>
                      <a:endParaRPr lang="en-US" altLang="zh-TW" sz="3200" kern="100" dirty="0" smtClean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3200" u="none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   </a:t>
                      </a:r>
                      <a:r>
                        <a:rPr lang="zh-TW" sz="3200" u="sng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反證</a:t>
                      </a:r>
                      <a:r>
                        <a:rPr lang="en-US" altLang="zh-TW" sz="3200" u="none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 (</a:t>
                      </a:r>
                      <a:r>
                        <a:rPr lang="zh-TW" altLang="en-US" sz="3200" u="none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為了反對而反對</a:t>
                      </a:r>
                      <a:r>
                        <a:rPr lang="en-US" altLang="zh-TW" sz="3200" u="none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)</a:t>
                      </a:r>
                      <a:endParaRPr lang="en-US" sz="3200" u="none" kern="100" dirty="0" smtClean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＊沒有絕對真理、</a:t>
                      </a:r>
                      <a:r>
                        <a:rPr lang="zh-TW" altLang="en-US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一切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都</a:t>
                      </a:r>
                      <a:endParaRPr lang="en-US" altLang="zh-TW" sz="3200" kern="100" dirty="0" smtClean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   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是</a:t>
                      </a:r>
                      <a:r>
                        <a:rPr lang="zh-TW" sz="3200" u="sng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相對</a:t>
                      </a:r>
                      <a:endParaRPr lang="en-US" sz="3200" kern="1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＊挑毛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病</a:t>
                      </a:r>
                      <a:r>
                        <a:rPr lang="zh-TW" altLang="en-US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反現代</a:t>
                      </a:r>
                      <a:r>
                        <a:rPr lang="en-US" alt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(</a:t>
                      </a:r>
                      <a:r>
                        <a:rPr lang="zh-TW" altLang="en-US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表示文明</a:t>
                      </a:r>
                      <a:r>
                        <a:rPr lang="en-US" alt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)</a:t>
                      </a:r>
                      <a:endParaRPr lang="en-US" sz="3200" kern="100" dirty="0" smtClean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＊</a:t>
                      </a: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要求顛覆和解構、歡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迎</a:t>
                      </a:r>
                      <a:endParaRPr lang="en-US" altLang="zh-TW" sz="3200" kern="100" dirty="0" smtClean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   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混</a:t>
                      </a: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亂</a:t>
                      </a:r>
                      <a:endParaRPr lang="en-US" sz="3200" kern="1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＊著重消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費</a:t>
                      </a:r>
                      <a:r>
                        <a:rPr lang="zh-TW" altLang="en-US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、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品牌</a:t>
                      </a:r>
                      <a:r>
                        <a:rPr lang="zh-TW" altLang="en-US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、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價</a:t>
                      </a: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值</a:t>
                      </a:r>
                      <a:endParaRPr lang="en-US" sz="3200" kern="1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＊</a:t>
                      </a:r>
                      <a:r>
                        <a:rPr lang="zh-TW" sz="3200" u="sng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感性</a:t>
                      </a: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主義</a:t>
                      </a:r>
                      <a:r>
                        <a:rPr lang="en-US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(</a:t>
                      </a: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感官享受</a:t>
                      </a:r>
                      <a:r>
                        <a:rPr lang="en-US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)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、</a:t>
                      </a:r>
                      <a:endParaRPr lang="en-US" altLang="zh-TW" sz="3200" kern="100" dirty="0" smtClean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   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影</a:t>
                      </a: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像文化</a:t>
                      </a:r>
                      <a:endParaRPr lang="en-US" sz="3200" kern="1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＊強調多元化、包容</a:t>
                      </a:r>
                      <a:r>
                        <a:rPr lang="zh-TW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力</a:t>
                      </a:r>
                      <a:r>
                        <a:rPr lang="zh-TW" altLang="en-US" sz="3200" kern="1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強</a:t>
                      </a:r>
                      <a:endParaRPr lang="en-US" sz="3200" kern="1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 marL="17627" marR="1762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415969" y="829309"/>
            <a:ext cx="4659410" cy="5821522"/>
          </a:xfrm>
          <a:prstGeom prst="rect">
            <a:avLst/>
          </a:prstGeom>
          <a:solidFill>
            <a:srgbClr val="E1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5135" y="829309"/>
            <a:ext cx="4108537" cy="58215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跟隨標準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製定準則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Program Driven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聖俗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清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楚區分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講道許多例證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5969" y="829309"/>
            <a:ext cx="4546677" cy="58215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自立標準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自由選擇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People Driven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聖俗無需區分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喜歡個人故事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6399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0">
              <a:schemeClr val="tx2">
                <a:lumMod val="20000"/>
                <a:lumOff val="80000"/>
              </a:schemeClr>
            </a:gs>
            <a:gs pos="100000">
              <a:schemeClr val="accent1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arljones181.files.wordpress.com/2013/08/dd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083"/>
            <a:ext cx="9134908" cy="611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hisweconfess.files.wordpress.com/2011/07/postmodern_architecture-image-1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921"/>
            <a:ext cx="9134908" cy="608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4.bp.blogspot.com/__4SR5IQy4w0/TFhhTXdk_VI/AAAAAAAAAPQ/gfzQC3BxYtU/s1600/Gehry+LV-2916-Ed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57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0079" y="209213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後現代建築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94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1/1c/MOMA_chairs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d2jv9003bew7ag.cloudfront.net/uploads/Mehmet-Ali-Uysal-Giant-wooden-cli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4" y="0"/>
            <a:ext cx="91314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ages.adsttc.com/media/images/5682/4c2d/e58e/ce62/ae00/00e7/large_jpg/colossus_of_rhodes_project_(1).jpg?14513797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8" y="0"/>
            <a:ext cx="91565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39640" y="155806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後現代藝術設計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95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0">
              <a:schemeClr val="tx2">
                <a:lumMod val="20000"/>
                <a:lumOff val="80000"/>
              </a:schemeClr>
            </a:gs>
            <a:gs pos="100000">
              <a:schemeClr val="accent1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log.melchua.com/wp-content/uploads/2013/05/postmoderni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31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572" y="3319009"/>
            <a:ext cx="7241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Post-Modernism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「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後現代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」洪流沖激：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578" y="3971483"/>
            <a:ext cx="6040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en-US" altLang="zh-TW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Anti-Traditionalism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反傳統主義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577" y="4525481"/>
            <a:ext cx="4612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en-US" altLang="zh-TW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Relativism  </a:t>
            </a:r>
            <a:r>
              <a:rPr kumimoji="0" lang="en-US" altLang="zh-TW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   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相對主義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577" y="5079479"/>
            <a:ext cx="4554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en-US" altLang="zh-TW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Individualism 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個人主義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577" y="5633477"/>
            <a:ext cx="4556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en-US" altLang="zh-TW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Narcissism     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自戀主義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3387" y="4476243"/>
            <a:ext cx="4455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en-US" altLang="zh-TW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Pragmatism</a:t>
            </a:r>
            <a:r>
              <a:rPr kumimoji="0" lang="en-US" altLang="zh-TW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  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實用主義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9329" y="5016876"/>
            <a:ext cx="4347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en-US" altLang="zh-TW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Pluralism    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多元主義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4814" y="5583049"/>
            <a:ext cx="4323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en-US" altLang="zh-TW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Secularism  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世俗主義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25104" y="1870842"/>
            <a:ext cx="11592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凌亂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1914050"/>
            <a:ext cx="11592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激進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20019" y="1870842"/>
            <a:ext cx="11592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傳統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014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7440</TotalTime>
  <Words>698</Words>
  <Application>Microsoft Office PowerPoint</Application>
  <PresentationFormat>On-screen Show (4:3)</PresentationFormat>
  <Paragraphs>137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華康飾藝體 Std W5</vt:lpstr>
      <vt:lpstr>Arial</vt:lpstr>
      <vt:lpstr>華康黑體 Std W9</vt:lpstr>
      <vt:lpstr>Wingdings</vt:lpstr>
      <vt:lpstr>華康魏碑體 Std W7</vt:lpstr>
      <vt:lpstr>Calibri</vt:lpstr>
      <vt:lpstr>Calibri Light</vt:lpstr>
      <vt:lpstr>華康龍門石碑 Std W9</vt:lpstr>
      <vt:lpstr>華康黑體 Std W7</vt:lpstr>
      <vt:lpstr>新細明體</vt:lpstr>
      <vt:lpstr>華康雅藝體 Std W6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Balex</dc:creator>
  <cp:lastModifiedBy>HP</cp:lastModifiedBy>
  <cp:revision>371</cp:revision>
  <dcterms:created xsi:type="dcterms:W3CDTF">2016-12-29T18:12:43Z</dcterms:created>
  <dcterms:modified xsi:type="dcterms:W3CDTF">2018-07-16T18:18:54Z</dcterms:modified>
</cp:coreProperties>
</file>