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/>
    <p:restoredTop sz="94623"/>
  </p:normalViewPr>
  <p:slideViewPr>
    <p:cSldViewPr snapToGrid="0" snapToObjects="1">
      <p:cViewPr varScale="1">
        <p:scale>
          <a:sx n="78" d="100"/>
          <a:sy n="78" d="100"/>
        </p:scale>
        <p:origin x="-1464" y="-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8299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Image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0210.jpg" descr="IMG_0210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092200"/>
            <a:ext cx="12014200" cy="6007100"/>
          </a:xfrm>
          <a:prstGeom prst="rect">
            <a:avLst/>
          </a:prstGeom>
        </p:spPr>
      </p:pic>
      <p:sp>
        <p:nvSpPr>
          <p:cNvPr id="132" name="基督的教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5696"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dirty="0" smtClean="0"/>
              <a:t>基督</a:t>
            </a:r>
            <a:r>
              <a:rPr lang="en-US" dirty="0" smtClean="0"/>
              <a:t>+</a:t>
            </a:r>
            <a:r>
              <a:rPr dirty="0" smtClean="0"/>
              <a:t>教會</a:t>
            </a:r>
            <a:r>
              <a:rPr lang="en-US" dirty="0" smtClean="0"/>
              <a:t>+</a:t>
            </a:r>
            <a:r>
              <a:rPr lang="zh-TW" altLang="en-US" dirty="0" smtClean="0"/>
              <a:t>肢體</a:t>
            </a:r>
            <a:endParaRPr dirty="0"/>
          </a:p>
        </p:txBody>
      </p:sp>
      <p:sp>
        <p:nvSpPr>
          <p:cNvPr id="133" name="9/9/2018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9/9/2018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衰弱－分裂－死亡"/>
          <p:cNvSpPr txBox="1"/>
          <p:nvPr/>
        </p:nvSpPr>
        <p:spPr>
          <a:xfrm>
            <a:off x="5016500" y="7043910"/>
            <a:ext cx="7276351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516155" lvl="2" indent="-677955" algn="l" defTabSz="457200">
              <a:buSzPct val="30000"/>
              <a:buBlip>
                <a:blip r:embed="rId2"/>
              </a:buBlip>
              <a:defRPr sz="5500" b="1">
                <a:solidFill>
                  <a:srgbClr val="0076B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LiHei Pro Medium" panose="020B0500000000000000" pitchFamily="34" charset="-120"/>
                <a:ea typeface="LiHei Pro Medium" panose="020B0500000000000000" pitchFamily="34" charset="-120"/>
              </a:rPr>
              <a:t>衰弱－分裂－死亡</a:t>
            </a:r>
          </a:p>
        </p:txBody>
      </p:sp>
      <p:pic>
        <p:nvPicPr>
          <p:cNvPr id="172" name="church-split.jpg" descr="church-spli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723900"/>
            <a:ext cx="7315200" cy="4898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基督的教會">
            <a:extLst>
              <a:ext uri="{FF2B5EF4-FFF2-40B4-BE49-F238E27FC236}">
                <a16:creationId xmlns="" xmlns:a16="http://schemas.microsoft.com/office/drawing/2014/main" id="{D778B719-03D5-1E47-843B-3C19D7F012F0}"/>
              </a:ext>
            </a:extLst>
          </p:cNvPr>
          <p:cNvSpPr txBox="1">
            <a:spLocks/>
          </p:cNvSpPr>
          <p:nvPr/>
        </p:nvSpPr>
        <p:spPr>
          <a:xfrm>
            <a:off x="1961535" y="241300"/>
            <a:ext cx="8699910" cy="9238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marR="0" indent="0" algn="l" defTabSz="519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96" b="1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l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0" algn="l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0" algn="l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0" algn="l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0" algn="l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0" algn="l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0" algn="l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0" algn="l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0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algn="ctr" hangingPunct="1"/>
            <a:r>
              <a:rPr lang="zh-TW" altLang="en-US" dirty="0"/>
              <a:t>基督的教會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45E8D-7DA3-9748-81F3-77CF8B4AB337}"/>
              </a:ext>
            </a:extLst>
          </p:cNvPr>
          <p:cNvSpPr txBox="1"/>
          <p:nvPr/>
        </p:nvSpPr>
        <p:spPr>
          <a:xfrm>
            <a:off x="3490205" y="1907696"/>
            <a:ext cx="564257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1" i="0" u="none" strike="noStrike" cap="none" spc="0" normalizeH="0" baseline="0" dirty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因爲耶穌有新生命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C7DD40-BB81-DA44-9B8C-181FB50A6921}"/>
              </a:ext>
            </a:extLst>
          </p:cNvPr>
          <p:cNvSpPr txBox="1"/>
          <p:nvPr/>
        </p:nvSpPr>
        <p:spPr>
          <a:xfrm>
            <a:off x="3490205" y="2915503"/>
            <a:ext cx="564257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1" i="0" u="none" strike="noStrike" cap="none" spc="0" normalizeH="0" baseline="0" dirty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靠著聖靈心意更新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394789-D643-5B48-B6AF-2B2E0D41407F}"/>
              </a:ext>
            </a:extLst>
          </p:cNvPr>
          <p:cNvSpPr txBox="1"/>
          <p:nvPr/>
        </p:nvSpPr>
        <p:spPr>
          <a:xfrm>
            <a:off x="3490208" y="3923310"/>
            <a:ext cx="564257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1" i="0" u="none" strike="noStrike" cap="none" spc="0" normalizeH="0" baseline="0" dirty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仰望天父認罪悔改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10D5A4-39A1-AE4F-8F31-C48A0EC57427}"/>
              </a:ext>
            </a:extLst>
          </p:cNvPr>
          <p:cNvSpPr/>
          <p:nvPr/>
        </p:nvSpPr>
        <p:spPr>
          <a:xfrm>
            <a:off x="3490205" y="5015594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/>
              <a:t>人子復活戰勝死亡</a:t>
            </a:r>
            <a:endParaRPr lang="en-US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079D96-4A11-764A-A13C-F4F383FE7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16" y="6238858"/>
            <a:ext cx="11685639" cy="292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E8ADBA-B0EB-B348-84F9-6D3DE01914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225" y="6023401"/>
            <a:ext cx="5606603" cy="35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53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什麼是教會？"/>
          <p:cNvSpPr txBox="1">
            <a:spLocks noGrp="1"/>
          </p:cNvSpPr>
          <p:nvPr>
            <p:ph type="ctrTitle"/>
          </p:nvPr>
        </p:nvSpPr>
        <p:spPr>
          <a:xfrm>
            <a:off x="508000" y="408237"/>
            <a:ext cx="11988800" cy="1028700"/>
          </a:xfrm>
          <a:prstGeom prst="rect">
            <a:avLst/>
          </a:prstGeom>
        </p:spPr>
        <p:txBody>
          <a:bodyPr/>
          <a:lstStyle>
            <a:lvl1pPr algn="ctr" defTabSz="572516">
              <a:lnSpc>
                <a:spcPct val="100000"/>
              </a:lnSpc>
              <a:defRPr sz="5194" b="1" cap="none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dirty="0" err="1"/>
              <a:t>什麼是教會</a:t>
            </a:r>
            <a:r>
              <a:rPr dirty="0"/>
              <a:t>？</a:t>
            </a:r>
          </a:p>
        </p:txBody>
      </p:sp>
      <p:sp>
        <p:nvSpPr>
          <p:cNvPr id="136" name="教會這個詞由希臘文 “Ecclesia” 而來，意思是“一種集合”，或“受呼召的人們”。 “教會”的根本含義不是指一座教堂的建築，而是指人。"/>
          <p:cNvSpPr txBox="1">
            <a:spLocks noGrp="1"/>
          </p:cNvSpPr>
          <p:nvPr>
            <p:ph type="subTitle" sz="quarter" idx="1"/>
          </p:nvPr>
        </p:nvSpPr>
        <p:spPr>
          <a:xfrm>
            <a:off x="381000" y="1268361"/>
            <a:ext cx="12342268" cy="1979166"/>
          </a:xfrm>
          <a:prstGeom prst="rect">
            <a:avLst/>
          </a:prstGeom>
        </p:spPr>
        <p:txBody>
          <a:bodyPr>
            <a:noAutofit/>
          </a:bodyPr>
          <a:lstStyle>
            <a:lvl1pPr defTabSz="256031">
              <a:lnSpc>
                <a:spcPct val="100000"/>
              </a:lnSpc>
              <a:defRPr sz="2016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40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教會這個詞由希臘文</a:t>
            </a:r>
            <a:r>
              <a:rPr sz="40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“Ecclesia” 而來，意思是“</a:t>
            </a:r>
            <a:r>
              <a:rPr sz="40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一種集合</a:t>
            </a:r>
            <a:r>
              <a:rPr sz="40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”，</a:t>
            </a:r>
            <a:r>
              <a:rPr sz="40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或“受呼召的人們</a:t>
            </a:r>
            <a:r>
              <a:rPr sz="40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”。 “</a:t>
            </a:r>
            <a:r>
              <a:rPr sz="40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教會”的根本含義不是指一座教堂的建築，而是指人</a:t>
            </a:r>
            <a:r>
              <a:rPr sz="40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</a:t>
            </a:r>
          </a:p>
        </p:txBody>
      </p:sp>
      <p:grpSp>
        <p:nvGrpSpPr>
          <p:cNvPr id="139" name="IMG_1267.jpg"/>
          <p:cNvGrpSpPr/>
          <p:nvPr/>
        </p:nvGrpSpPr>
        <p:grpSpPr>
          <a:xfrm>
            <a:off x="381000" y="3247527"/>
            <a:ext cx="12469267" cy="6271459"/>
            <a:chOff x="0" y="0"/>
            <a:chExt cx="12469266" cy="6271457"/>
          </a:xfrm>
        </p:grpSpPr>
        <p:pic>
          <p:nvPicPr>
            <p:cNvPr id="138" name="IMG_1267.jpg" descr="IMG_1267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12215267" cy="59412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7" name="IMG_1267.jpg" descr="IMG_1267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69267" cy="62714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1. 健康的教會"/>
          <p:cNvSpPr txBox="1">
            <a:spLocks noGrp="1"/>
          </p:cNvSpPr>
          <p:nvPr>
            <p:ph type="title"/>
          </p:nvPr>
        </p:nvSpPr>
        <p:spPr>
          <a:xfrm>
            <a:off x="4292600" y="4330700"/>
            <a:ext cx="4826000" cy="2197100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00000"/>
              </a:lnSpc>
              <a:defRPr sz="5500" b="1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FFFF33"/>
                </a:solidFill>
                <a:latin typeface="LiHei Pro Medium" panose="020B0500000000000000" pitchFamily="34" charset="-120"/>
                <a:ea typeface="LiHei Pro Medium" panose="020B0500000000000000" pitchFamily="34" charset="-120"/>
              </a:rPr>
              <a:t>1.</a:t>
            </a:r>
            <a:r>
              <a:rPr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dirty="0" err="1">
                <a:solidFill>
                  <a:srgbClr val="66B132"/>
                </a:solidFill>
                <a:latin typeface="LiHei Pro Medium" panose="020B0500000000000000" pitchFamily="34" charset="-120"/>
                <a:ea typeface="LiHei Pro Medium" panose="020B0500000000000000" pitchFamily="34" charset="-120"/>
              </a:rPr>
              <a:t>健康</a:t>
            </a:r>
            <a:r>
              <a:rPr dirty="0" err="1">
                <a:solidFill>
                  <a:srgbClr val="FF2712"/>
                </a:solidFill>
                <a:latin typeface="LiHei Pro Medium" panose="020B0500000000000000" pitchFamily="34" charset="-120"/>
                <a:ea typeface="LiHei Pro Medium" panose="020B0500000000000000" pitchFamily="34" charset="-120"/>
              </a:rPr>
              <a:t>的</a:t>
            </a:r>
            <a:r>
              <a:rPr dirty="0" err="1">
                <a:solidFill>
                  <a:srgbClr val="00BAFB"/>
                </a:solidFill>
                <a:latin typeface="LiHei Pro Medium" panose="020B0500000000000000" pitchFamily="34" charset="-120"/>
                <a:ea typeface="LiHei Pro Medium" panose="020B0500000000000000" pitchFamily="34" charset="-120"/>
              </a:rPr>
              <a:t>教會</a:t>
            </a:r>
            <a:endParaRPr dirty="0">
              <a:solidFill>
                <a:srgbClr val="00BAFB"/>
              </a:solidFill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</p:txBody>
      </p:sp>
      <p:pic>
        <p:nvPicPr>
          <p:cNvPr id="142" name="free-church-clip-art-church-clipart-black-and-white-free-images-400x347_248b6e233.jpg" descr="free-church-clip-art-church-clipart-black-and-white-free-images-400x347_248b6e2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812800"/>
            <a:ext cx="4011298" cy="347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church-clip-art-church-clipart-black-and-white-free-images-400x347_248b6e233.jpg" descr="church-clip-art-church-clipart-black-and-white-free-images-400x347_248b6e23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3439" y="817086"/>
            <a:ext cx="4003539" cy="347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1-church-clip-art-church-clipart-black-and-white-free-images-400x347_248b6e233.jpg" descr="1-church-clip-art-church-clipart-black-and-white-free-images-400x347_248b6e23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83600" y="809593"/>
            <a:ext cx="4011298" cy="347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3. 病態的教會"/>
          <p:cNvSpPr txBox="1"/>
          <p:nvPr/>
        </p:nvSpPr>
        <p:spPr>
          <a:xfrm>
            <a:off x="4292600" y="7259810"/>
            <a:ext cx="4576574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500" b="1">
                <a:solidFill>
                  <a:srgbClr val="FF27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LiHei Pro Medium" panose="020B0500000000000000" pitchFamily="34" charset="-120"/>
                <a:ea typeface="LiHei Pro Medium" panose="020B0500000000000000" pitchFamily="34" charset="-120"/>
              </a:rPr>
              <a:t>3. 病態的教會</a:t>
            </a:r>
          </a:p>
        </p:txBody>
      </p:sp>
      <p:sp>
        <p:nvSpPr>
          <p:cNvPr id="146" name="2. 老化的教會"/>
          <p:cNvSpPr txBox="1"/>
          <p:nvPr/>
        </p:nvSpPr>
        <p:spPr>
          <a:xfrm>
            <a:off x="4292600" y="6142210"/>
            <a:ext cx="4576574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500" b="1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LiHei Pro Medium" panose="020B0500000000000000" pitchFamily="34" charset="-120"/>
                <a:ea typeface="LiHei Pro Medium" panose="020B0500000000000000" pitchFamily="34" charset="-120"/>
              </a:rPr>
              <a:t>2. 老化的教會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2" build="p" bldLvl="5" animBg="1" advAuto="0"/>
      <p:bldP spid="142" grpId="1" animBg="1" advAuto="0"/>
      <p:bldP spid="143" grpId="3" animBg="1" advAuto="0"/>
      <p:bldP spid="144" grpId="5" animBg="1" advAuto="0"/>
      <p:bldP spid="145" grpId="6" animBg="1" advAuto="0"/>
      <p:bldP spid="146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1. 教會是一個身體(基督)－由許多肢體(弟兄姊妹)結合(12-14)…"/>
          <p:cNvSpPr txBox="1"/>
          <p:nvPr/>
        </p:nvSpPr>
        <p:spPr>
          <a:xfrm>
            <a:off x="406400" y="1008519"/>
            <a:ext cx="119253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1.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教會是一個身體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基督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)－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由許多肢體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弟兄姊妹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)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結合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(12-14)</a:t>
            </a: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又將萬有服在他的腳下，使他為教會作萬有之首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教會是他的身體，是那充滿萬有者所充滿的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以弗所書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1:22-23)</a:t>
            </a:r>
          </a:p>
        </p:txBody>
      </p:sp>
      <p:sp>
        <p:nvSpPr>
          <p:cNvPr id="149" name="健康的教會"/>
          <p:cNvSpPr txBox="1"/>
          <p:nvPr/>
        </p:nvSpPr>
        <p:spPr>
          <a:xfrm>
            <a:off x="4438650" y="25400"/>
            <a:ext cx="3289301" cy="990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健康的教會</a:t>
            </a:r>
          </a:p>
        </p:txBody>
      </p:sp>
      <p:sp>
        <p:nvSpPr>
          <p:cNvPr id="150" name="3. 神所配搭的－缺一不可，同甘共苦的有機體！(23-27)…"/>
          <p:cNvSpPr txBox="1"/>
          <p:nvPr/>
        </p:nvSpPr>
        <p:spPr>
          <a:xfrm>
            <a:off x="406400" y="6698119"/>
            <a:ext cx="120904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3.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神所配搭的－缺一不可，同甘共苦的有機體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！(23-27)</a:t>
            </a: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我賜給你們一條新命令，乃是叫你們彼此相愛，我怎樣愛你們，你們也要怎樣相愛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 35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你們若有彼此相愛的心，眾人因此就認出你們是我的門徒了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。」”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約翰福音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13:34-35)</a:t>
            </a:r>
          </a:p>
        </p:txBody>
      </p:sp>
      <p:sp>
        <p:nvSpPr>
          <p:cNvPr id="151" name="2. 肢體必需屬於身體(基督)－肢體必需互相依賴(15-22)…"/>
          <p:cNvSpPr txBox="1"/>
          <p:nvPr/>
        </p:nvSpPr>
        <p:spPr>
          <a:xfrm>
            <a:off x="508000" y="3335477"/>
            <a:ext cx="118237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2.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肢體必需屬於身體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基督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)－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肢體必需互相依賴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(15-22)</a:t>
            </a: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你們要常在我裏面，我也常在你們裏面。枝子若不常在葡萄樹上，自己就不能結果子；你們若不常在我裏面，也是這樣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我是葡萄樹，你們是枝子。常在我裏面的，我也常在他裏面，這人就多結果子；因為離了我，你們就不能做甚麼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約翰福音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15:4-5)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bldLvl="5" animBg="1" advAuto="0"/>
      <p:bldP spid="150" grpId="3" build="p" bldLvl="5" animBg="1" advAuto="0"/>
      <p:bldP spid="151" grpId="2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增長－成熟－繁殖"/>
          <p:cNvSpPr txBox="1"/>
          <p:nvPr/>
        </p:nvSpPr>
        <p:spPr>
          <a:xfrm>
            <a:off x="5283200" y="7297910"/>
            <a:ext cx="7276351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516155" lvl="2" indent="-677955" algn="l" defTabSz="457200">
              <a:buSzPct val="30000"/>
              <a:buBlip>
                <a:blip r:embed="rId2"/>
              </a:buBlip>
              <a:defRPr sz="5500" b="1">
                <a:solidFill>
                  <a:srgbClr val="0076B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增長－成熟－繁殖</a:t>
            </a:r>
            <a:endParaRPr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</p:txBody>
      </p:sp>
      <p:pic>
        <p:nvPicPr>
          <p:cNvPr id="154" name="825854479.jpg" descr="82585447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723900"/>
            <a:ext cx="6858000" cy="561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1. 只有表面－忘記初衷…"/>
          <p:cNvSpPr txBox="1"/>
          <p:nvPr/>
        </p:nvSpPr>
        <p:spPr>
          <a:xfrm>
            <a:off x="558800" y="1369040"/>
            <a:ext cx="117983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1.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只有表面－忘記初衷</a:t>
            </a:r>
            <a:endParaRPr sz="3200"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以弗所教會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－“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然而有一件事我要責備你，就是你把起初的愛心離棄了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啟示錄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2:4)</a:t>
            </a:r>
          </a:p>
        </p:txBody>
      </p:sp>
      <p:sp>
        <p:nvSpPr>
          <p:cNvPr id="157" name="老化的教會"/>
          <p:cNvSpPr txBox="1"/>
          <p:nvPr/>
        </p:nvSpPr>
        <p:spPr>
          <a:xfrm>
            <a:off x="4857750" y="25400"/>
            <a:ext cx="3289301" cy="990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老化的教會</a:t>
            </a:r>
          </a:p>
        </p:txBody>
      </p:sp>
      <p:sp>
        <p:nvSpPr>
          <p:cNvPr id="158" name="3. 肢體老化－堅持己見…"/>
          <p:cNvSpPr txBox="1"/>
          <p:nvPr/>
        </p:nvSpPr>
        <p:spPr>
          <a:xfrm>
            <a:off x="508000" y="6337598"/>
            <a:ext cx="118491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>
                <a:latin typeface="LiHei Pro Medium" panose="020B0500000000000000" pitchFamily="34" charset="-120"/>
                <a:ea typeface="LiHei Pro Medium" panose="020B0500000000000000" pitchFamily="34" charset="-120"/>
              </a:rPr>
              <a:t>3. 肢體老化－堅持己見</a:t>
            </a: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>
                <a:latin typeface="LiHei Pro Medium" panose="020B0500000000000000" pitchFamily="34" charset="-120"/>
                <a:ea typeface="LiHei Pro Medium" panose="020B0500000000000000" pitchFamily="34" charset="-120"/>
              </a:rPr>
              <a:t>所以弟兄們，我以神的慈悲勸你們，將身體獻上，當做活祭，是聖潔的，是神所喜悅的，你們如此侍奉乃是理所當然的。 不要效法這個世界，只要心意更新而變化，叫你們察驗何為神的善良、純全、可喜悅的旨意。(羅馬書12:1-2)</a:t>
            </a:r>
          </a:p>
        </p:txBody>
      </p:sp>
      <p:sp>
        <p:nvSpPr>
          <p:cNvPr id="159" name="2. 習以為常－不冷不熱…"/>
          <p:cNvSpPr txBox="1"/>
          <p:nvPr/>
        </p:nvSpPr>
        <p:spPr>
          <a:xfrm>
            <a:off x="558800" y="3561219"/>
            <a:ext cx="117983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2.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習以為常－不冷不熱</a:t>
            </a:r>
            <a:endParaRPr sz="3200"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老底加教會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－“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我知道你的行為，你也不冷也不熱；我巴不得你或冷或熱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你既如溫水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，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也不冷也不熱，所以我必從我口中把你吐出去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啟示錄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3:15-16)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build="p" bldLvl="5" animBg="1" advAuto="0"/>
      <p:bldP spid="158" grpId="3" build="p" bldLvl="5" animBg="1" advAuto="0"/>
      <p:bldP spid="159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集中化－僵化－退化"/>
          <p:cNvSpPr txBox="1"/>
          <p:nvPr/>
        </p:nvSpPr>
        <p:spPr>
          <a:xfrm>
            <a:off x="4381500" y="7132810"/>
            <a:ext cx="8217314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516155" lvl="2" indent="-677955" algn="l" defTabSz="457200">
              <a:buSzPct val="30000"/>
              <a:buBlip>
                <a:blip r:embed="rId2"/>
              </a:buBlip>
              <a:defRPr sz="5500" b="1">
                <a:solidFill>
                  <a:srgbClr val="0076B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LiHei Pro Medium" panose="020B0500000000000000" pitchFamily="34" charset="-120"/>
                <a:ea typeface="LiHei Pro Medium" panose="020B0500000000000000" pitchFamily="34" charset="-120"/>
              </a:rPr>
              <a:t>集中化－僵化－退化 </a:t>
            </a:r>
          </a:p>
        </p:txBody>
      </p:sp>
      <p:pic>
        <p:nvPicPr>
          <p:cNvPr id="162" name="Is-NAD-Slowing-Down-the-Aging-Process.jpg" descr="Is-NAD-Slowing-Down-the-Aging-Proces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1320800"/>
            <a:ext cx="10414000" cy="355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1. 發育不良－老我…"/>
          <p:cNvSpPr txBox="1"/>
          <p:nvPr/>
        </p:nvSpPr>
        <p:spPr>
          <a:xfrm>
            <a:off x="469900" y="1217577"/>
            <a:ext cx="11887200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1.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發育不良－老我</a:t>
            </a:r>
            <a:endParaRPr sz="3200"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屬血氣的生命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－“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然而，屬血氣的人不領會神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聖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靈的事，反倒以為愚拙，並且不能知道，因為這些事惟有屬靈的人才能看透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哥林多前書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2:14 ）</a:t>
            </a: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屬肉體的生命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－“「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弟兄們！我從前對你們說話，不能把你們當作屬靈的，只得把你們當作屬肉體，在基督裡為嬰孩的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。」”（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林前三哥林多前書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3:1）</a:t>
            </a: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屬靈的生命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－“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聖靈所結的果子，就是仁愛、喜樂、和平、忍耐、恩慈、良善、信實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、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溫柔、節制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加拉太書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5:22-23)</a:t>
            </a:r>
          </a:p>
        </p:txBody>
      </p:sp>
      <p:sp>
        <p:nvSpPr>
          <p:cNvPr id="165" name="病態的教會"/>
          <p:cNvSpPr txBox="1"/>
          <p:nvPr/>
        </p:nvSpPr>
        <p:spPr>
          <a:xfrm>
            <a:off x="4857750" y="25400"/>
            <a:ext cx="3289301" cy="990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病態的教會</a:t>
            </a:r>
          </a:p>
        </p:txBody>
      </p:sp>
      <p:sp>
        <p:nvSpPr>
          <p:cNvPr id="166" name="2. 各自為政－自我…"/>
          <p:cNvSpPr txBox="1"/>
          <p:nvPr/>
        </p:nvSpPr>
        <p:spPr>
          <a:xfrm>
            <a:off x="469900" y="6462043"/>
            <a:ext cx="118872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2.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各自為政－自我</a:t>
            </a:r>
            <a:endParaRPr sz="3200"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b="1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分門別類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－“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我的意思就是你們各人說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：「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我是屬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保羅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」；「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我是屬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亞波羅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」；「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我是屬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磯法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」；「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我是屬基督的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」。”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哥林多前書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1:12)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  <p:bldP spid="166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3.   自相破壞－你我…"/>
          <p:cNvSpPr txBox="1"/>
          <p:nvPr/>
        </p:nvSpPr>
        <p:spPr>
          <a:xfrm>
            <a:off x="508000" y="2117070"/>
            <a:ext cx="11633200" cy="551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defRPr sz="3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3.  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自相破壞－你我</a:t>
            </a:r>
            <a:endParaRPr sz="3200"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因為從裏面，就是從人心裏，發出惡念、苟合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、 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偷盜、凶殺、姦淫、貪婪、邪惡、詭詐、淫蕩、嫉妒、謗讟、驕傲、狂妄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。”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馬可福音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7:21-22) </a:t>
            </a: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200"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我怕我再來的時候，見你們不合我所想望的，你們見我也不合你們所想望的；又怕有紛爭、嫉妒、惱怒、結黨、毀謗、讒言、狂傲、混亂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哥林多後書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12:20) </a:t>
            </a: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200"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  <a:p>
            <a:pPr marL="788894" lvl="1" indent="-369794" algn="l" defTabSz="457200">
              <a:buClr>
                <a:srgbClr val="BEBEBE"/>
              </a:buClr>
              <a:buSzPct val="12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“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你們仍是屬肉體的，因為在你們中間有嫉妒、紛爭，這豈不是屬乎肉體、照着世人的樣子行嗎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？” (</a:t>
            </a:r>
            <a:r>
              <a:rPr sz="3200" dirty="0" err="1">
                <a:latin typeface="LiHei Pro Medium" panose="020B0500000000000000" pitchFamily="34" charset="-120"/>
                <a:ea typeface="LiHei Pro Medium" panose="020B0500000000000000" pitchFamily="34" charset="-120"/>
              </a:rPr>
              <a:t>哥林多前書</a:t>
            </a:r>
            <a:r>
              <a:rPr sz="3200" dirty="0">
                <a:latin typeface="LiHei Pro Medium" panose="020B0500000000000000" pitchFamily="34" charset="-120"/>
                <a:ea typeface="LiHei Pro Medium" panose="020B0500000000000000" pitchFamily="34" charset="-120"/>
              </a:rPr>
              <a:t> 3:3) </a:t>
            </a:r>
          </a:p>
        </p:txBody>
      </p:sp>
      <p:sp>
        <p:nvSpPr>
          <p:cNvPr id="169" name="病態的教會"/>
          <p:cNvSpPr txBox="1"/>
          <p:nvPr/>
        </p:nvSpPr>
        <p:spPr>
          <a:xfrm>
            <a:off x="4857750" y="25400"/>
            <a:ext cx="3289301" cy="990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病態的教會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874</Words>
  <Application>Microsoft Macintosh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New_Template3</vt:lpstr>
      <vt:lpstr>基督+教會+肢體</vt:lpstr>
      <vt:lpstr>什麼是教會？</vt:lpstr>
      <vt:lpstr>1. 健康的教會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基督的教會</dc:title>
  <cp:lastModifiedBy>Miles Wu</cp:lastModifiedBy>
  <cp:revision>8</cp:revision>
  <dcterms:modified xsi:type="dcterms:W3CDTF">2018-09-10T16:53:06Z</dcterms:modified>
</cp:coreProperties>
</file>