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30"/>
  </p:notesMasterIdLst>
  <p:sldIdLst>
    <p:sldId id="256" r:id="rId3"/>
    <p:sldId id="257" r:id="rId4"/>
    <p:sldId id="287" r:id="rId5"/>
    <p:sldId id="258" r:id="rId6"/>
    <p:sldId id="283" r:id="rId7"/>
    <p:sldId id="259" r:id="rId8"/>
    <p:sldId id="264" r:id="rId9"/>
    <p:sldId id="266" r:id="rId10"/>
    <p:sldId id="267" r:id="rId11"/>
    <p:sldId id="268" r:id="rId12"/>
    <p:sldId id="284" r:id="rId13"/>
    <p:sldId id="260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5" r:id="rId29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Arial Narrow" panose="020B0606020202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162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468F5-72D9-4BBB-B803-214442E3ED27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67AF8-9956-4396-B2A1-FC77E8376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06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4F3C-FD65-4518-B34A-7D2480F4BD7F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834D-4C8E-4EFE-BA1D-0C10EB3B0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0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4F3C-FD65-4518-B34A-7D2480F4BD7F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834D-4C8E-4EFE-BA1D-0C10EB3B0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1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4F3C-FD65-4518-B34A-7D2480F4BD7F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834D-4C8E-4EFE-BA1D-0C10EB3B0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53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165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304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464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749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879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782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064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75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4F3C-FD65-4518-B34A-7D2480F4BD7F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834D-4C8E-4EFE-BA1D-0C10EB3B0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7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203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671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40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4F3C-FD65-4518-B34A-7D2480F4BD7F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834D-4C8E-4EFE-BA1D-0C10EB3B0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6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4F3C-FD65-4518-B34A-7D2480F4BD7F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834D-4C8E-4EFE-BA1D-0C10EB3B0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62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4F3C-FD65-4518-B34A-7D2480F4BD7F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834D-4C8E-4EFE-BA1D-0C10EB3B0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55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4F3C-FD65-4518-B34A-7D2480F4BD7F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834D-4C8E-4EFE-BA1D-0C10EB3B0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6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4F3C-FD65-4518-B34A-7D2480F4BD7F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834D-4C8E-4EFE-BA1D-0C10EB3B0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4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4F3C-FD65-4518-B34A-7D2480F4BD7F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834D-4C8E-4EFE-BA1D-0C10EB3B0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06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4F3C-FD65-4518-B34A-7D2480F4BD7F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834D-4C8E-4EFE-BA1D-0C10EB3B0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D4F3C-FD65-4518-B34A-7D2480F4BD7F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1834D-4C8E-4EFE-BA1D-0C10EB3B0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2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84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3" r="5883"/>
          <a:stretch/>
        </p:blipFill>
        <p:spPr bwMode="auto">
          <a:xfrm>
            <a:off x="1" y="0"/>
            <a:ext cx="91427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36345" y="586408"/>
            <a:ext cx="954107" cy="536300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TW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『</a:t>
            </a:r>
            <a:r>
              <a:rPr lang="zh-TW" altLang="en-US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強人？弱者！</a:t>
            </a:r>
            <a:r>
              <a:rPr lang="en-US" altLang="zh-TW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』</a:t>
            </a:r>
            <a:endParaRPr lang="en-US" sz="5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06963" y="1931700"/>
            <a:ext cx="738664" cy="436273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士師記十三至十六章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0452" y="464021"/>
            <a:ext cx="738664" cy="199028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主日信息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530" y="5952350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9/16/2018</a:t>
            </a:r>
            <a:endParaRPr lang="en-US" sz="3200" b="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264" y="5290581"/>
            <a:ext cx="27029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薛忠勇 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弟兄</a:t>
            </a:r>
            <a:endParaRPr lang="en-US" sz="3200" b="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788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72" y="1049507"/>
            <a:ext cx="4171950" cy="566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698386" y="1790379"/>
            <a:ext cx="1847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16834" y="517109"/>
            <a:ext cx="2524540" cy="1064797"/>
          </a:xfrm>
          <a:prstGeom prst="wedgeRoundRectCallout">
            <a:avLst>
              <a:gd name="adj1" fmla="val 50343"/>
              <a:gd name="adj2" fmla="val 1157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你因何有這麼大的力氣？</a:t>
            </a:r>
            <a:endParaRPr lang="en-US" sz="32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57175" y="2224257"/>
            <a:ext cx="2524540" cy="1064797"/>
          </a:xfrm>
          <a:prstGeom prst="wedgeRoundRectCallout">
            <a:avLst>
              <a:gd name="adj1" fmla="val 61760"/>
              <a:gd name="adj2" fmla="val 93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你生命的弱點在哪裡？</a:t>
            </a:r>
            <a:endParaRPr lang="en-US" sz="32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6261" y="2258002"/>
            <a:ext cx="49633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參孫從睡中醒來，心裡說</a:t>
            </a:r>
            <a:endParaRPr lang="en-US" altLang="zh-TW" sz="32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：「我要像前幾次出去活動身體」；</a:t>
            </a:r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他卻不知道耶和華已經離開他了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(16:20)</a:t>
            </a:r>
            <a:endParaRPr lang="en-US" sz="32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44300" y="528495"/>
            <a:ext cx="47997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若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剃了我的頭髮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，我的力氣就離開我，我便軟弱像別人一樣。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士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16:17)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182" y="4331491"/>
            <a:ext cx="2050011" cy="2385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7143"/>
          <a:stretch/>
        </p:blipFill>
        <p:spPr>
          <a:xfrm>
            <a:off x="4509781" y="4331491"/>
            <a:ext cx="2234369" cy="2385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441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194" y="37823"/>
            <a:ext cx="884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「神的靈感動參孫」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(13:25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14:6, 19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15:14)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8961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45" y="282700"/>
            <a:ext cx="3088224" cy="2241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45" y="282699"/>
            <a:ext cx="3078844" cy="2241839"/>
          </a:xfrm>
          <a:prstGeom prst="rect">
            <a:avLst/>
          </a:prstGeom>
        </p:spPr>
      </p:pic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1" y="2524538"/>
            <a:ext cx="3615149" cy="271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trophy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490" y="2438273"/>
            <a:ext cx="2516499" cy="311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diploma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086" y="2698297"/>
            <a:ext cx="3474337" cy="231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å¤©ææ©«æº¢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" y="4092060"/>
            <a:ext cx="3950404" cy="395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first place ribbon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545" y="4652534"/>
            <a:ext cx="1167737" cy="210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76333" y="212930"/>
            <a:ext cx="597541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我們有這寶貝 </a:t>
            </a:r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(= 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</a:t>
            </a:r>
            <a:r>
              <a:rPr lang="zh-TW" altLang="en-US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穌</a:t>
            </a:r>
            <a:r>
              <a:rPr lang="en-US" altLang="zh-TW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 </a:t>
            </a:r>
            <a:r>
              <a:rPr lang="zh-TW" altLang="en-US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放在</a:t>
            </a:r>
            <a:endParaRPr lang="en-US" altLang="zh-TW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algn="just"/>
            <a:r>
              <a:rPr lang="zh-TW" altLang="en-US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瓦器裡，要顯明這莫大的能</a:t>
            </a:r>
            <a:endParaRPr lang="en-US" altLang="zh-TW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algn="just"/>
            <a:r>
              <a:rPr lang="zh-TW" altLang="en-US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力是出於神，不是出於我們</a:t>
            </a:r>
            <a:endParaRPr lang="en-US" altLang="zh-TW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algn="just"/>
            <a:r>
              <a:rPr lang="en-US" altLang="zh-TW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林後</a:t>
            </a:r>
            <a:r>
              <a:rPr lang="en-US" altLang="zh-TW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4:7)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58769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000" y1="24951" x2="12000" y2="24951"/>
                        <a14:foregroundMark x1="13875" y1="19493" x2="13875" y2="19493"/>
                        <a14:foregroundMark x1="85000" y1="69981" x2="85000" y2="69981"/>
                        <a14:foregroundMark x1="84000" y1="63743" x2="84000" y2="63743"/>
                        <a14:foregroundMark x1="87250" y1="61793" x2="87250" y2="61793"/>
                        <a14:foregroundMark x1="89625" y1="70370" x2="89625" y2="70370"/>
                        <a14:foregroundMark x1="88875" y1="66082" x2="88875" y2="66082"/>
                        <a14:foregroundMark x1="93625" y1="35867" x2="93625" y2="35867"/>
                        <a14:foregroundMark x1="91500" y1="82066" x2="91500" y2="82066"/>
                        <a14:foregroundMark x1="91375" y1="89474" x2="91375" y2="89474"/>
                        <a14:foregroundMark x1="63000" y1="90253" x2="63000" y2="90253"/>
                        <a14:foregroundMark x1="3125" y1="91618" x2="3125" y2="91618"/>
                        <a14:foregroundMark x1="42250" y1="34698" x2="42250" y2="34698"/>
                        <a14:backgroundMark x1="87875" y1="78558" x2="87875" y2="78558"/>
                        <a14:backgroundMark x1="90000" y1="60429" x2="90000" y2="60429"/>
                        <a14:backgroundMark x1="88875" y1="53606" x2="88875" y2="53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13" y="2224488"/>
            <a:ext cx="7225748" cy="463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66253" y="343934"/>
            <a:ext cx="6263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剪掉頭髮 </a:t>
            </a:r>
            <a:r>
              <a:rPr lang="en-US" altLang="zh-TW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= 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剪斷與上帝的聯繫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6549" y="990265"/>
            <a:ext cx="526297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上帝的靈早已經離開了！</a:t>
            </a:r>
            <a:endParaRPr lang="en-US" sz="3600" dirty="0"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568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3" r="5883"/>
          <a:stretch/>
        </p:blipFill>
        <p:spPr bwMode="auto">
          <a:xfrm>
            <a:off x="1" y="0"/>
            <a:ext cx="91427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965" y="125752"/>
            <a:ext cx="3214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二</a:t>
            </a:r>
            <a:r>
              <a:rPr lang="en-US" altLang="zh-TW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600" u="sng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參孫的弱點</a:t>
            </a:r>
            <a:endParaRPr lang="en-US" sz="3600" u="sng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230" y="779862"/>
            <a:ext cx="130837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FF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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妥協</a:t>
            </a:r>
            <a:endParaRPr lang="en-US" sz="3400" u="sng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230" y="1395415"/>
            <a:ext cx="130837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FF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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傲慢</a:t>
            </a:r>
            <a:endParaRPr lang="en-US" sz="3400" u="sng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1229" y="2010968"/>
            <a:ext cx="130837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FF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</a:t>
            </a:r>
            <a:r>
              <a:rPr lang="zh-TW" altLang="en-US" sz="3400" dirty="0" smtClean="0">
                <a:solidFill>
                  <a:srgbClr val="00206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情慾</a:t>
            </a:r>
            <a:endParaRPr lang="en-US" sz="3400" u="sng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455" y="1028689"/>
            <a:ext cx="4755911" cy="4317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059" y="935122"/>
            <a:ext cx="6128094" cy="4504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701" y="935122"/>
            <a:ext cx="6465207" cy="449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3070650" y="5094752"/>
            <a:ext cx="5699522" cy="1669303"/>
          </a:xfrm>
          <a:prstGeom prst="wedgeRoundRectCallout">
            <a:avLst>
              <a:gd name="adj1" fmla="val -21900"/>
              <a:gd name="adj2" fmla="val -10483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在本國民中豈沒有一個</a:t>
            </a:r>
            <a:r>
              <a:rPr lang="zh-TW" altLang="en-US" sz="3400" dirty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女</a:t>
            </a:r>
            <a:r>
              <a:rPr lang="zh-TW" altLang="en-US" sz="34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子，何至你去在未受割禮的非利士人中娶妻呢？</a:t>
            </a:r>
            <a:r>
              <a:rPr lang="en-US" altLang="zh-TW" sz="34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(14:3)</a:t>
            </a:r>
            <a:endParaRPr lang="en-US" sz="3400" dirty="0">
              <a:solidFill>
                <a:srgbClr val="00206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66326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084" t="23616" r="47169" b="18686"/>
          <a:stretch/>
        </p:blipFill>
        <p:spPr>
          <a:xfrm>
            <a:off x="757481" y="698265"/>
            <a:ext cx="7610152" cy="5519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200869" y="1024733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POP1體 Std W9" panose="040B0900000000000000" pitchFamily="82" charset="-120"/>
                <a:ea typeface="華康POP1體 Std W9" panose="040B0900000000000000" pitchFamily="82" charset="-120"/>
              </a:rPr>
              <a:t>伊索寓言</a:t>
            </a:r>
            <a:endParaRPr lang="en-US" sz="40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POP1體 Std W9" panose="040B0900000000000000" pitchFamily="82" charset="-120"/>
              <a:ea typeface="華康POP1體 Std W9" panose="040B0900000000000000" pitchFamily="82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9559" y="5403272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為何蝙蝠要在夜晚捕食？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458" t="23311" r="48451" b="22770"/>
          <a:stretch/>
        </p:blipFill>
        <p:spPr>
          <a:xfrm>
            <a:off x="740856" y="670505"/>
            <a:ext cx="7661144" cy="5530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8363" t="24101" r="48273" b="19172"/>
          <a:stretch/>
        </p:blipFill>
        <p:spPr>
          <a:xfrm>
            <a:off x="757480" y="698265"/>
            <a:ext cx="7661145" cy="5519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8000" t="23939" r="48909" b="18848"/>
          <a:stretch/>
        </p:blipFill>
        <p:spPr>
          <a:xfrm>
            <a:off x="750087" y="670505"/>
            <a:ext cx="7675930" cy="5732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727" t="23939" r="48636" b="19657"/>
          <a:stretch/>
        </p:blipFill>
        <p:spPr>
          <a:xfrm>
            <a:off x="-9443" y="653881"/>
            <a:ext cx="9144000" cy="57604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398" y="778511"/>
            <a:ext cx="4339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試圖都想要往兩邊靠</a:t>
            </a:r>
            <a:endParaRPr lang="en-US" altLang="zh-TW" sz="3600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最後都不屬於那一邊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94038" y="6400583"/>
            <a:ext cx="64540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https://www.youtube.com/watch?v=p8HDpCUi1po</a:t>
            </a:r>
            <a:endParaRPr lang="en-US" sz="2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897409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mickey co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07" y="396888"/>
            <a:ext cx="4067291" cy="5629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64" y="414221"/>
            <a:ext cx="3054779" cy="4257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6951" y="4887246"/>
            <a:ext cx="454483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我信教時，沒人告訴</a:t>
            </a:r>
            <a:endParaRPr lang="en-US" altLang="zh-TW" sz="3400" dirty="0" smtClean="0"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  <a:p>
            <a:r>
              <a:rPr lang="zh-TW" altLang="en-US" sz="34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我需要放棄我的事業！</a:t>
            </a:r>
            <a:endParaRPr lang="en-US" sz="3400" dirty="0"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54276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3" r="5883"/>
          <a:stretch/>
        </p:blipFill>
        <p:spPr bwMode="auto">
          <a:xfrm>
            <a:off x="1" y="0"/>
            <a:ext cx="91427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965" y="125752"/>
            <a:ext cx="3214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二</a:t>
            </a:r>
            <a:r>
              <a:rPr lang="en-US" altLang="zh-TW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600" u="sng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參孫的弱點</a:t>
            </a:r>
            <a:endParaRPr lang="en-US" sz="3600" u="sng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230" y="779862"/>
            <a:ext cx="390042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FF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</a:t>
            </a:r>
            <a:r>
              <a:rPr lang="zh-TW" altLang="en-US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妥協 </a:t>
            </a:r>
            <a:r>
              <a:rPr lang="en-US" altLang="zh-TW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(compromise)</a:t>
            </a:r>
            <a:endParaRPr lang="en-US" sz="3400" u="sng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230" y="1395415"/>
            <a:ext cx="265489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FF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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傲慢 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(pride)</a:t>
            </a:r>
            <a:endParaRPr lang="en-US" sz="3400" u="sng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2539" y="2010968"/>
            <a:ext cx="672491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「驕兵必敗」，輸不起、輸得很慘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2539" y="2580046"/>
            <a:ext cx="759695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「驕傲在敗壞之先，狂心在跌倒之前」</a:t>
            </a:r>
            <a:endParaRPr lang="en-US" altLang="zh-TW" sz="34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(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箴 </a:t>
            </a:r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16:18)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39" y="3865406"/>
            <a:ext cx="3680136" cy="2511581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4381013" y="4015409"/>
            <a:ext cx="3540473" cy="1191158"/>
          </a:xfrm>
          <a:prstGeom prst="wedgeRoundRectCallout">
            <a:avLst>
              <a:gd name="adj1" fmla="val -64019"/>
              <a:gd name="adj2" fmla="val 4312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如果是總統幹的，</a:t>
            </a:r>
            <a:endParaRPr lang="en-US" altLang="zh-TW" sz="3400" dirty="0" smtClean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就不是違法！</a:t>
            </a:r>
            <a:endParaRPr lang="en-US" sz="34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8099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69" y="244130"/>
            <a:ext cx="5431735" cy="3938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 flipH="1">
            <a:off x="1848680" y="347869"/>
            <a:ext cx="38166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蘇東坡與佛印和尚</a:t>
            </a:r>
            <a:endParaRPr lang="en-US" sz="3400" dirty="0">
              <a:solidFill>
                <a:srgbClr val="00206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527" y="3677479"/>
            <a:ext cx="4776636" cy="3063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588408" y="625827"/>
            <a:ext cx="800219" cy="265713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八風吹不動</a:t>
            </a:r>
            <a:endParaRPr lang="en-US" sz="4000" dirty="0"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80305" y="632236"/>
            <a:ext cx="800219" cy="265713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一屁過江來</a:t>
            </a:r>
            <a:endParaRPr lang="en-US" sz="4000" dirty="0"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188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en roethlisberg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85" y="800895"/>
            <a:ext cx="7513091" cy="5008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98641" y="5897293"/>
            <a:ext cx="3415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i="1" dirty="0" smtClean="0">
                <a:solidFill>
                  <a:srgbClr val="002060"/>
                </a:solidFill>
                <a:latin typeface="Myriad Pro Light" panose="020B0603030403020204" pitchFamily="34" charset="0"/>
              </a:rPr>
              <a:t>Ben Roethlisberger</a:t>
            </a:r>
            <a:endParaRPr lang="en-US" sz="3200" i="1" dirty="0">
              <a:solidFill>
                <a:srgbClr val="002060"/>
              </a:solidFill>
              <a:latin typeface="Myriad Pro Light" panose="020B0603030403020204" pitchFamily="34" charset="0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5131559" y="405110"/>
            <a:ext cx="3384645" cy="1199541"/>
          </a:xfrm>
          <a:prstGeom prst="wedgeRectCallout">
            <a:avLst>
              <a:gd name="adj1" fmla="val -46653"/>
              <a:gd name="adj2" fmla="val 9254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藉著上帝的恩典我今得以活著</a:t>
            </a:r>
            <a:endParaRPr lang="en-US" sz="3600" dirty="0">
              <a:solidFill>
                <a:srgbClr val="00206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177420" y="122438"/>
            <a:ext cx="3643953" cy="1764884"/>
          </a:xfrm>
          <a:prstGeom prst="wedgeRoundRectCallout">
            <a:avLst>
              <a:gd name="adj1" fmla="val 45473"/>
              <a:gd name="adj2" fmla="val 7873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如果以後我可以再騎摩托車，我一定會帶上頭盔</a:t>
            </a:r>
            <a:endParaRPr lang="en-US" sz="3600" dirty="0">
              <a:solidFill>
                <a:srgbClr val="00206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84407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4" y="99887"/>
            <a:ext cx="8323849" cy="3073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518" y="3312456"/>
            <a:ext cx="6246379" cy="3458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5676" y="3498573"/>
            <a:ext cx="738664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精明能幹</a:t>
            </a:r>
            <a:endParaRPr lang="en-US" sz="3600" dirty="0"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642" y="3949147"/>
            <a:ext cx="738664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多才多藝</a:t>
            </a:r>
            <a:endParaRPr lang="en-US" sz="3600" dirty="0"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98987" y="3959086"/>
            <a:ext cx="738664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自信果斷</a:t>
            </a:r>
            <a:endParaRPr lang="en-US" sz="3600" dirty="0"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6738" y="3421785"/>
            <a:ext cx="738664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臨危不亂</a:t>
            </a:r>
            <a:endParaRPr lang="en-US" sz="3600" dirty="0"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5757" y="986908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個性？</a:t>
            </a:r>
            <a:endParaRPr lang="en-US" altLang="zh-TW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5757" y="1475927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脾氣？</a:t>
            </a:r>
            <a:endParaRPr lang="en-US" altLang="zh-TW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8313" y="972252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人緣？</a:t>
            </a:r>
            <a:endParaRPr lang="en-US" altLang="zh-TW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8313" y="1475927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道德？</a:t>
            </a:r>
            <a:endParaRPr lang="en-US" altLang="zh-TW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1031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4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3" r="5883"/>
          <a:stretch/>
        </p:blipFill>
        <p:spPr bwMode="auto">
          <a:xfrm>
            <a:off x="1" y="0"/>
            <a:ext cx="91427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1230" y="779862"/>
            <a:ext cx="130837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FF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</a:t>
            </a:r>
            <a:r>
              <a:rPr lang="zh-TW" altLang="en-US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妥協</a:t>
            </a:r>
            <a:endParaRPr lang="en-US" sz="3400" u="sng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965" y="125752"/>
            <a:ext cx="3214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二</a:t>
            </a:r>
            <a:r>
              <a:rPr lang="en-US" altLang="zh-TW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600" u="sng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參孫的弱點</a:t>
            </a:r>
            <a:endParaRPr lang="en-US" sz="3600" u="sng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230" y="1395415"/>
            <a:ext cx="14879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FF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</a:t>
            </a:r>
            <a:r>
              <a:rPr lang="zh-TW" altLang="en-US" sz="3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傲慢 </a:t>
            </a:r>
            <a:endParaRPr lang="en-US" sz="3400" b="1" u="sng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229" y="2010968"/>
            <a:ext cx="24577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FF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</a:t>
            </a:r>
            <a:r>
              <a:rPr lang="zh-TW" altLang="en-US" sz="3400" dirty="0" smtClean="0">
                <a:solidFill>
                  <a:srgbClr val="00206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情慾 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(lust)</a:t>
            </a:r>
            <a:endParaRPr lang="en-US" sz="3400" u="sng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3534" y="2722434"/>
            <a:ext cx="331348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肉</a:t>
            </a:r>
            <a:r>
              <a:rPr lang="zh-TW" altLang="en-US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體的情慾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endParaRPr lang="en-US" altLang="zh-TW" sz="34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眼</a:t>
            </a:r>
            <a:r>
              <a:rPr lang="zh-TW" altLang="en-US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目的情慾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endParaRPr lang="en-US" altLang="zh-TW" sz="34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今</a:t>
            </a:r>
            <a:r>
              <a:rPr lang="zh-TW" altLang="en-US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生的驕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傲。 </a:t>
            </a:r>
            <a:endParaRPr lang="en-US" altLang="zh-TW" sz="34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約壹</a:t>
            </a:r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2:16)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723" y="503508"/>
            <a:ext cx="4129663" cy="4955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487685" y="396600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大利拉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4402" y="5003561"/>
            <a:ext cx="2749471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accent5">
                    <a:lumMod val="50000"/>
                  </a:schemeClr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財、色、權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629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00" y="286603"/>
            <a:ext cx="8504710" cy="6059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056" b="10448"/>
          <a:stretch/>
        </p:blipFill>
        <p:spPr>
          <a:xfrm>
            <a:off x="3980964" y="2292824"/>
            <a:ext cx="4549823" cy="3439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00" y="286603"/>
            <a:ext cx="7012158" cy="60596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9875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24" y="1344305"/>
            <a:ext cx="7942995" cy="529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75985" y="150126"/>
            <a:ext cx="803296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不要自欺，人種的是什麼，收的也是什麼</a:t>
            </a:r>
            <a:endParaRPr lang="en-US" altLang="zh-TW" sz="34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加 </a:t>
            </a:r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6:6-8)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6181485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3" r="5883"/>
          <a:stretch/>
        </p:blipFill>
        <p:spPr bwMode="auto">
          <a:xfrm>
            <a:off x="1" y="0"/>
            <a:ext cx="91427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965" y="125752"/>
            <a:ext cx="73372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二</a:t>
            </a:r>
            <a:r>
              <a:rPr lang="en-US" altLang="zh-TW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600" u="sng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參孫的結局 </a:t>
            </a:r>
            <a:r>
              <a:rPr lang="en-US" altLang="zh-TW" sz="36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6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士 </a:t>
            </a:r>
            <a:r>
              <a:rPr lang="en-US" altLang="zh-TW" sz="36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16:21</a:t>
            </a:r>
            <a:r>
              <a:rPr lang="zh-TW" altLang="en-US" sz="36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</a:t>
            </a:r>
            <a:r>
              <a:rPr lang="en-US" altLang="zh-TW" sz="36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23</a:t>
            </a:r>
            <a:r>
              <a:rPr lang="zh-TW" altLang="en-US" sz="36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</a:t>
            </a:r>
            <a:r>
              <a:rPr lang="en-US" altLang="zh-TW" sz="36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25)</a:t>
            </a:r>
            <a:endParaRPr lang="en-US" sz="36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endParaRPr lang="en-US" sz="3600" u="sng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3427" y="772083"/>
            <a:ext cx="859126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非利士人將他拿住，剜了他的眼睛，帶他下到迦薩，用銅鍊拘索他；他就在監裡推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磨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</a:p>
          <a:p>
            <a:r>
              <a:rPr lang="zh-TW" altLang="en-US" sz="34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非利士人的首領聚集，要給他們的神大袞獻大祭，並且歡樂，因為他們說：「我們的神將我們的仇敵參孫交在我們手中了。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r>
              <a:rPr lang="zh-TW" altLang="en-US" sz="34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他們正宴樂的時候，就說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：「叫</a:t>
            </a:r>
            <a:r>
              <a:rPr lang="zh-TW" altLang="en-US" sz="34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參孫來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，在</a:t>
            </a:r>
            <a:r>
              <a:rPr lang="zh-TW" altLang="en-US" sz="34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我們面前戲耍戲耍。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endParaRPr lang="en-US" sz="34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2050" name="Picture 2" descr="Image result for samson bibl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/>
          <a:stretch/>
        </p:blipFill>
        <p:spPr bwMode="auto">
          <a:xfrm>
            <a:off x="437321" y="4526957"/>
            <a:ext cx="3637723" cy="2167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664" y="3948003"/>
            <a:ext cx="2294188" cy="2840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944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0395" y="3145038"/>
            <a:ext cx="416171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參孫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</a:t>
            </a:r>
            <a:r>
              <a:rPr lang="en-US" altLang="zh-TW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(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名意 </a:t>
            </a:r>
            <a:r>
              <a:rPr lang="en-US" altLang="zh-TW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= 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陽光</a:t>
            </a:r>
            <a:r>
              <a:rPr lang="en-US" altLang="zh-TW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)</a:t>
            </a:r>
            <a:endParaRPr lang="en-US" sz="3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540" y="149088"/>
            <a:ext cx="35253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in </a:t>
            </a:r>
            <a:r>
              <a:rPr lang="en-US" sz="36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muscles</a:t>
            </a:r>
          </a:p>
          <a:p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 in </a:t>
            </a:r>
            <a:r>
              <a:rPr lang="en-US" sz="36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morals</a:t>
            </a:r>
            <a:endParaRPr lang="en-US" sz="3600" b="1" i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9312" y="149088"/>
            <a:ext cx="367280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一生三大特徵：</a:t>
            </a:r>
            <a:endParaRPr lang="en-US" altLang="zh-TW" sz="3400" dirty="0" smtClean="0">
              <a:solidFill>
                <a:schemeClr val="accent4">
                  <a:lumMod val="40000"/>
                  <a:lumOff val="6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枕頭、拳頭、舌頭</a:t>
            </a:r>
            <a:endParaRPr lang="en-US" sz="3400" dirty="0">
              <a:solidFill>
                <a:schemeClr val="bg1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299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247" y="3428999"/>
            <a:ext cx="850255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參孫求告耶和華</a:t>
            </a:r>
            <a:r>
              <a:rPr lang="zh-TW" altLang="en-US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說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求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你眷念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賜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我這一次的力量，使我在非利士人身上報那剜我雙眼的仇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。參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孫就抱住托房的那兩根柱子：左手抱一根，右手抱一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根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就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盡力屈身，房子倒塌，壓住首領和房內的眾人。這樣，</a:t>
            </a:r>
            <a:r>
              <a:rPr lang="zh-TW" altLang="en-US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參孫死時所殺的人比活著所殺的還</a:t>
            </a:r>
            <a:r>
              <a:rPr lang="zh-TW" altLang="en-US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多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(16:28-30)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284" y="150696"/>
            <a:ext cx="433965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到人生盡頭才求告神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101" y="978500"/>
            <a:ext cx="433965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死了比活著更有用處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7123" y="550857"/>
            <a:ext cx="433965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活得悲慘死時更悲慘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284" y="69880"/>
            <a:ext cx="8915489" cy="16619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4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我們若認自己的罪，神是信實的，是公義的，必要赦免我們的罪，洗淨我們一切的不義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</a:t>
            </a:r>
            <a:endParaRPr lang="en-US" altLang="zh-TW" sz="3400" dirty="0" smtClean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約壹 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1:9)</a:t>
            </a:r>
            <a:endParaRPr lang="en-US" sz="34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233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74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991368" y="809367"/>
            <a:ext cx="301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Earvin Johnson</a:t>
            </a:r>
            <a:endParaRPr lang="en-US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043" y="1655529"/>
            <a:ext cx="3377480" cy="5117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344" y="863689"/>
            <a:ext cx="4188210" cy="5540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1500" r="8279"/>
          <a:stretch/>
        </p:blipFill>
        <p:spPr>
          <a:xfrm>
            <a:off x="5151140" y="1455698"/>
            <a:ext cx="3856383" cy="31969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ight Arrow 6"/>
          <p:cNvSpPr/>
          <p:nvPr/>
        </p:nvSpPr>
        <p:spPr>
          <a:xfrm>
            <a:off x="4376971" y="1908309"/>
            <a:ext cx="1253072" cy="7653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1879" y="64943"/>
            <a:ext cx="8634434" cy="113877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TW" altLang="en-US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事情的終局強如事情的起頭；存心忍耐的，勝過居心驕傲的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</a:t>
            </a:r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傳</a:t>
            </a:r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7:8)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614030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" y="1099724"/>
            <a:ext cx="8835887" cy="4447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2881633" y="139148"/>
            <a:ext cx="33906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solidFill>
                  <a:schemeClr val="accent5">
                    <a:lumMod val="50000"/>
                  </a:schemeClr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軟弱的強人</a:t>
            </a:r>
            <a:endParaRPr lang="en-US" sz="5000" dirty="0">
              <a:solidFill>
                <a:schemeClr val="accent5">
                  <a:lumMod val="50000"/>
                </a:schemeClr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476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" r="8837"/>
          <a:stretch/>
        </p:blipFill>
        <p:spPr bwMode="auto">
          <a:xfrm>
            <a:off x="367749" y="404565"/>
            <a:ext cx="3955773" cy="3600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425" y="2759619"/>
            <a:ext cx="4179948" cy="3174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39702" y="1639956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強人還是弱者？</a:t>
            </a:r>
            <a:endParaRPr lang="en-US" sz="40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4513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20" y="325001"/>
            <a:ext cx="3402632" cy="505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71" y="561471"/>
            <a:ext cx="4217642" cy="5925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93096" y="561471"/>
            <a:ext cx="18549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Achilles</a:t>
            </a:r>
            <a:endParaRPr lang="en-US" sz="4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3440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chilles and sty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314"/>
            <a:ext cx="9144000" cy="542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mage result for achille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" b="95556" l="5538" r="96203">
                        <a14:backgroundMark x1="14715" y1="58571" x2="14715" y2="5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816" y="0"/>
            <a:ext cx="3350150" cy="333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 rot="1682880">
            <a:off x="5655366" y="1135181"/>
            <a:ext cx="944217" cy="9144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0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23" y="764198"/>
            <a:ext cx="6565187" cy="5949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209" y="337931"/>
            <a:ext cx="441454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 smtClean="0">
                <a:latin typeface="Arial Narrow" panose="020B0606020202030204" pitchFamily="34" charset="0"/>
                <a:ea typeface="華康黑體 Std W7" panose="020B0700000000000000" pitchFamily="34" charset="-120"/>
              </a:rPr>
              <a:t>Achilles Tendon 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跟腱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  <a:p>
            <a:r>
              <a:rPr lang="en-US" altLang="zh-TW" sz="4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= </a:t>
            </a:r>
            <a:r>
              <a:rPr lang="zh-TW" altLang="en-US" sz="4000" dirty="0" smtClean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弱點所在</a:t>
            </a:r>
            <a:endParaRPr lang="en-US" sz="4000" dirty="0">
              <a:solidFill>
                <a:srgbClr val="FF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409122" y="4174435"/>
            <a:ext cx="2335695" cy="219268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Image result for sam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529" y="1657357"/>
            <a:ext cx="7123881" cy="5056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5009321" y="4643509"/>
            <a:ext cx="367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一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他能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力的所在</a:t>
            </a:r>
            <a:endParaRPr lang="en-US" altLang="zh-TW" sz="3600" dirty="0" smtClean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19260" y="5232262"/>
            <a:ext cx="367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二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6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他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弱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點的所在</a:t>
            </a:r>
            <a:endParaRPr lang="en-US" altLang="zh-TW" sz="3600" dirty="0" smtClean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9260" y="5842411"/>
            <a:ext cx="367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三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6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他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最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終的結局</a:t>
            </a:r>
            <a:endParaRPr lang="en-US" altLang="zh-TW" sz="3600" dirty="0" smtClean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696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3" r="5883"/>
          <a:stretch/>
        </p:blipFill>
        <p:spPr bwMode="auto">
          <a:xfrm>
            <a:off x="1" y="0"/>
            <a:ext cx="91427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965" y="125752"/>
            <a:ext cx="3214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一</a:t>
            </a:r>
            <a:r>
              <a:rPr lang="en-US" altLang="zh-TW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600" u="sng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參孫的能力</a:t>
            </a:r>
            <a:endParaRPr lang="en-US" sz="3600" u="sng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230" y="779862"/>
            <a:ext cx="348845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FF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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與他的出生有關</a:t>
            </a:r>
            <a:endParaRPr lang="en-US" sz="3400" u="sng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483" y="1992204"/>
            <a:ext cx="410881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蒙神揀選、分別為聖</a:t>
            </a:r>
            <a:endParaRPr lang="en-US" sz="34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7170" name="Picture 2" descr="Image result for philist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3"/>
          <a:stretch/>
        </p:blipFill>
        <p:spPr bwMode="auto">
          <a:xfrm>
            <a:off x="4963415" y="188843"/>
            <a:ext cx="4112201" cy="518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87107" y="5377070"/>
            <a:ext cx="40402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smtClean="0"/>
              <a:t>Philistine  </a:t>
            </a:r>
            <a:r>
              <a:rPr lang="en-US" altLang="zh-TW" sz="3200" b="1" dirty="0" smtClean="0">
                <a:sym typeface="Wingdings" panose="05000000000000000000" pitchFamily="2" charset="2"/>
              </a:rPr>
              <a:t>  </a:t>
            </a:r>
            <a:r>
              <a:rPr lang="en-US" altLang="zh-TW" sz="3200" b="1" dirty="0" smtClean="0"/>
              <a:t>Palestine</a:t>
            </a:r>
          </a:p>
          <a:p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非利士       巴勒斯坦</a:t>
            </a:r>
            <a:endParaRPr lang="en-US" sz="30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914" y="4365728"/>
            <a:ext cx="404149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拿細耳 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 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離俗人 </a:t>
            </a:r>
            <a:endParaRPr lang="en-US" altLang="zh-TW" sz="3400" dirty="0" smtClean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原文 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= 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分別、奉獻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4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8483" y="2655746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因為這孩子從出胎</a:t>
            </a:r>
            <a:endParaRPr lang="en-US" altLang="zh-TW" sz="34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一直到死，必歸神</a:t>
            </a:r>
            <a:endParaRPr lang="en-US" altLang="zh-TW" sz="34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作</a:t>
            </a:r>
            <a:r>
              <a:rPr lang="zh-TW" altLang="en-US" sz="3400" dirty="0" smtClean="0">
                <a:solidFill>
                  <a:schemeClr val="accent6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拿細耳人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(13:7)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483" y="1328662"/>
            <a:ext cx="43604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FF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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與他和神的關係有關</a:t>
            </a:r>
            <a:endParaRPr lang="en-US" sz="3400" u="sng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814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94"/>
          <a:stretch/>
        </p:blipFill>
        <p:spPr bwMode="auto">
          <a:xfrm>
            <a:off x="959469" y="5173031"/>
            <a:ext cx="5120541" cy="1500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4774" y="515188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民數記六章</a:t>
            </a:r>
            <a:endParaRPr lang="en-US" sz="3600" dirty="0">
              <a:solidFill>
                <a:srgbClr val="C0000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7626" y="208722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POP1體 Std W9" panose="040B0900000000000000" pitchFamily="82" charset="-120"/>
                <a:ea typeface="華康POP1體 Std W9" panose="040B0900000000000000" pitchFamily="82" charset="-120"/>
              </a:rPr>
              <a:t>拿細耳人三個守則：</a:t>
            </a:r>
            <a:endParaRPr lang="en-US" sz="3600" dirty="0">
              <a:latin typeface="華康POP1體 Std W9" panose="040B0900000000000000" pitchFamily="82" charset="-120"/>
              <a:ea typeface="華康POP1體 Std W9" panose="040B0900000000000000" pitchFamily="82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947531"/>
            <a:ext cx="54040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1.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不可喝酒或食用葡萄製品</a:t>
            </a:r>
            <a:endParaRPr lang="en-US" sz="34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594" y="2263662"/>
            <a:ext cx="575029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2.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不可碰觸死屍 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就算是親人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4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408" y="3710109"/>
            <a:ext cx="444063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不可剃髮，要蓄長髮</a:t>
            </a:r>
            <a:endParaRPr lang="en-US" sz="34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3519" y="1588477"/>
            <a:ext cx="3672800" cy="615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放棄世俗感官享受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6182" y="4401665"/>
            <a:ext cx="5852884" cy="615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順服神的權柄、脫離自我榮耀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6182" y="2975293"/>
            <a:ext cx="5416868" cy="615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不沾染不潔、擺脫天然情感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2050" name="Picture 2" descr="Image result for grapes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095" y1="14958" x2="13095" y2="14958"/>
                        <a14:foregroundMark x1="27721" y1="17815" x2="27721" y2="17815"/>
                        <a14:foregroundMark x1="9354" y1="11933" x2="9354" y2="11933"/>
                        <a14:foregroundMark x1="17347" y1="15798" x2="17347" y2="15798"/>
                        <a14:foregroundMark x1="5952" y1="12773" x2="5952" y2="12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807" y="149201"/>
            <a:ext cx="1973863" cy="199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ultiply 7"/>
          <p:cNvSpPr/>
          <p:nvPr/>
        </p:nvSpPr>
        <p:spPr>
          <a:xfrm>
            <a:off x="6221144" y="444121"/>
            <a:ext cx="1410298" cy="1739058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886" y="1398579"/>
            <a:ext cx="2721381" cy="272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ultiply 13"/>
          <p:cNvSpPr/>
          <p:nvPr/>
        </p:nvSpPr>
        <p:spPr>
          <a:xfrm>
            <a:off x="7186521" y="2441482"/>
            <a:ext cx="1410298" cy="1739058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" b="100000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707" y="4462245"/>
            <a:ext cx="2551840" cy="221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ultiply 15"/>
          <p:cNvSpPr/>
          <p:nvPr/>
        </p:nvSpPr>
        <p:spPr>
          <a:xfrm>
            <a:off x="7891670" y="4401698"/>
            <a:ext cx="1410298" cy="1739058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32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8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0" b="100000" l="0" r="99667">
                        <a14:foregroundMark x1="97667" y1="44667" x2="97667" y2="44667"/>
                        <a14:foregroundMark x1="95500" y1="82500" x2="95500" y2="82500"/>
                        <a14:foregroundMark x1="57667" y1="7500" x2="57667" y2="7500"/>
                        <a14:foregroundMark x1="79833" y1="36000" x2="79833" y2="36000"/>
                        <a14:foregroundMark x1="98167" y1="38333" x2="98167" y2="38333"/>
                        <a14:foregroundMark x1="80167" y1="37167" x2="80167" y2="37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3752022" cy="354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022" y="162547"/>
            <a:ext cx="4572000" cy="3460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173" y="3703777"/>
            <a:ext cx="4573967" cy="3102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429">
                        <a14:foregroundMark x1="27571" y1="7349" x2="27571" y2="7349"/>
                        <a14:foregroundMark x1="26571" y1="2161" x2="26571" y2="2161"/>
                        <a14:foregroundMark x1="14571" y1="9222" x2="14571" y2="9222"/>
                        <a14:foregroundMark x1="35143" y1="3746" x2="35143" y2="3746"/>
                        <a14:foregroundMark x1="29286" y1="5764" x2="29286" y2="5764"/>
                        <a14:foregroundMark x1="25286" y1="2738" x2="25286" y2="2738"/>
                        <a14:foregroundMark x1="25714" y1="7637" x2="25714" y2="7637"/>
                        <a14:foregroundMark x1="25286" y1="6916" x2="25286" y2="69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5670" y="3703777"/>
            <a:ext cx="3184661" cy="315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32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6789</TotalTime>
  <Words>1142</Words>
  <Application>Microsoft Office PowerPoint</Application>
  <PresentationFormat>On-screen Show (4:3)</PresentationFormat>
  <Paragraphs>106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華康龍門石碑 Std W9</vt:lpstr>
      <vt:lpstr>華康黑體 Std W7</vt:lpstr>
      <vt:lpstr>華康POP1體 Std W9</vt:lpstr>
      <vt:lpstr>Calibri Light</vt:lpstr>
      <vt:lpstr>華康黑體 Std W9</vt:lpstr>
      <vt:lpstr>Calibri</vt:lpstr>
      <vt:lpstr>Wingdings</vt:lpstr>
      <vt:lpstr>Arial</vt:lpstr>
      <vt:lpstr>Myriad Pro Light</vt:lpstr>
      <vt:lpstr>Arial Narrow</vt:lpstr>
      <vt:lpstr>新細明體</vt:lpstr>
      <vt:lpstr>華康雅藝體 Std W6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82</cp:revision>
  <dcterms:created xsi:type="dcterms:W3CDTF">2018-07-12T22:26:53Z</dcterms:created>
  <dcterms:modified xsi:type="dcterms:W3CDTF">2018-09-24T22:02:44Z</dcterms:modified>
</cp:coreProperties>
</file>