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79" r:id="rId6"/>
    <p:sldId id="258" r:id="rId7"/>
    <p:sldId id="262" r:id="rId8"/>
    <p:sldId id="28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5" r:id="rId18"/>
    <p:sldId id="272" r:id="rId19"/>
    <p:sldId id="275" r:id="rId20"/>
    <p:sldId id="274" r:id="rId21"/>
    <p:sldId id="283" r:id="rId22"/>
    <p:sldId id="276" r:id="rId23"/>
    <p:sldId id="282" r:id="rId24"/>
    <p:sldId id="284" r:id="rId25"/>
    <p:sldId id="278" r:id="rId26"/>
    <p:sldId id="256" r:id="rId27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6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2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3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98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7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8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1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1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8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7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ADA87-0D6B-4799-BFE8-5A6F2DDFF2C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3A09C-C33D-4322-A4FA-4C71BAEFE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iscourag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/>
          <a:stretch/>
        </p:blipFill>
        <p:spPr bwMode="auto">
          <a:xfrm>
            <a:off x="0" y="1"/>
            <a:ext cx="91468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5699" y="327993"/>
            <a:ext cx="49039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「不要灰心喪膽」</a:t>
            </a:r>
            <a:endParaRPr lang="en-US" sz="46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1089" y="1128212"/>
            <a:ext cx="3913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林後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談楷體 Std W5" panose="03000500000000000000" pitchFamily="66" charset="-120"/>
                <a:ea typeface="華康談楷體 Std W5" panose="03000500000000000000" pitchFamily="66" charset="-120"/>
              </a:rPr>
              <a:t>：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7-18)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475452" y="5834270"/>
            <a:ext cx="254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72671" y="5834269"/>
            <a:ext cx="254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9/30/2018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1806" y="5834269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516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014" y="211015"/>
            <a:ext cx="3869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u="sng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寶貝在瓦器裡</a:t>
            </a:r>
            <a:endParaRPr lang="en-US" sz="3800" u="sng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2322" y="888123"/>
            <a:ext cx="798341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我們有這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寶貝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放在瓦器裡，要顯明這莫大的能力是出於神，不是出於我們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(7</a:t>
            </a:r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2322" y="2026896"/>
            <a:ext cx="32399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寶貝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主耶穌</a:t>
            </a:r>
            <a:endParaRPr lang="en-US" sz="34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129950" y="2071479"/>
            <a:ext cx="580292" cy="569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24" y="3065391"/>
            <a:ext cx="4378570" cy="2329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Image result for treasure in earthen vess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57" y="3889823"/>
            <a:ext cx="3916780" cy="27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43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538" y="410012"/>
            <a:ext cx="3344204" cy="2579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758165"/>
              </p:ext>
            </p:extLst>
          </p:nvPr>
        </p:nvGraphicFramePr>
        <p:xfrm>
          <a:off x="382973" y="631440"/>
          <a:ext cx="4914583" cy="25790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59184">
                  <a:extLst>
                    <a:ext uri="{9D8B030D-6E8A-4147-A177-3AD203B41FA5}">
                      <a16:colId xmlns:a16="http://schemas.microsoft.com/office/drawing/2014/main" val="4091103308"/>
                    </a:ext>
                  </a:extLst>
                </a:gridCol>
                <a:gridCol w="2655399">
                  <a:extLst>
                    <a:ext uri="{9D8B030D-6E8A-4147-A177-3AD203B41FA5}">
                      <a16:colId xmlns:a16="http://schemas.microsoft.com/office/drawing/2014/main" val="4009668515"/>
                    </a:ext>
                  </a:extLst>
                </a:gridCol>
              </a:tblGrid>
              <a:tr h="644751">
                <a:tc>
                  <a:txBody>
                    <a:bodyPr/>
                    <a:lstStyle/>
                    <a:p>
                      <a:r>
                        <a:rPr lang="zh-TW" altLang="en-US" sz="34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四面受敵</a:t>
                      </a:r>
                      <a:endParaRPr lang="en-US" sz="3400" b="0" dirty="0">
                        <a:solidFill>
                          <a:schemeClr val="tx1"/>
                        </a:solidFill>
                        <a:effectLst/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400" b="0" dirty="0" smtClean="0">
                          <a:solidFill>
                            <a:srgbClr val="0070C0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卻不</a:t>
                      </a:r>
                      <a:r>
                        <a:rPr lang="zh-TW" altLang="en-US" sz="34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被困住</a:t>
                      </a:r>
                      <a:endParaRPr lang="en-US" sz="3400" b="0" dirty="0">
                        <a:solidFill>
                          <a:schemeClr val="tx1"/>
                        </a:solidFill>
                        <a:effectLst/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909497"/>
                  </a:ext>
                </a:extLst>
              </a:tr>
              <a:tr h="644751"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心裡作難</a:t>
                      </a:r>
                      <a:endParaRPr lang="en-US" sz="3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solidFill>
                            <a:srgbClr val="0070C0"/>
                          </a:solidFill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卻不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至失望</a:t>
                      </a:r>
                      <a:endParaRPr lang="en-US" sz="3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573725"/>
                  </a:ext>
                </a:extLst>
              </a:tr>
              <a:tr h="644751"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遭到逼迫</a:t>
                      </a:r>
                      <a:endParaRPr lang="en-US" sz="3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solidFill>
                            <a:srgbClr val="0070C0"/>
                          </a:solidFill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卻不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被丟棄</a:t>
                      </a:r>
                      <a:endParaRPr lang="en-US" sz="3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467519"/>
                  </a:ext>
                </a:extLst>
              </a:tr>
              <a:tr h="644751"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被打倒了</a:t>
                      </a:r>
                      <a:endParaRPr lang="en-US" sz="3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solidFill>
                            <a:srgbClr val="0070C0"/>
                          </a:solidFill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卻不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至死亡</a:t>
                      </a:r>
                      <a:endParaRPr lang="en-US" sz="3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327607"/>
                  </a:ext>
                </a:extLst>
              </a:tr>
            </a:tbl>
          </a:graphicData>
        </a:graphic>
      </p:graphicFrame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1" y="3217875"/>
            <a:ext cx="4257995" cy="26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8462"/>
          <a:stretch/>
        </p:blipFill>
        <p:spPr>
          <a:xfrm>
            <a:off x="4585927" y="3727939"/>
            <a:ext cx="4296815" cy="283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2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523" y="5433536"/>
            <a:ext cx="935501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但有些猶太人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挑唆眾人，就用石頭打保羅，</a:t>
            </a:r>
            <a:endParaRPr lang="en-US" altLang="zh-TW" sz="3400" dirty="0" smtClean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以為他是死了，便拖到城外。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徒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14:19)</a:t>
            </a:r>
            <a:endParaRPr lang="zh-TW" altLang="en-US" sz="3400" dirty="0" smtClean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261" y="5433536"/>
            <a:ext cx="8827477" cy="113877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門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徒正圍著他，他就起來，走進城去。第二天，同巴拿巴往特庇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去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徒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14:20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22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281950"/>
            <a:ext cx="8350555" cy="634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613">
            <a:off x="387626" y="2295376"/>
            <a:ext cx="5770440" cy="3156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704" y="3466623"/>
            <a:ext cx="4374173" cy="2884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08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366" cy="6858000"/>
          </a:xfrm>
          <a:prstGeom prst="rect">
            <a:avLst/>
          </a:prstGeom>
        </p:spPr>
      </p:pic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5" y="0"/>
            <a:ext cx="9255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9573"/>
            <a:ext cx="9241277" cy="6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75" y="344827"/>
            <a:ext cx="5368559" cy="360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Image result for boxer glove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684" y="0"/>
            <a:ext cx="1896289" cy="32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388" y="4059148"/>
            <a:ext cx="847623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身上常帶著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耶穌的死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，使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耶穌的生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也顯明在我們身上 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(10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388" y="5204226"/>
            <a:ext cx="874861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因為我們這活著的人是常為耶穌被交於死地，使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耶穌的生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我們這必死的身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上顯明出來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(11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05913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" y="457148"/>
            <a:ext cx="7432001" cy="557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484" y="282050"/>
            <a:ext cx="871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先要倒空破碎，才能經歷那「莫大的能力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」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81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859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014" y="211015"/>
            <a:ext cx="3869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三</a:t>
            </a:r>
            <a:r>
              <a:rPr lang="en-US" altLang="zh-TW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u="sng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對永恆有信心</a:t>
            </a:r>
            <a:endParaRPr lang="en-US" sz="3800" u="sng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3583" y="888123"/>
            <a:ext cx="82004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但我們既有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信心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，正如經上記著說：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『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我因信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，所以如此說話。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』(13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583" y="2057673"/>
            <a:ext cx="511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基督徒相信什麼呢？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3583" y="2704004"/>
            <a:ext cx="82004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自己知道那叫主耶穌復活的，也必叫我們與耶穌一同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復活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(14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86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744" r="4491"/>
          <a:stretch/>
        </p:blipFill>
        <p:spPr>
          <a:xfrm>
            <a:off x="5808" y="0"/>
            <a:ext cx="9138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new york city transit 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092" y="-123093"/>
            <a:ext cx="9288948" cy="712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3"/>
          <a:stretch/>
        </p:blipFill>
        <p:spPr bwMode="auto">
          <a:xfrm>
            <a:off x="-123092" y="-123094"/>
            <a:ext cx="9278437" cy="698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27" y="-123096"/>
            <a:ext cx="9308127" cy="712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7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917599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5" y="233654"/>
            <a:ext cx="4957070" cy="330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" y="3029259"/>
            <a:ext cx="5442857" cy="36285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10770" y="199691"/>
            <a:ext cx="46299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這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至暫至輕的苦楚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要為我們成就極重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無比、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永遠的榮耀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原來我們不是顧念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所見的，乃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是顧念</a:t>
            </a:r>
            <a:endParaRPr lang="en-US" altLang="zh-TW" sz="3400" dirty="0" smtClean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所不見的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因為所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見的是暫時的，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</a:t>
            </a:r>
            <a:endParaRPr lang="en-US" altLang="zh-TW" sz="3400" dirty="0" smtClean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不見的是永遠的 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4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(17-18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7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6" y="568098"/>
            <a:ext cx="8753475" cy="589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926" y="184926"/>
            <a:ext cx="7324725" cy="3667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857" y="3516085"/>
            <a:ext cx="5438775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559" y="751114"/>
            <a:ext cx="6076950" cy="4562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ounded Rectangle 3"/>
          <p:cNvSpPr/>
          <p:nvPr/>
        </p:nvSpPr>
        <p:spPr>
          <a:xfrm rot="21212418">
            <a:off x="5905087" y="3725873"/>
            <a:ext cx="2540000" cy="14050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32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851" t="3972" r="15852" b="468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1218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heave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630" y="3730173"/>
            <a:ext cx="5985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在那邊點名我也必在其中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630" y="4438059"/>
            <a:ext cx="8622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或在早晨，或正夜半，我知主快再來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630" y="5145945"/>
            <a:ext cx="6385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日落之那邊，無痛苦眼淚</a:t>
            </a:r>
            <a:r>
              <a:rPr lang="en-US" altLang="zh-TW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3888" y="276403"/>
            <a:ext cx="70407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這世界非我家，我無一定住處</a:t>
            </a:r>
            <a:endParaRPr lang="en-US" altLang="zh-TW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我積財寶在天，時刻仰望我主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54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7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2598" y="4124528"/>
            <a:ext cx="406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我有主的</a:t>
            </a:r>
            <a:r>
              <a:rPr lang="zh-TW" alt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託付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7839" y="4770859"/>
            <a:ext cx="406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我有主為</a:t>
            </a:r>
            <a:r>
              <a:rPr lang="zh-TW" alt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寶貝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7838" y="5431629"/>
            <a:ext cx="406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我有復活</a:t>
            </a:r>
            <a:r>
              <a:rPr lang="zh-TW" alt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信心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75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r="9419" b="8036"/>
          <a:stretch/>
        </p:blipFill>
        <p:spPr bwMode="auto">
          <a:xfrm>
            <a:off x="0" y="0"/>
            <a:ext cx="9172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3811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ææ¾æ£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884">
            <a:off x="4728860" y="460335"/>
            <a:ext cx="3867330" cy="257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æåå¤äº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9"/>
          <a:stretch/>
        </p:blipFill>
        <p:spPr bwMode="auto">
          <a:xfrm rot="21201642">
            <a:off x="597215" y="879231"/>
            <a:ext cx="4143572" cy="3906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enough is enoug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50" y="2689287"/>
            <a:ext cx="3764266" cy="376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21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2"/>
          <a:stretch/>
        </p:blipFill>
        <p:spPr>
          <a:xfrm>
            <a:off x="457198" y="3182815"/>
            <a:ext cx="3393833" cy="325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83" b="100000" l="0" r="100000">
                        <a14:foregroundMark x1="15000" y1="41875" x2="15000" y2="41875"/>
                        <a14:foregroundMark x1="30000" y1="48750" x2="30000" y2="48750"/>
                        <a14:foregroundMark x1="78542" y1="44167" x2="78542" y2="44167"/>
                        <a14:foregroundMark x1="31667" y1="56042" x2="31667" y2="56042"/>
                        <a14:foregroundMark x1="32708" y1="59583" x2="32708" y2="59583"/>
                        <a14:foregroundMark x1="38125" y1="31458" x2="38125" y2="31458"/>
                        <a14:foregroundMark x1="68542" y1="49583" x2="68542" y2="49583"/>
                        <a14:foregroundMark x1="70417" y1="53333" x2="70417" y2="53333"/>
                        <a14:foregroundMark x1="63958" y1="40000" x2="63958" y2="40000"/>
                        <a14:foregroundMark x1="62083" y1="44583" x2="62083" y2="44583"/>
                        <a14:foregroundMark x1="86667" y1="44583" x2="86667" y2="44583"/>
                        <a14:foregroundMark x1="58958" y1="83750" x2="58958" y2="83750"/>
                        <a14:foregroundMark x1="49583" y1="82917" x2="49583" y2="82917"/>
                        <a14:foregroundMark x1="35000" y1="44167" x2="35000" y2="44167"/>
                        <a14:foregroundMark x1="95000" y1="40625" x2="95000" y2="40625"/>
                        <a14:foregroundMark x1="37292" y1="40000" x2="37292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14" y="252427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7876" y="626405"/>
            <a:ext cx="7189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我們行善，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不可喪志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；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若不灰心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，到了時候就要收成。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加拉太 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6:9)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9118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aithful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aul b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370"/>
            <a:ext cx="2475947" cy="2953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6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014" y="211015"/>
            <a:ext cx="3869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u="sng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忠於主的託付</a:t>
            </a:r>
            <a:endParaRPr lang="en-US" sz="3800" u="sng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7821" y="888123"/>
            <a:ext cx="803296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我們既然蒙憐憫，受了這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職分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，就</a:t>
            </a:r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不喪膽</a:t>
            </a:r>
            <a:endParaRPr lang="en-US" altLang="zh-TW" sz="3400" dirty="0" smtClean="0">
              <a:solidFill>
                <a:schemeClr val="accent2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5855677" y="1521261"/>
            <a:ext cx="615461" cy="6330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80984" y="2180784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「新約的職事」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872044" y="1521261"/>
            <a:ext cx="615461" cy="63304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71016" y="2198661"/>
            <a:ext cx="23647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不灰心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2718" y="2761167"/>
            <a:ext cx="23647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不放棄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6207" y="3272069"/>
            <a:ext cx="32656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i="1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d</a:t>
            </a:r>
            <a:r>
              <a:rPr lang="en-US" altLang="zh-TW" sz="3400" i="1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o not lose heart</a:t>
            </a:r>
            <a:endParaRPr lang="en-US" sz="3400" i="1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934" y="3834575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今天上帝給了你我什麼的職份或託付？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932" y="4381409"/>
            <a:ext cx="886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父親？母親？老師？組長？領導？同工？</a:t>
            </a:r>
            <a: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...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18538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0" grpId="0"/>
      <p:bldP spid="11" grpId="0"/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38"/>
            <a:ext cx="4202723" cy="38524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my feelings matt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549" y="398950"/>
            <a:ext cx="45720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commit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62" y="2580176"/>
            <a:ext cx="4761974" cy="41550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du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2" y="4037134"/>
            <a:ext cx="4149300" cy="26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å§èº«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23" y="184638"/>
            <a:ext cx="4667250" cy="4238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36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5" y="316396"/>
            <a:ext cx="4459206" cy="209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03" y="3130930"/>
            <a:ext cx="4969427" cy="37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901" y="3127332"/>
            <a:ext cx="2157343" cy="26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apostle paul persecu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141" y="271936"/>
            <a:ext cx="3145556" cy="214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apostle paul at s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3" y="2748289"/>
            <a:ext cx="7715988" cy="3857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1" y="316396"/>
            <a:ext cx="3983716" cy="5444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4977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5" y="800421"/>
            <a:ext cx="8718377" cy="598121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6" y="1232466"/>
            <a:ext cx="8271701" cy="562553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1216" y="154090"/>
            <a:ext cx="84946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我們既然蒙憐憫，受了這</a:t>
            </a:r>
            <a:r>
              <a:rPr lang="zh-TW" altLang="en-US" sz="3600" dirty="0" smtClean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職分</a:t>
            </a:r>
            <a:r>
              <a:rPr lang="zh-TW" altLang="en-US" sz="3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，就不喪膽</a:t>
            </a:r>
            <a:endParaRPr lang="en-US" altLang="zh-TW" sz="3600" dirty="0" smtClean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en-US" altLang="zh-TW" sz="3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(1</a:t>
            </a:r>
            <a:r>
              <a:rPr lang="zh-TW" altLang="en-US" sz="3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節</a:t>
            </a:r>
            <a:r>
              <a:rPr lang="en-US" altLang="zh-TW" sz="3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)</a:t>
            </a:r>
            <a:endParaRPr lang="en-US" sz="36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pic>
        <p:nvPicPr>
          <p:cNvPr id="2052" name="Picture 4" descr="å©åºç´ æå¤«å¦»äº¤æ¢æææå½±å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86" y="1529006"/>
            <a:ext cx="7106340" cy="5038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23629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7972</TotalTime>
  <Words>641</Words>
  <Application>Microsoft Office PowerPoint</Application>
  <PresentationFormat>On-screen Show (4:3)</PresentationFormat>
  <Paragraphs>56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華康榜書體 Std W8</vt:lpstr>
      <vt:lpstr>華康談楷體 Std W5</vt:lpstr>
      <vt:lpstr>Calibri Light</vt:lpstr>
      <vt:lpstr>Calibri</vt:lpstr>
      <vt:lpstr>華康黑體 Std W9</vt:lpstr>
      <vt:lpstr>華康雅藝體 Std W6</vt:lpstr>
      <vt:lpstr>華康龍門石碑 Std W9</vt:lpstr>
      <vt:lpstr>華康黑體 Std W7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56</cp:revision>
  <dcterms:created xsi:type="dcterms:W3CDTF">2018-07-21T01:10:26Z</dcterms:created>
  <dcterms:modified xsi:type="dcterms:W3CDTF">2018-09-27T22:39:44Z</dcterms:modified>
</cp:coreProperties>
</file>